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58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CA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CA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CA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CA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CA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CA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CA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CA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CA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91078C2C-AAF6-4572-B24E-F7D1989B700E}" type="slidenum">
              <a:rPr lang="en-CA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504000" y="1093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>
                <a:latin typeface="Arial"/>
              </a:rPr>
              <a:t>Team-based Care in Pemberton</a:t>
            </a:r>
            <a:endParaRPr/>
          </a:p>
        </p:txBody>
      </p:sp>
      <p:sp>
        <p:nvSpPr>
          <p:cNvPr id="41" name="TextShape 2"/>
          <p:cNvSpPr txBox="1"/>
          <p:nvPr/>
        </p:nvSpPr>
        <p:spPr>
          <a:xfrm>
            <a:off x="2952000" y="3209040"/>
            <a:ext cx="6695640" cy="12549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CA" sz="2600">
                <a:latin typeface="Arial"/>
              </a:rPr>
              <a:t>Jel Coward</a:t>
            </a:r>
            <a:endParaRPr/>
          </a:p>
          <a:p>
            <a:pPr algn="r"/>
            <a:r>
              <a:rPr lang="en-CA" sz="2600">
                <a:latin typeface="Arial"/>
              </a:rPr>
              <a:t>Rural and Remote Division of Family Practice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>
                <a:latin typeface="Arial"/>
              </a:rPr>
              <a:t>The glue?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5400">
                <a:latin typeface="Arial"/>
              </a:rPr>
              <a:t>Palpable impact on/in people's lives</a:t>
            </a:r>
            <a:endParaRPr/>
          </a:p>
          <a:p>
            <a:pPr algn="ctr"/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>
                <a:latin typeface="Arial"/>
              </a:rPr>
              <a:t>The glue?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5400">
                <a:latin typeface="Arial"/>
              </a:rPr>
              <a:t>A sense of pride</a:t>
            </a:r>
            <a:endParaRPr/>
          </a:p>
          <a:p>
            <a:pPr algn="ctr"/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>
                <a:latin typeface="Arial"/>
              </a:rPr>
              <a:t>The glue?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5400">
                <a:latin typeface="Arial"/>
              </a:rPr>
              <a:t>A sense of being part of something important</a:t>
            </a:r>
            <a:endParaRPr/>
          </a:p>
          <a:p>
            <a:pPr algn="ctr"/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>
                <a:latin typeface="Arial"/>
              </a:rPr>
              <a:t>The money?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>
                <a:latin typeface="Arial"/>
              </a:rPr>
              <a:t>Where next?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3200">
                <a:latin typeface="Arial"/>
              </a:rPr>
              <a:t>The Health Authority on the team with all as trusted co-leaders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04000" y="1634400"/>
            <a:ext cx="9071640" cy="3132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>
                <a:latin typeface="Arial"/>
              </a:rPr>
              <a:t>Team building
=
Relationship building
=
Community building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04000" y="228240"/>
            <a:ext cx="9071640" cy="255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3600">
                <a:solidFill>
                  <a:srgbClr val="CCCCCC"/>
                </a:solidFill>
                <a:latin typeface="Arial"/>
              </a:rPr>
              <a:t>Team building
=
Relationship building
=
Community building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72000" y="3260520"/>
            <a:ext cx="10008000" cy="1793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200">
                <a:latin typeface="Arial"/>
              </a:rPr>
              <a:t>Community building 
= 
CAPACITY building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1093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>
                <a:latin typeface="Arial"/>
              </a:rPr>
              <a:t>Team-based Care in Pemberton</a:t>
            </a:r>
            <a:endParaRPr/>
          </a:p>
        </p:txBody>
      </p:sp>
      <p:sp>
        <p:nvSpPr>
          <p:cNvPr id="43" name="TextShape 2"/>
          <p:cNvSpPr txBox="1"/>
          <p:nvPr/>
        </p:nvSpPr>
        <p:spPr>
          <a:xfrm>
            <a:off x="2952000" y="3209040"/>
            <a:ext cx="6695640" cy="12549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CA" sz="2600">
                <a:latin typeface="Arial"/>
              </a:rPr>
              <a:t>Jel Coward</a:t>
            </a:r>
            <a:endParaRPr/>
          </a:p>
          <a:p>
            <a:pPr algn="r"/>
            <a:r>
              <a:rPr lang="en-CA" sz="2600">
                <a:latin typeface="Arial"/>
              </a:rPr>
              <a:t>Rural and Remote Division of Family Practice</a:t>
            </a:r>
            <a:endParaRPr/>
          </a:p>
        </p:txBody>
      </p:sp>
      <p:sp>
        <p:nvSpPr>
          <p:cNvPr id="44" name="Freeform 3"/>
          <p:cNvSpPr/>
          <p:nvPr/>
        </p:nvSpPr>
        <p:spPr>
          <a:xfrm>
            <a:off x="1182960" y="1368000"/>
            <a:ext cx="1028520" cy="898920"/>
          </a:xfrm>
          <a:custGeom>
            <a:avLst/>
            <a:gdLst/>
            <a:ahLst/>
            <a:cxnLst/>
            <a:rect l="0" t="0" r="r" b="b"/>
            <a:pathLst>
              <a:path w="2857" h="2497">
                <a:moveTo>
                  <a:pt x="135" y="2496"/>
                </a:moveTo>
                <a:cubicBezTo>
                  <a:pt x="0" y="2051"/>
                  <a:pt x="557" y="1763"/>
                  <a:pt x="834" y="1573"/>
                </a:cubicBezTo>
                <a:cubicBezTo>
                  <a:pt x="1214" y="1312"/>
                  <a:pt x="1396" y="858"/>
                  <a:pt x="1758" y="574"/>
                </a:cubicBezTo>
                <a:lnTo>
                  <a:pt x="2232" y="200"/>
                </a:lnTo>
                <a:lnTo>
                  <a:pt x="2681" y="75"/>
                </a:lnTo>
                <a:lnTo>
                  <a:pt x="2856" y="0"/>
                </a:lnTo>
                <a:lnTo>
                  <a:pt x="135" y="2496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</p:sp>
      <p:sp>
        <p:nvSpPr>
          <p:cNvPr id="45" name="TextShape 4"/>
          <p:cNvSpPr txBox="1"/>
          <p:nvPr/>
        </p:nvSpPr>
        <p:spPr>
          <a:xfrm>
            <a:off x="1410120" y="567000"/>
            <a:ext cx="3611160" cy="8708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CA" sz="4400">
                <a:solidFill>
                  <a:srgbClr val="FF420E"/>
                </a:solidFill>
                <a:latin typeface="Comic Sans MS"/>
              </a:rPr>
              <a:t>Relationship</a:t>
            </a:r>
            <a:r>
              <a:rPr lang="en-CA" sz="4400" u="sng">
                <a:solidFill>
                  <a:srgbClr val="FF420E"/>
                </a:solidFill>
                <a:latin typeface="Comic Sans MS"/>
              </a:rPr>
              <a:t>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>
                <a:latin typeface="Arial"/>
              </a:rPr>
              <a:t>Disclosure slide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CA" sz="3200">
                <a:latin typeface="Arial"/>
              </a:rPr>
              <a:t>I have no commercial affiliations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CA" sz="3200">
                <a:latin typeface="Arial"/>
              </a:rPr>
              <a:t>Management of potential bias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CA" sz="2800">
                <a:latin typeface="Arial"/>
              </a:rPr>
              <a:t>Material presented is unrelated to financial relationship with commercial entity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CA" sz="2800">
                <a:latin typeface="Arial"/>
              </a:rPr>
              <a:t>Please contact me if you perceive any suggestion of commercial bias....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>
                <a:latin typeface="Arial"/>
              </a:rPr>
              <a:t>Harry's Tale</a:t>
            </a:r>
            <a:endParaRPr/>
          </a:p>
        </p:txBody>
      </p:sp>
      <p:sp>
        <p:nvSpPr>
          <p:cNvPr id="7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>
                <a:latin typeface="Arial"/>
              </a:rPr>
              <a:t>The Team</a:t>
            </a:r>
            <a:endParaRPr/>
          </a:p>
        </p:txBody>
      </p:sp>
      <p:sp>
        <p:nvSpPr>
          <p:cNvPr id="7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CA" sz="3200">
                <a:latin typeface="Arial"/>
              </a:rPr>
              <a:t>MOAs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CA" sz="3200">
                <a:latin typeface="Arial"/>
              </a:rPr>
              <a:t>Community Health Representatives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CA" sz="3200">
                <a:latin typeface="Arial"/>
              </a:rPr>
              <a:t>Emerg nurses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CA" sz="3200">
                <a:latin typeface="Arial"/>
              </a:rPr>
              <a:t>Mental Health Team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CA" sz="3200">
                <a:latin typeface="Arial"/>
              </a:rPr>
              <a:t>RN – CDM, Palliative Care, Home Care, moral support, “wise auntie” like guidance, “life support”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CA" sz="3200">
                <a:latin typeface="Arial"/>
              </a:rPr>
              <a:t>Community Health Nurses (RNs) - “Band Nurses”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>
                <a:latin typeface="Arial"/>
              </a:rPr>
              <a:t>The Team</a:t>
            </a:r>
            <a:endParaRPr/>
          </a:p>
        </p:txBody>
      </p:sp>
      <p:sp>
        <p:nvSpPr>
          <p:cNvPr id="7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CA" sz="3200">
                <a:latin typeface="Arial"/>
              </a:rPr>
              <a:t>Elders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CA" sz="3200">
                <a:latin typeface="Arial"/>
              </a:rPr>
              <a:t>Physicians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CA" sz="3200">
                <a:latin typeface="Arial"/>
              </a:rPr>
              <a:t>Firefighters, Police, SAR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CA" sz="3200">
                <a:latin typeface="Arial"/>
              </a:rPr>
              <a:t>Psychiatrists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CA" sz="3200">
                <a:latin typeface="Arial"/>
              </a:rPr>
              <a:t>Nurse Practitioner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CA" sz="3200">
                <a:latin typeface="Arial"/>
              </a:rPr>
              <a:t>The village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>
                <a:latin typeface="Arial"/>
              </a:rPr>
              <a:t>Team meetings?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>
                <a:latin typeface="Arial"/>
              </a:rPr>
              <a:t>The glue?</a:t>
            </a:r>
            <a:endParaRPr/>
          </a:p>
        </p:txBody>
      </p:sp>
      <p:sp>
        <p:nvSpPr>
          <p:cNvPr id="7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CA" sz="3200">
                <a:latin typeface="Arial"/>
              </a:rPr>
              <a:t>Respecting each others' time as a first priority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CA" sz="3200">
                <a:latin typeface="Arial"/>
              </a:rPr>
              <a:t>People based team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CA" sz="2800">
                <a:latin typeface="Arial"/>
              </a:rPr>
              <a:t>Role based vs People based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CA" sz="3200">
                <a:latin typeface="Arial"/>
              </a:rPr>
              <a:t>Shared challenge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CA" sz="2800">
                <a:latin typeface="Arial"/>
              </a:rPr>
              <a:t>Rural generalism “all things to all people, always and when  least expected”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CA" sz="2800">
                <a:latin typeface="Arial"/>
              </a:rPr>
              <a:t>Needing each other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CA" sz="3200">
                <a:latin typeface="Arial"/>
              </a:rPr>
              <a:t>Improving the lives of those who are part of it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CA" sz="2800">
                <a:latin typeface="Arial"/>
              </a:rPr>
              <a:t>at work....in the community....at home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>
                <a:latin typeface="Arial"/>
              </a:rPr>
              <a:t>The glue?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5400">
                <a:latin typeface="Arial"/>
              </a:rPr>
              <a:t>A sense of community</a:t>
            </a:r>
            <a:endParaRPr/>
          </a:p>
          <a:p>
            <a:pPr algn="ctr"/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Custom</PresentationFormat>
  <Paragraphs>52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Singh, Alicia</dc:creator>
  <cp:lastModifiedBy>Singh, Alicia</cp:lastModifiedBy>
  <cp:revision>1</cp:revision>
  <dcterms:modified xsi:type="dcterms:W3CDTF">2017-07-14T18:29:25Z</dcterms:modified>
</cp:coreProperties>
</file>