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Lst>
  <p:notesMasterIdLst>
    <p:notesMasterId r:id="rId16"/>
  </p:notesMasterIdLst>
  <p:sldIdLst>
    <p:sldId id="269" r:id="rId6"/>
    <p:sldId id="302" r:id="rId7"/>
    <p:sldId id="270" r:id="rId8"/>
    <p:sldId id="293" r:id="rId9"/>
    <p:sldId id="291" r:id="rId10"/>
    <p:sldId id="292" r:id="rId11"/>
    <p:sldId id="297" r:id="rId12"/>
    <p:sldId id="296" r:id="rId13"/>
    <p:sldId id="300" r:id="rId14"/>
    <p:sldId id="298" r:id="rId15"/>
  </p:sldIdLst>
  <p:sldSz cx="9144000" cy="6858000" type="screen4x3"/>
  <p:notesSz cx="6858000" cy="9144000"/>
  <p:defaultTextStyle>
    <a:defPPr>
      <a:defRPr lang="en-US"/>
    </a:defPPr>
    <a:lvl1pPr algn="ctr" rtl="0" fontAlgn="base">
      <a:spcBef>
        <a:spcPct val="0"/>
      </a:spcBef>
      <a:spcAft>
        <a:spcPct val="0"/>
      </a:spcAft>
      <a:defRPr sz="4200" kern="1200">
        <a:solidFill>
          <a:schemeClr val="tx1"/>
        </a:solidFill>
        <a:latin typeface="Gill Sans" charset="0"/>
        <a:ea typeface="+mn-ea"/>
        <a:cs typeface="PingFang SC Regular" charset="0"/>
        <a:sym typeface="Gill Sans" charset="0"/>
      </a:defRPr>
    </a:lvl1pPr>
    <a:lvl2pPr marL="457200" algn="ctr" rtl="0" fontAlgn="base">
      <a:spcBef>
        <a:spcPct val="0"/>
      </a:spcBef>
      <a:spcAft>
        <a:spcPct val="0"/>
      </a:spcAft>
      <a:defRPr sz="4200" kern="1200">
        <a:solidFill>
          <a:schemeClr val="tx1"/>
        </a:solidFill>
        <a:latin typeface="Gill Sans" charset="0"/>
        <a:ea typeface="+mn-ea"/>
        <a:cs typeface="PingFang SC Regular" charset="0"/>
        <a:sym typeface="Gill Sans" charset="0"/>
      </a:defRPr>
    </a:lvl2pPr>
    <a:lvl3pPr marL="914400" algn="ctr" rtl="0" fontAlgn="base">
      <a:spcBef>
        <a:spcPct val="0"/>
      </a:spcBef>
      <a:spcAft>
        <a:spcPct val="0"/>
      </a:spcAft>
      <a:defRPr sz="4200" kern="1200">
        <a:solidFill>
          <a:schemeClr val="tx1"/>
        </a:solidFill>
        <a:latin typeface="Gill Sans" charset="0"/>
        <a:ea typeface="+mn-ea"/>
        <a:cs typeface="PingFang SC Regular" charset="0"/>
        <a:sym typeface="Gill Sans" charset="0"/>
      </a:defRPr>
    </a:lvl3pPr>
    <a:lvl4pPr marL="1371600" algn="ctr" rtl="0" fontAlgn="base">
      <a:spcBef>
        <a:spcPct val="0"/>
      </a:spcBef>
      <a:spcAft>
        <a:spcPct val="0"/>
      </a:spcAft>
      <a:defRPr sz="4200" kern="1200">
        <a:solidFill>
          <a:schemeClr val="tx1"/>
        </a:solidFill>
        <a:latin typeface="Gill Sans" charset="0"/>
        <a:ea typeface="+mn-ea"/>
        <a:cs typeface="PingFang SC Regular" charset="0"/>
        <a:sym typeface="Gill Sans" charset="0"/>
      </a:defRPr>
    </a:lvl4pPr>
    <a:lvl5pPr marL="1828800" algn="ctr" rtl="0" fontAlgn="base">
      <a:spcBef>
        <a:spcPct val="0"/>
      </a:spcBef>
      <a:spcAft>
        <a:spcPct val="0"/>
      </a:spcAft>
      <a:defRPr sz="4200" kern="1200">
        <a:solidFill>
          <a:schemeClr val="tx1"/>
        </a:solidFill>
        <a:latin typeface="Gill Sans" charset="0"/>
        <a:ea typeface="+mn-ea"/>
        <a:cs typeface="PingFang SC Regular" charset="0"/>
        <a:sym typeface="Gill Sans" charset="0"/>
      </a:defRPr>
    </a:lvl5pPr>
    <a:lvl6pPr marL="2286000" algn="l" defTabSz="914400" rtl="0" eaLnBrk="1" latinLnBrk="0" hangingPunct="1">
      <a:defRPr sz="4200" kern="1200">
        <a:solidFill>
          <a:schemeClr val="tx1"/>
        </a:solidFill>
        <a:latin typeface="Gill Sans" charset="0"/>
        <a:ea typeface="+mn-ea"/>
        <a:cs typeface="PingFang SC Regular" charset="0"/>
        <a:sym typeface="Gill Sans" charset="0"/>
      </a:defRPr>
    </a:lvl6pPr>
    <a:lvl7pPr marL="2743200" algn="l" defTabSz="914400" rtl="0" eaLnBrk="1" latinLnBrk="0" hangingPunct="1">
      <a:defRPr sz="4200" kern="1200">
        <a:solidFill>
          <a:schemeClr val="tx1"/>
        </a:solidFill>
        <a:latin typeface="Gill Sans" charset="0"/>
        <a:ea typeface="+mn-ea"/>
        <a:cs typeface="PingFang SC Regular" charset="0"/>
        <a:sym typeface="Gill Sans" charset="0"/>
      </a:defRPr>
    </a:lvl7pPr>
    <a:lvl8pPr marL="3200400" algn="l" defTabSz="914400" rtl="0" eaLnBrk="1" latinLnBrk="0" hangingPunct="1">
      <a:defRPr sz="4200" kern="1200">
        <a:solidFill>
          <a:schemeClr val="tx1"/>
        </a:solidFill>
        <a:latin typeface="Gill Sans" charset="0"/>
        <a:ea typeface="+mn-ea"/>
        <a:cs typeface="PingFang SC Regular" charset="0"/>
        <a:sym typeface="Gill Sans" charset="0"/>
      </a:defRPr>
    </a:lvl8pPr>
    <a:lvl9pPr marL="3657600" algn="l" defTabSz="914400" rtl="0" eaLnBrk="1" latinLnBrk="0" hangingPunct="1">
      <a:defRPr sz="4200" kern="1200">
        <a:solidFill>
          <a:schemeClr val="tx1"/>
        </a:solidFill>
        <a:latin typeface="Gill Sans" charset="0"/>
        <a:ea typeface="+mn-ea"/>
        <a:cs typeface="PingFang SC Regular" charset="0"/>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04" autoAdjust="0"/>
  </p:normalViewPr>
  <p:slideViewPr>
    <p:cSldViewPr>
      <p:cViewPr varScale="1">
        <p:scale>
          <a:sx n="51" d="100"/>
          <a:sy n="51" d="100"/>
        </p:scale>
        <p:origin x="195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5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8415F-7B9F-44D5-A1BF-3CE208BBC56B}" type="datetimeFigureOut">
              <a:rPr lang="en-CA" smtClean="0"/>
              <a:t>2017-06-19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6FD72-1FBC-4D55-9A44-236583B5F002}" type="slidenum">
              <a:rPr lang="en-CA" smtClean="0"/>
              <a:t>‹#›</a:t>
            </a:fld>
            <a:endParaRPr lang="en-CA"/>
          </a:p>
        </p:txBody>
      </p:sp>
    </p:spTree>
    <p:extLst>
      <p:ext uri="{BB962C8B-B14F-4D97-AF65-F5344CB8AC3E}">
        <p14:creationId xmlns:p14="http://schemas.microsoft.com/office/powerpoint/2010/main" val="132373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Quick overview of KB – What we call the “Original” Rural and Remote Division</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80,000K pop, Physician clinics and IH staff spread throughout 13 culturally distinct communities, five dominant regions, four GSAs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This presentation focuses on my home, the Boundary GSA of BC</a:t>
            </a:r>
          </a:p>
          <a:p>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t>3</a:t>
            </a:fld>
            <a:endParaRPr lang="en-CA"/>
          </a:p>
        </p:txBody>
      </p:sp>
    </p:spTree>
    <p:extLst>
      <p:ext uri="{BB962C8B-B14F-4D97-AF65-F5344CB8AC3E}">
        <p14:creationId xmlns:p14="http://schemas.microsoft.com/office/powerpoint/2010/main" val="316375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I’m going to start with a quick overview of the journey for our entire region,</a:t>
            </a:r>
            <a:r>
              <a:rPr lang="en-CA" sz="1200" kern="1200" baseline="0" dirty="0">
                <a:solidFill>
                  <a:schemeClr val="tx1"/>
                </a:solidFill>
                <a:effectLst/>
                <a:latin typeface="+mn-lt"/>
                <a:ea typeface="+mn-ea"/>
                <a:cs typeface="+mn-cs"/>
              </a:rPr>
              <a:t> before we spend most of my time showing you a handful of slides about our Proof of Concept work in the Boundary.</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[Read Slide… but be quick about it…]</a:t>
            </a:r>
          </a:p>
          <a:p>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t>4</a:t>
            </a:fld>
            <a:endParaRPr lang="en-CA"/>
          </a:p>
        </p:txBody>
      </p:sp>
    </p:spTree>
    <p:extLst>
      <p:ext uri="{BB962C8B-B14F-4D97-AF65-F5344CB8AC3E}">
        <p14:creationId xmlns:p14="http://schemas.microsoft.com/office/powerpoint/2010/main" val="230141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So</a:t>
            </a:r>
            <a:r>
              <a:rPr lang="en-CA" baseline="0" dirty="0"/>
              <a:t> where has all this work gotten us?</a:t>
            </a:r>
          </a:p>
          <a:p>
            <a:pPr marL="171450" indent="-171450">
              <a:buFont typeface="Arial" panose="020B0604020202020204" pitchFamily="34" charset="0"/>
              <a:buChar char="•"/>
            </a:pPr>
            <a:r>
              <a:rPr lang="en-CA" baseline="0" dirty="0"/>
              <a:t>[Read Slide...]</a:t>
            </a:r>
          </a:p>
          <a:p>
            <a:pPr marL="171450" indent="-171450">
              <a:buFont typeface="Arial" panose="020B0604020202020204" pitchFamily="34" charset="0"/>
              <a:buChar char="•"/>
            </a:pPr>
            <a:r>
              <a:rPr lang="en-CA" baseline="0" dirty="0"/>
              <a:t>We’ll wrap up now with just a few themes about this funding</a:t>
            </a:r>
          </a:p>
          <a:p>
            <a:endParaRPr lang="en-CA" baseline="0" dirty="0"/>
          </a:p>
          <a:p>
            <a:r>
              <a:rPr lang="en-CA" dirty="0"/>
              <a:t>[COULD OMIT THIS SLIDE???]</a:t>
            </a:r>
          </a:p>
        </p:txBody>
      </p:sp>
      <p:sp>
        <p:nvSpPr>
          <p:cNvPr id="4" name="Slide Number Placeholder 3"/>
          <p:cNvSpPr>
            <a:spLocks noGrp="1"/>
          </p:cNvSpPr>
          <p:nvPr>
            <p:ph type="sldNum" sz="quarter" idx="10"/>
          </p:nvPr>
        </p:nvSpPr>
        <p:spPr/>
        <p:txBody>
          <a:bodyPr/>
          <a:lstStyle/>
          <a:p>
            <a:fld id="{92A6FD72-1FBC-4D55-9A44-236583B5F002}" type="slidenum">
              <a:rPr lang="en-CA" smtClean="0"/>
              <a:t>5</a:t>
            </a:fld>
            <a:endParaRPr lang="en-CA"/>
          </a:p>
        </p:txBody>
      </p:sp>
    </p:spTree>
    <p:extLst>
      <p:ext uri="{BB962C8B-B14F-4D97-AF65-F5344CB8AC3E}">
        <p14:creationId xmlns:p14="http://schemas.microsoft.com/office/powerpoint/2010/main" val="2809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OK… let’s talk about the Boundary</a:t>
            </a:r>
          </a:p>
          <a:p>
            <a:pPr marL="171450" indent="-171450">
              <a:buFont typeface="Arial" panose="020B0604020202020204" pitchFamily="34" charset="0"/>
              <a:buChar char="•"/>
            </a:pPr>
            <a:r>
              <a:rPr lang="en-CA" dirty="0"/>
              <a:t>This slide speaks for itself: in rural communities, its all just “Primary Care”.  The PMH/PCN designation is not particularly relevant to the way we do business now. If anything, we see only further integration between these two realms.</a:t>
            </a:r>
          </a:p>
        </p:txBody>
      </p:sp>
      <p:sp>
        <p:nvSpPr>
          <p:cNvPr id="4" name="Slide Number Placeholder 3"/>
          <p:cNvSpPr>
            <a:spLocks noGrp="1"/>
          </p:cNvSpPr>
          <p:nvPr>
            <p:ph type="sldNum" sz="quarter" idx="10"/>
          </p:nvPr>
        </p:nvSpPr>
        <p:spPr/>
        <p:txBody>
          <a:bodyPr/>
          <a:lstStyle/>
          <a:p>
            <a:fld id="{92A6FD72-1FBC-4D55-9A44-236583B5F002}" type="slidenum">
              <a:rPr lang="en-CA" smtClean="0"/>
              <a:t>6</a:t>
            </a:fld>
            <a:endParaRPr lang="en-CA"/>
          </a:p>
        </p:txBody>
      </p:sp>
    </p:spTree>
    <p:extLst>
      <p:ext uri="{BB962C8B-B14F-4D97-AF65-F5344CB8AC3E}">
        <p14:creationId xmlns:p14="http://schemas.microsoft.com/office/powerpoint/2010/main" val="105914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Second, our planning process. This is a pretty</a:t>
            </a:r>
            <a:r>
              <a:rPr lang="en-CA" baseline="0" dirty="0"/>
              <a:t> important slide.  </a:t>
            </a:r>
          </a:p>
          <a:p>
            <a:pPr marL="171450" indent="-171450">
              <a:buFont typeface="Arial" panose="020B0604020202020204" pitchFamily="34" charset="0"/>
              <a:buChar char="•"/>
            </a:pPr>
            <a:r>
              <a:rPr lang="en-CA" baseline="0" dirty="0"/>
              <a:t>We got the Health Authority to commit these funds with very little detail about what we are going to do with them. We didn’t invite Doctors to the table for a “proposal development” exercise, with an unknown likelihood of funding. Our $500K was committed before we began planning.</a:t>
            </a:r>
          </a:p>
          <a:p>
            <a:pPr marL="171450" indent="-171450">
              <a:buFont typeface="Arial" panose="020B0604020202020204" pitchFamily="34" charset="0"/>
              <a:buChar char="•"/>
            </a:pPr>
            <a:r>
              <a:rPr lang="en-CA" baseline="0" dirty="0"/>
              <a:t>What the slide demonstrates is “the catch”… that we won’t spend a penny until a consensus decision, of all key stakeholders, including Doctors in the Boundary, is reached.  AND… that this decision was respected by those not at the table.</a:t>
            </a:r>
          </a:p>
          <a:p>
            <a:pPr marL="171450" indent="-171450">
              <a:buFont typeface="Arial" panose="020B0604020202020204" pitchFamily="34" charset="0"/>
              <a:buChar char="•"/>
            </a:pPr>
            <a:r>
              <a:rPr lang="en-CA" baseline="0" dirty="0"/>
              <a:t>This, for us, is what CSC and Division work is all about. Local people are respected and given real power in design decisions. But nobody gets to call the shots. Consensus has to be achieved.</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t>7</a:t>
            </a:fld>
            <a:endParaRPr lang="en-CA"/>
          </a:p>
        </p:txBody>
      </p:sp>
    </p:spTree>
    <p:extLst>
      <p:ext uri="{BB962C8B-B14F-4D97-AF65-F5344CB8AC3E}">
        <p14:creationId xmlns:p14="http://schemas.microsoft.com/office/powerpoint/2010/main" val="347961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These are the Outcomes we are tackling.</a:t>
            </a:r>
          </a:p>
          <a:p>
            <a:pPr marL="171450" indent="-171450">
              <a:buFont typeface="Arial" panose="020B0604020202020204" pitchFamily="34" charset="0"/>
              <a:buChar char="•"/>
            </a:pPr>
            <a:r>
              <a:rPr lang="en-CA" baseline="0" dirty="0"/>
              <a:t>There’s a few important elements here. </a:t>
            </a:r>
          </a:p>
          <a:p>
            <a:pPr marL="628650" lvl="1" indent="-171450">
              <a:buFont typeface="Arial" panose="020B0604020202020204" pitchFamily="34" charset="0"/>
              <a:buChar char="•"/>
            </a:pPr>
            <a:r>
              <a:rPr lang="en-CA" baseline="0" dirty="0"/>
              <a:t>First these are specific, measurable, clinical and ambitious. Doctors aren’t putting in this much effort to only rearrange the deck chairs.  </a:t>
            </a:r>
          </a:p>
          <a:p>
            <a:pPr marL="628650" lvl="1" indent="-171450">
              <a:buFont typeface="Arial" panose="020B0604020202020204" pitchFamily="34" charset="0"/>
              <a:buChar char="•"/>
            </a:pPr>
            <a:r>
              <a:rPr lang="en-CA" baseline="0" dirty="0"/>
              <a:t>Second, they address all elements of the triple aim, but esp. system sustainability. </a:t>
            </a:r>
          </a:p>
          <a:p>
            <a:pPr marL="628650" lvl="1" indent="-171450">
              <a:buFont typeface="Arial" panose="020B0604020202020204" pitchFamily="34" charset="0"/>
              <a:buChar char="•"/>
            </a:pPr>
            <a:r>
              <a:rPr lang="en-CA" baseline="0" dirty="0"/>
              <a:t>Third, these call out for a robust Quality Improvement system, high degrees of data sharing between all parties, and regular team conversations to discuss how to change practice to reach them. This QI process will be the cornerstone of Team Based Care. Not a “soft” exercise in working differently together because we “should”, but an ambitious ongoing conversation about changing our behaviors to improve patient outcomes.</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t>8</a:t>
            </a:fld>
            <a:endParaRPr lang="en-CA"/>
          </a:p>
        </p:txBody>
      </p:sp>
    </p:spTree>
    <p:extLst>
      <p:ext uri="{BB962C8B-B14F-4D97-AF65-F5344CB8AC3E}">
        <p14:creationId xmlns:p14="http://schemas.microsoft.com/office/powerpoint/2010/main" val="298636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What’s next…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We’ve incorporated the “Boundary Health Care Cooperative” to enter into a contract with IHA to employ these staff.</a:t>
            </a:r>
          </a:p>
          <a:p>
            <a:pPr marL="171450" indent="-171450">
              <a:buFont typeface="Arial" panose="020B0604020202020204" pitchFamily="34" charset="0"/>
              <a:buChar char="•"/>
            </a:pPr>
            <a:r>
              <a:rPr lang="en-CA" dirty="0"/>
              <a:t>We’ve posted the positions, and expect them all to be in place by September 1.</a:t>
            </a:r>
          </a:p>
          <a:p>
            <a:pPr marL="171450" indent="-171450">
              <a:buFont typeface="Arial" panose="020B0604020202020204" pitchFamily="34" charset="0"/>
              <a:buChar char="•"/>
            </a:pPr>
            <a:r>
              <a:rPr lang="en-CA" dirty="0"/>
              <a:t>We are gathering baseline data and establishing the info. sharing agreements required to do our QI</a:t>
            </a:r>
          </a:p>
          <a:p>
            <a:pPr marL="171450" indent="-171450">
              <a:buFont typeface="Arial" panose="020B0604020202020204" pitchFamily="34" charset="0"/>
              <a:buChar char="•"/>
            </a:pPr>
            <a:r>
              <a:rPr lang="en-CA" dirty="0"/>
              <a:t>We are doing as much background work as we can on other Enablers of PMH/PCN, in particular moving all our of EMRs to single database.</a:t>
            </a:r>
          </a:p>
          <a:p>
            <a:pPr marL="171450" indent="-171450">
              <a:buFont typeface="Arial" panose="020B0604020202020204" pitchFamily="34" charset="0"/>
              <a:buChar char="•"/>
            </a:pPr>
            <a:r>
              <a:rPr lang="en-CA" dirty="0"/>
              <a:t>And most importantly, our Health Authority colleagues are making big changes to how they direct patients through our </a:t>
            </a:r>
            <a:r>
              <a:rPr lang="en-CA" dirty="0" err="1"/>
              <a:t>Emerg</a:t>
            </a:r>
            <a:r>
              <a:rPr lang="en-CA" dirty="0"/>
              <a:t>., and setting the stage for conversations about fuller integration of existing Home Health, Public Health, Chronic </a:t>
            </a:r>
            <a:r>
              <a:rPr lang="en-CA" dirty="0" err="1"/>
              <a:t>Diseas</a:t>
            </a:r>
            <a:r>
              <a:rPr lang="en-CA" dirty="0"/>
              <a:t> </a:t>
            </a:r>
            <a:r>
              <a:rPr lang="en-CA" dirty="0" err="1"/>
              <a:t>Mgt</a:t>
            </a:r>
            <a:r>
              <a:rPr lang="en-CA" dirty="0"/>
              <a:t>, and MHSU staff to integrate more closely with the Clinics.</a:t>
            </a:r>
          </a:p>
        </p:txBody>
      </p:sp>
      <p:sp>
        <p:nvSpPr>
          <p:cNvPr id="4" name="Slide Number Placeholder 3"/>
          <p:cNvSpPr>
            <a:spLocks noGrp="1"/>
          </p:cNvSpPr>
          <p:nvPr>
            <p:ph type="sldNum" sz="quarter" idx="10"/>
          </p:nvPr>
        </p:nvSpPr>
        <p:spPr/>
        <p:txBody>
          <a:bodyPr/>
          <a:lstStyle/>
          <a:p>
            <a:fld id="{92A6FD72-1FBC-4D55-9A44-236583B5F002}" type="slidenum">
              <a:rPr lang="en-CA" smtClean="0"/>
              <a:t>9</a:t>
            </a:fld>
            <a:endParaRPr lang="en-CA"/>
          </a:p>
        </p:txBody>
      </p:sp>
    </p:spTree>
    <p:extLst>
      <p:ext uri="{BB962C8B-B14F-4D97-AF65-F5344CB8AC3E}">
        <p14:creationId xmlns:p14="http://schemas.microsoft.com/office/powerpoint/2010/main" val="273375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I’ll finish today with </a:t>
            </a:r>
            <a:r>
              <a:rPr lang="en-CA" baseline="0" dirty="0"/>
              <a:t>a summary of some of the themes I’ve shared today. </a:t>
            </a:r>
          </a:p>
          <a:p>
            <a:pPr marL="171450" indent="-171450">
              <a:buFont typeface="Arial" panose="020B0604020202020204" pitchFamily="34" charset="0"/>
              <a:buChar char="•"/>
            </a:pPr>
            <a:r>
              <a:rPr lang="en-CA" baseline="0" dirty="0"/>
              <a:t>I won’t read them to you, but I will end with a sincere offer to share any of our work with you directly. </a:t>
            </a:r>
          </a:p>
          <a:p>
            <a:pPr marL="171450" indent="-171450">
              <a:buFont typeface="Arial" panose="020B0604020202020204" pitchFamily="34" charset="0"/>
              <a:buChar char="•"/>
            </a:pPr>
            <a:r>
              <a:rPr lang="en-CA" baseline="0" dirty="0"/>
              <a:t>We are happy to talk about this with anyone, share our materials and presentations, </a:t>
            </a:r>
            <a:r>
              <a:rPr lang="en-CA" baseline="0" dirty="0" err="1"/>
              <a:t>etc</a:t>
            </a:r>
            <a:r>
              <a:rPr lang="en-CA" baseline="0" dirty="0"/>
              <a:t>…</a:t>
            </a:r>
          </a:p>
          <a:p>
            <a:pPr marL="171450" indent="-171450">
              <a:buFont typeface="Arial" panose="020B0604020202020204" pitchFamily="34" charset="0"/>
              <a:buChar char="•"/>
            </a:pPr>
            <a:r>
              <a:rPr lang="en-CA" baseline="0" dirty="0"/>
              <a:t>Please contact us at any time, and we look forward to the discussion later.</a:t>
            </a:r>
            <a:endParaRPr lang="en-CA" dirty="0"/>
          </a:p>
        </p:txBody>
      </p:sp>
      <p:sp>
        <p:nvSpPr>
          <p:cNvPr id="4" name="Slide Number Placeholder 3"/>
          <p:cNvSpPr>
            <a:spLocks noGrp="1"/>
          </p:cNvSpPr>
          <p:nvPr>
            <p:ph type="sldNum" sz="quarter" idx="10"/>
          </p:nvPr>
        </p:nvSpPr>
        <p:spPr/>
        <p:txBody>
          <a:bodyPr/>
          <a:lstStyle/>
          <a:p>
            <a:fld id="{92A6FD72-1FBC-4D55-9A44-236583B5F002}" type="slidenum">
              <a:rPr lang="en-CA" smtClean="0"/>
              <a:t>10</a:t>
            </a:fld>
            <a:endParaRPr lang="en-CA"/>
          </a:p>
        </p:txBody>
      </p:sp>
    </p:spTree>
    <p:extLst>
      <p:ext uri="{BB962C8B-B14F-4D97-AF65-F5344CB8AC3E}">
        <p14:creationId xmlns:p14="http://schemas.microsoft.com/office/powerpoint/2010/main" val="348602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4751339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866751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18012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7170796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2158974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8649272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9514075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490669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283768627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0596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785412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628650" y="1844824"/>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6870993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564474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345151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319921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1076454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644257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89860927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716088" y="2708275"/>
            <a:ext cx="2984500" cy="240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52988" y="2708275"/>
            <a:ext cx="2984500" cy="240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822620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145595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81735164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6083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2028494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177325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2974017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3166303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8725" y="2146300"/>
            <a:ext cx="1530350" cy="29622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716088" y="2146300"/>
            <a:ext cx="4440237" cy="2962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0017567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Slide Number Placeholder 3"/>
          <p:cNvSpPr>
            <a:spLocks noGrp="1"/>
          </p:cNvSpPr>
          <p:nvPr>
            <p:ph type="sldNum" sz="quarter" idx="10"/>
          </p:nvPr>
        </p:nvSpPr>
        <p:spPr/>
        <p:txBody>
          <a:bodyPr/>
          <a:lstStyle>
            <a:lvl1pPr>
              <a:defRPr/>
            </a:lvl1pPr>
          </a:lstStyle>
          <a:p>
            <a:fld id="{699C795F-3AFA-4318-A7EC-CEC3B833FE79}" type="slidenum">
              <a:rPr lang="en-US" altLang="en-US"/>
              <a:pPr/>
              <a:t>‹#›</a:t>
            </a:fld>
            <a:endParaRPr lang="en-US" altLang="en-US"/>
          </a:p>
        </p:txBody>
      </p:sp>
    </p:spTree>
    <p:extLst>
      <p:ext uri="{BB962C8B-B14F-4D97-AF65-F5344CB8AC3E}">
        <p14:creationId xmlns:p14="http://schemas.microsoft.com/office/powerpoint/2010/main" val="135251318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10"/>
          </p:nvPr>
        </p:nvSpPr>
        <p:spPr/>
        <p:txBody>
          <a:bodyPr/>
          <a:lstStyle>
            <a:lvl1pPr>
              <a:defRPr/>
            </a:lvl1pPr>
          </a:lstStyle>
          <a:p>
            <a:fld id="{6B3AE326-229A-44BE-A97B-8DD5C4FEA8E6}" type="slidenum">
              <a:rPr lang="en-US" altLang="en-US"/>
              <a:pPr/>
              <a:t>‹#›</a:t>
            </a:fld>
            <a:endParaRPr lang="en-US" altLang="en-US"/>
          </a:p>
        </p:txBody>
      </p:sp>
    </p:spTree>
    <p:extLst>
      <p:ext uri="{BB962C8B-B14F-4D97-AF65-F5344CB8AC3E}">
        <p14:creationId xmlns:p14="http://schemas.microsoft.com/office/powerpoint/2010/main" val="425338868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p:cNvSpPr>
            <a:spLocks noGrp="1"/>
          </p:cNvSpPr>
          <p:nvPr>
            <p:ph type="sldNum" sz="quarter" idx="10"/>
          </p:nvPr>
        </p:nvSpPr>
        <p:spPr/>
        <p:txBody>
          <a:bodyPr/>
          <a:lstStyle>
            <a:lvl1pPr>
              <a:defRPr/>
            </a:lvl1pPr>
          </a:lstStyle>
          <a:p>
            <a:fld id="{0FBBEDDD-08CB-4C92-AF12-59C90F3BE982}" type="slidenum">
              <a:rPr lang="en-US" altLang="en-US"/>
              <a:pPr/>
              <a:t>‹#›</a:t>
            </a:fld>
            <a:endParaRPr lang="en-US" altLang="en-US"/>
          </a:p>
        </p:txBody>
      </p:sp>
    </p:spTree>
    <p:extLst>
      <p:ext uri="{BB962C8B-B14F-4D97-AF65-F5344CB8AC3E}">
        <p14:creationId xmlns:p14="http://schemas.microsoft.com/office/powerpoint/2010/main" val="173968374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4"/>
          <p:cNvSpPr>
            <a:spLocks noGrp="1"/>
          </p:cNvSpPr>
          <p:nvPr>
            <p:ph type="sldNum" sz="quarter" idx="10"/>
          </p:nvPr>
        </p:nvSpPr>
        <p:spPr/>
        <p:txBody>
          <a:bodyPr/>
          <a:lstStyle>
            <a:lvl1pPr>
              <a:defRPr/>
            </a:lvl1pPr>
          </a:lstStyle>
          <a:p>
            <a:fld id="{2EEE4C14-EC7A-47F5-A7F9-1CFE3D1C15EC}" type="slidenum">
              <a:rPr lang="en-US" altLang="en-US"/>
              <a:pPr/>
              <a:t>‹#›</a:t>
            </a:fld>
            <a:endParaRPr lang="en-US" altLang="en-US"/>
          </a:p>
        </p:txBody>
      </p:sp>
    </p:spTree>
    <p:extLst>
      <p:ext uri="{BB962C8B-B14F-4D97-AF65-F5344CB8AC3E}">
        <p14:creationId xmlns:p14="http://schemas.microsoft.com/office/powerpoint/2010/main" val="262361226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10"/>
          </p:nvPr>
        </p:nvSpPr>
        <p:spPr/>
        <p:txBody>
          <a:bodyPr/>
          <a:lstStyle>
            <a:lvl1pPr>
              <a:defRPr/>
            </a:lvl1pPr>
          </a:lstStyle>
          <a:p>
            <a:fld id="{F429533D-AB6D-4D42-AA91-2D37AB7C61DA}" type="slidenum">
              <a:rPr lang="en-US" altLang="en-US"/>
              <a:pPr/>
              <a:t>‹#›</a:t>
            </a:fld>
            <a:endParaRPr lang="en-US" altLang="en-US"/>
          </a:p>
        </p:txBody>
      </p:sp>
    </p:spTree>
    <p:extLst>
      <p:ext uri="{BB962C8B-B14F-4D97-AF65-F5344CB8AC3E}">
        <p14:creationId xmlns:p14="http://schemas.microsoft.com/office/powerpoint/2010/main" val="26449284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fld id="{A005CA52-E345-49F3-8F89-F4FF4E814201}" type="slidenum">
              <a:rPr lang="en-US" altLang="en-US"/>
              <a:pPr/>
              <a:t>‹#›</a:t>
            </a:fld>
            <a:endParaRPr lang="en-US" altLang="en-US"/>
          </a:p>
        </p:txBody>
      </p:sp>
    </p:spTree>
    <p:extLst>
      <p:ext uri="{BB962C8B-B14F-4D97-AF65-F5344CB8AC3E}">
        <p14:creationId xmlns:p14="http://schemas.microsoft.com/office/powerpoint/2010/main" val="39127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3271083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A20D0D9-509A-47C2-91E6-9DB4276289E5}" type="slidenum">
              <a:rPr lang="en-US" altLang="en-US"/>
              <a:pPr/>
              <a:t>‹#›</a:t>
            </a:fld>
            <a:endParaRPr lang="en-US" altLang="en-US"/>
          </a:p>
        </p:txBody>
      </p:sp>
    </p:spTree>
    <p:extLst>
      <p:ext uri="{BB962C8B-B14F-4D97-AF65-F5344CB8AC3E}">
        <p14:creationId xmlns:p14="http://schemas.microsoft.com/office/powerpoint/2010/main" val="341264846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F0FE6E3C-57B9-4153-8842-D7BEE537E48B}" type="slidenum">
              <a:rPr lang="en-US" altLang="en-US"/>
              <a:pPr/>
              <a:t>‹#›</a:t>
            </a:fld>
            <a:endParaRPr lang="en-US" altLang="en-US"/>
          </a:p>
        </p:txBody>
      </p:sp>
    </p:spTree>
    <p:extLst>
      <p:ext uri="{BB962C8B-B14F-4D97-AF65-F5344CB8AC3E}">
        <p14:creationId xmlns:p14="http://schemas.microsoft.com/office/powerpoint/2010/main" val="83087934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42E7448A-9DC2-4FB4-9ECB-84DE9E9040F7}" type="slidenum">
              <a:rPr lang="en-US" altLang="en-US"/>
              <a:pPr/>
              <a:t>‹#›</a:t>
            </a:fld>
            <a:endParaRPr lang="en-US" altLang="en-US"/>
          </a:p>
        </p:txBody>
      </p:sp>
    </p:spTree>
    <p:extLst>
      <p:ext uri="{BB962C8B-B14F-4D97-AF65-F5344CB8AC3E}">
        <p14:creationId xmlns:p14="http://schemas.microsoft.com/office/powerpoint/2010/main" val="212207992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10"/>
          </p:nvPr>
        </p:nvSpPr>
        <p:spPr/>
        <p:txBody>
          <a:bodyPr/>
          <a:lstStyle>
            <a:lvl1pPr>
              <a:defRPr/>
            </a:lvl1pPr>
          </a:lstStyle>
          <a:p>
            <a:fld id="{D87A86C1-3458-437C-832D-14B2BA565B13}" type="slidenum">
              <a:rPr lang="en-US" altLang="en-US"/>
              <a:pPr/>
              <a:t>‹#›</a:t>
            </a:fld>
            <a:endParaRPr lang="en-US" altLang="en-US"/>
          </a:p>
        </p:txBody>
      </p:sp>
    </p:spTree>
    <p:extLst>
      <p:ext uri="{BB962C8B-B14F-4D97-AF65-F5344CB8AC3E}">
        <p14:creationId xmlns:p14="http://schemas.microsoft.com/office/powerpoint/2010/main" val="277775720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10"/>
          </p:nvPr>
        </p:nvSpPr>
        <p:spPr/>
        <p:txBody>
          <a:bodyPr/>
          <a:lstStyle>
            <a:lvl1pPr>
              <a:defRPr/>
            </a:lvl1pPr>
          </a:lstStyle>
          <a:p>
            <a:fld id="{3B70550B-BC1D-4F32-A4C7-74F90FCE1F5B}" type="slidenum">
              <a:rPr lang="en-US" altLang="en-US"/>
              <a:pPr/>
              <a:t>‹#›</a:t>
            </a:fld>
            <a:endParaRPr lang="en-US" altLang="en-US"/>
          </a:p>
        </p:txBody>
      </p:sp>
    </p:spTree>
    <p:extLst>
      <p:ext uri="{BB962C8B-B14F-4D97-AF65-F5344CB8AC3E}">
        <p14:creationId xmlns:p14="http://schemas.microsoft.com/office/powerpoint/2010/main" val="224010857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325859614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7441142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2049687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57250" y="2035175"/>
            <a:ext cx="2984500" cy="349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3994150" y="2035175"/>
            <a:ext cx="2984500" cy="349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6639457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463473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8877069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25800364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19139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6333519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1430669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9784732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48300" y="1228725"/>
            <a:ext cx="1530350" cy="429895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57250" y="1228725"/>
            <a:ext cx="4438650" cy="4298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69916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2111743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1818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84151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586309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97398" y="6037263"/>
            <a:ext cx="259873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28" name="Rectangle 4"/>
          <p:cNvSpPr>
            <a:spLocks/>
          </p:cNvSpPr>
          <p:nvPr/>
        </p:nvSpPr>
        <p:spPr bwMode="auto">
          <a:xfrm>
            <a:off x="434975" y="0"/>
            <a:ext cx="8296275" cy="642938"/>
          </a:xfrm>
          <a:prstGeom prst="rect">
            <a:avLst/>
          </a:prstGeom>
          <a:solidFill>
            <a:schemeClr val="accent1"/>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1029" name="Rectangle 5"/>
          <p:cNvSpPr>
            <a:spLocks/>
          </p:cNvSpPr>
          <p:nvPr/>
        </p:nvSpPr>
        <p:spPr bwMode="auto">
          <a:xfrm rot="10800000">
            <a:off x="434975" y="6037263"/>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1030" name="Rectangle 6"/>
          <p:cNvSpPr>
            <a:spLocks/>
          </p:cNvSpPr>
          <p:nvPr/>
        </p:nvSpPr>
        <p:spPr bwMode="auto">
          <a:xfrm rot="10800000">
            <a:off x="434975" y="642938"/>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xStyles>
    <p:titleStyle>
      <a:lvl1pPr algn="l" rtl="0" fontAlgn="base">
        <a:spcBef>
          <a:spcPct val="0"/>
        </a:spcBef>
        <a:spcAft>
          <a:spcPct val="0"/>
        </a:spcAft>
        <a:defRPr sz="2800" kern="1200">
          <a:solidFill>
            <a:srgbClr val="0D6C8A"/>
          </a:solidFill>
          <a:latin typeface="+mj-lt"/>
          <a:ea typeface="+mj-ea"/>
          <a:cs typeface="+mj-cs"/>
          <a:sym typeface="Verdana Bold" panose="020B0804030504040204" pitchFamily="34" charset="0"/>
        </a:defRPr>
      </a:lvl1pPr>
      <a:lvl2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2pPr>
      <a:lvl3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3pPr>
      <a:lvl4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4pPr>
      <a:lvl5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5pPr>
      <a:lvl6pPr marL="4572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6pPr>
      <a:lvl7pPr marL="9144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7pPr>
      <a:lvl8pPr marL="13716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8pPr>
      <a:lvl9pPr marL="18288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9pPr>
    </p:titleStyle>
    <p:bodyStyle>
      <a:lvl1pPr algn="l" rtl="0" fontAlgn="base">
        <a:spcBef>
          <a:spcPct val="0"/>
        </a:spcBef>
        <a:spcAft>
          <a:spcPct val="0"/>
        </a:spcAft>
        <a:defRPr sz="2800" kern="1200">
          <a:solidFill>
            <a:schemeClr val="tx1"/>
          </a:solidFill>
          <a:latin typeface="+mn-lt"/>
          <a:ea typeface="+mn-ea"/>
          <a:cs typeface="+mn-cs"/>
          <a:sym typeface="Verdana" panose="020B0604030504040204" pitchFamily="34" charset="0"/>
        </a:defRPr>
      </a:lvl1pPr>
      <a:lvl2pPr marL="4572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2pPr>
      <a:lvl3pPr marL="9144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3pPr>
      <a:lvl4pPr marL="13716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4pPr>
      <a:lvl5pPr marL="18288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1" name="Group 3"/>
          <p:cNvGrpSpPr>
            <a:grpSpLocks/>
          </p:cNvGrpSpPr>
          <p:nvPr/>
        </p:nvGrpSpPr>
        <p:grpSpPr bwMode="auto">
          <a:xfrm>
            <a:off x="2184400" y="6032500"/>
            <a:ext cx="4508500" cy="850900"/>
            <a:chOff x="0" y="0"/>
            <a:chExt cx="2840" cy="536"/>
          </a:xfrm>
        </p:grpSpPr>
        <p:pic>
          <p:nvPicPr>
            <p:cNvPr id="2049"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7"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6" y="150"/>
              <a:ext cx="10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2052" name="Rectangle 4"/>
          <p:cNvSpPr>
            <a:spLocks/>
          </p:cNvSpPr>
          <p:nvPr/>
        </p:nvSpPr>
        <p:spPr bwMode="auto">
          <a:xfrm>
            <a:off x="434975" y="0"/>
            <a:ext cx="8296275" cy="642938"/>
          </a:xfrm>
          <a:prstGeom prst="rect">
            <a:avLst/>
          </a:prstGeom>
          <a:solidFill>
            <a:schemeClr val="accent1"/>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2053" name="Rectangle 5"/>
          <p:cNvSpPr>
            <a:spLocks/>
          </p:cNvSpPr>
          <p:nvPr/>
        </p:nvSpPr>
        <p:spPr bwMode="auto">
          <a:xfrm rot="10800000">
            <a:off x="434975" y="6037263"/>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2054" name="Rectangle 6"/>
          <p:cNvSpPr>
            <a:spLocks/>
          </p:cNvSpPr>
          <p:nvPr/>
        </p:nvSpPr>
        <p:spPr bwMode="auto">
          <a:xfrm rot="10800000">
            <a:off x="434975" y="642938"/>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xStyles>
    <p:titleStyle>
      <a:lvl1pPr algn="l" rtl="0" fontAlgn="base">
        <a:spcBef>
          <a:spcPct val="0"/>
        </a:spcBef>
        <a:spcAft>
          <a:spcPct val="0"/>
        </a:spcAft>
        <a:defRPr sz="2800" kern="1200">
          <a:solidFill>
            <a:srgbClr val="0D6C8A"/>
          </a:solidFill>
          <a:latin typeface="+mj-lt"/>
          <a:ea typeface="+mj-ea"/>
          <a:cs typeface="+mj-cs"/>
          <a:sym typeface="Verdana Bold" panose="020B0804030504040204" pitchFamily="34" charset="0"/>
        </a:defRPr>
      </a:lvl1pPr>
      <a:lvl2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2pPr>
      <a:lvl3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3pPr>
      <a:lvl4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4pPr>
      <a:lvl5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5pPr>
      <a:lvl6pPr marL="4572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6pPr>
      <a:lvl7pPr marL="9144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7pPr>
      <a:lvl8pPr marL="13716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8pPr>
      <a:lvl9pPr marL="18288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9pPr>
    </p:titleStyle>
    <p:bodyStyle>
      <a:lvl1pPr algn="l" rtl="0" fontAlgn="base">
        <a:spcBef>
          <a:spcPct val="0"/>
        </a:spcBef>
        <a:spcAft>
          <a:spcPct val="0"/>
        </a:spcAft>
        <a:defRPr sz="2800" kern="1200">
          <a:solidFill>
            <a:schemeClr val="tx1"/>
          </a:solidFill>
          <a:latin typeface="+mn-lt"/>
          <a:ea typeface="+mn-ea"/>
          <a:cs typeface="+mn-cs"/>
          <a:sym typeface="Verdana" panose="020B0604030504040204" pitchFamily="34" charset="0"/>
        </a:defRPr>
      </a:lvl1pPr>
      <a:lvl2pPr marL="4572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2pPr>
      <a:lvl3pPr marL="9144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3pPr>
      <a:lvl4pPr marL="13716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4pPr>
      <a:lvl5pPr marL="18288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5" name="Group 3"/>
          <p:cNvGrpSpPr>
            <a:grpSpLocks/>
          </p:cNvGrpSpPr>
          <p:nvPr/>
        </p:nvGrpSpPr>
        <p:grpSpPr bwMode="auto">
          <a:xfrm>
            <a:off x="2184400" y="6032500"/>
            <a:ext cx="4508500" cy="850900"/>
            <a:chOff x="0" y="0"/>
            <a:chExt cx="2840" cy="536"/>
          </a:xfrm>
        </p:grpSpPr>
        <p:pic>
          <p:nvPicPr>
            <p:cNvPr id="3073"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7"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6" y="150"/>
              <a:ext cx="10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3076" name="Rectangle 4"/>
          <p:cNvSpPr>
            <a:spLocks/>
          </p:cNvSpPr>
          <p:nvPr/>
        </p:nvSpPr>
        <p:spPr bwMode="auto">
          <a:xfrm>
            <a:off x="434975" y="0"/>
            <a:ext cx="8296275" cy="642938"/>
          </a:xfrm>
          <a:prstGeom prst="rect">
            <a:avLst/>
          </a:prstGeom>
          <a:solidFill>
            <a:schemeClr val="accent1"/>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3077" name="Rectangle 5"/>
          <p:cNvSpPr>
            <a:spLocks/>
          </p:cNvSpPr>
          <p:nvPr/>
        </p:nvSpPr>
        <p:spPr bwMode="auto">
          <a:xfrm rot="10800000">
            <a:off x="434975" y="6037263"/>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3078" name="Rectangle 6"/>
          <p:cNvSpPr>
            <a:spLocks/>
          </p:cNvSpPr>
          <p:nvPr/>
        </p:nvSpPr>
        <p:spPr bwMode="auto">
          <a:xfrm rot="10800000">
            <a:off x="434975" y="642938"/>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3079" name="Rectangle 7"/>
          <p:cNvSpPr>
            <a:spLocks noGrp="1" noChangeArrowheads="1"/>
          </p:cNvSpPr>
          <p:nvPr>
            <p:ph type="title"/>
          </p:nvPr>
        </p:nvSpPr>
        <p:spPr bwMode="auto">
          <a:xfrm>
            <a:off x="1716088" y="2146300"/>
            <a:ext cx="6122987"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0" bIns="45720" numCol="1" anchor="t" anchorCtr="0" compatLnSpc="1">
            <a:prstTxWarp prst="textNoShape">
              <a:avLst/>
            </a:prstTxWarp>
          </a:bodyPr>
          <a:lstStyle/>
          <a:p>
            <a:pPr lvl="0"/>
            <a:r>
              <a:rPr lang="en-US" altLang="en-US">
                <a:sym typeface="Verdana Bold" panose="020B0804030504040204" pitchFamily="34" charset="0"/>
              </a:rPr>
              <a:t>Click to edit Master title style</a:t>
            </a:r>
          </a:p>
        </p:txBody>
      </p:sp>
      <p:sp>
        <p:nvSpPr>
          <p:cNvPr id="3080" name="Rectangle 8"/>
          <p:cNvSpPr>
            <a:spLocks noGrp="1" noChangeArrowheads="1"/>
          </p:cNvSpPr>
          <p:nvPr>
            <p:ph type="body" idx="1"/>
          </p:nvPr>
        </p:nvSpPr>
        <p:spPr bwMode="auto">
          <a:xfrm>
            <a:off x="1716088" y="2708275"/>
            <a:ext cx="6121400" cy="240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0" bIns="45720" numCol="1" anchor="t" anchorCtr="0" compatLnSpc="1">
            <a:prstTxWarp prst="textNoShape">
              <a:avLst/>
            </a:prstTxWarp>
          </a:bodyPr>
          <a:lstStyle/>
          <a:p>
            <a:pPr lvl="0"/>
            <a:r>
              <a:rPr lang="en-US" altLang="en-US">
                <a:sym typeface="Verdana" panose="020B0604030504040204" pitchFamily="34" charset="0"/>
              </a:rPr>
              <a:t>Click to edit Master text styles</a:t>
            </a:r>
          </a:p>
          <a:p>
            <a:pPr lvl="1"/>
            <a:r>
              <a:rPr lang="en-US" altLang="en-US">
                <a:sym typeface="Verdana" panose="020B0604030504040204" pitchFamily="34" charset="0"/>
              </a:rPr>
              <a:t>Second level</a:t>
            </a:r>
          </a:p>
          <a:p>
            <a:pPr lvl="2"/>
            <a:r>
              <a:rPr lang="en-US" altLang="en-US">
                <a:sym typeface="Verdana" panose="020B0604030504040204" pitchFamily="34" charset="0"/>
              </a:rPr>
              <a:t>Third level</a:t>
            </a:r>
          </a:p>
          <a:p>
            <a:pPr lvl="3"/>
            <a:r>
              <a:rPr lang="en-US" altLang="en-US">
                <a:sym typeface="Verdana" panose="020B0604030504040204" pitchFamily="34" charset="0"/>
              </a:rPr>
              <a:t>Fourth level</a:t>
            </a:r>
          </a:p>
          <a:p>
            <a:pPr lvl="4"/>
            <a:r>
              <a:rPr lang="en-US" altLang="en-US">
                <a:sym typeface="Verdana" panose="020B0604030504040204" pitchFamily="34" charset="0"/>
              </a:rPr>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l" rtl="0" fontAlgn="base">
        <a:spcBef>
          <a:spcPct val="0"/>
        </a:spcBef>
        <a:spcAft>
          <a:spcPct val="0"/>
        </a:spcAft>
        <a:defRPr sz="2800" kern="1200">
          <a:solidFill>
            <a:srgbClr val="0D6C8A"/>
          </a:solidFill>
          <a:latin typeface="+mj-lt"/>
          <a:ea typeface="+mj-ea"/>
          <a:cs typeface="+mj-cs"/>
          <a:sym typeface="Verdana Bold" panose="020B0804030504040204" pitchFamily="34" charset="0"/>
        </a:defRPr>
      </a:lvl1pPr>
      <a:lvl2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2pPr>
      <a:lvl3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3pPr>
      <a:lvl4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4pPr>
      <a:lvl5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5pPr>
      <a:lvl6pPr marL="4572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6pPr>
      <a:lvl7pPr marL="9144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7pPr>
      <a:lvl8pPr marL="13716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8pPr>
      <a:lvl9pPr marL="18288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9pPr>
    </p:titleStyle>
    <p:bodyStyle>
      <a:lvl1pPr algn="l" rtl="0" fontAlgn="base">
        <a:spcBef>
          <a:spcPct val="0"/>
        </a:spcBef>
        <a:spcAft>
          <a:spcPct val="0"/>
        </a:spcAft>
        <a:defRPr sz="2800" kern="1200">
          <a:solidFill>
            <a:schemeClr val="tx1"/>
          </a:solidFill>
          <a:latin typeface="+mn-lt"/>
          <a:ea typeface="+mn-ea"/>
          <a:cs typeface="+mn-cs"/>
          <a:sym typeface="Verdana" panose="020B0604030504040204" pitchFamily="34" charset="0"/>
        </a:defRPr>
      </a:lvl1pPr>
      <a:lvl2pPr marL="4572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2pPr>
      <a:lvl3pPr marL="9144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3pPr>
      <a:lvl4pPr marL="13716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4pPr>
      <a:lvl5pPr marL="18288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Text Box 1"/>
          <p:cNvSpPr txBox="1">
            <a:spLocks noGrp="1" noChangeArrowheads="1"/>
          </p:cNvSpPr>
          <p:nvPr>
            <p:ph type="sldNum" sz="quarter" idx="4"/>
          </p:nvPr>
        </p:nvSpPr>
        <p:spPr bwMode="auto">
          <a:xfrm>
            <a:off x="8453438" y="6499225"/>
            <a:ext cx="265112"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rgbClr val="383535"/>
                </a:solidFill>
                <a:latin typeface="+mj-lt"/>
                <a:ea typeface="Verdana Bold" panose="020B0804030504040204" pitchFamily="34" charset="0"/>
                <a:cs typeface="Verdana Bold" panose="020B0804030504040204" pitchFamily="34" charset="0"/>
                <a:sym typeface="Verdana Bold" panose="020B0804030504040204" pitchFamily="34" charset="0"/>
              </a:defRPr>
            </a:lvl1pPr>
          </a:lstStyle>
          <a:p>
            <a:fld id="{EFE8209A-D38E-4298-89FB-B269BB8E63F4}" type="slidenum">
              <a:rPr lang="en-US" altLang="en-US"/>
              <a:pPr/>
              <a:t>‹#›</a:t>
            </a:fld>
            <a:endParaRPr lang="en-US" altLang="en-US"/>
          </a:p>
        </p:txBody>
      </p:sp>
      <p:sp>
        <p:nvSpPr>
          <p:cNvPr id="4098" name="Rectangle 2"/>
          <p:cNvSpPr>
            <a:spLocks/>
          </p:cNvSpPr>
          <p:nvPr/>
        </p:nvSpPr>
        <p:spPr bwMode="auto">
          <a:xfrm>
            <a:off x="4914900" y="6199188"/>
            <a:ext cx="1905000" cy="579437"/>
          </a:xfrm>
          <a:prstGeom prst="rect">
            <a:avLst/>
          </a:pr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algn="l" rtl="0" fontAlgn="base">
        <a:spcBef>
          <a:spcPct val="0"/>
        </a:spcBef>
        <a:spcAft>
          <a:spcPct val="0"/>
        </a:spcAft>
        <a:defRPr sz="2800" kern="1200">
          <a:solidFill>
            <a:srgbClr val="0D6C8A"/>
          </a:solidFill>
          <a:latin typeface="+mj-lt"/>
          <a:ea typeface="+mj-ea"/>
          <a:cs typeface="+mj-cs"/>
          <a:sym typeface="Verdana Bold" panose="020B0804030504040204" pitchFamily="34" charset="0"/>
        </a:defRPr>
      </a:lvl1pPr>
      <a:lvl2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2pPr>
      <a:lvl3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3pPr>
      <a:lvl4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4pPr>
      <a:lvl5pPr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5pPr>
      <a:lvl6pPr marL="4572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6pPr>
      <a:lvl7pPr marL="9144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7pPr>
      <a:lvl8pPr marL="13716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8pPr>
      <a:lvl9pPr marL="1828800" algn="l" rtl="0" fontAlgn="base">
        <a:spcBef>
          <a:spcPct val="0"/>
        </a:spcBef>
        <a:spcAft>
          <a:spcPct val="0"/>
        </a:spcAft>
        <a:defRPr sz="2800">
          <a:solidFill>
            <a:srgbClr val="0D6C8A"/>
          </a:solidFill>
          <a:latin typeface="Verdana Bold" panose="020B0804030504040204" pitchFamily="34" charset="0"/>
          <a:cs typeface="PingFang SC Semibold" charset="0"/>
          <a:sym typeface="Verdana Bold" panose="020B0804030504040204" pitchFamily="34" charset="0"/>
        </a:defRPr>
      </a:lvl9pPr>
    </p:titleStyle>
    <p:bodyStyle>
      <a:lvl1pPr algn="l" rtl="0" fontAlgn="base">
        <a:spcBef>
          <a:spcPct val="0"/>
        </a:spcBef>
        <a:spcAft>
          <a:spcPct val="0"/>
        </a:spcAft>
        <a:defRPr sz="2800" kern="1200">
          <a:solidFill>
            <a:schemeClr val="tx1"/>
          </a:solidFill>
          <a:latin typeface="+mn-lt"/>
          <a:ea typeface="+mn-ea"/>
          <a:cs typeface="+mn-cs"/>
          <a:sym typeface="Verdana" panose="020B0604030504040204" pitchFamily="34" charset="0"/>
        </a:defRPr>
      </a:lvl1pPr>
      <a:lvl2pPr marL="4572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2pPr>
      <a:lvl3pPr marL="9144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3pPr>
      <a:lvl4pPr marL="13716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4pPr>
      <a:lvl5pPr marL="1828800" algn="ctr" rtl="0" fontAlgn="base">
        <a:spcBef>
          <a:spcPts val="500"/>
        </a:spcBef>
        <a:spcAft>
          <a:spcPct val="0"/>
        </a:spcAft>
        <a:defRPr sz="2200" kern="1200">
          <a:solidFill>
            <a:srgbClr val="919090"/>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3" name="Group 3"/>
          <p:cNvGrpSpPr>
            <a:grpSpLocks/>
          </p:cNvGrpSpPr>
          <p:nvPr/>
        </p:nvGrpSpPr>
        <p:grpSpPr bwMode="auto">
          <a:xfrm>
            <a:off x="2184400" y="6032500"/>
            <a:ext cx="4508500" cy="850900"/>
            <a:chOff x="0" y="0"/>
            <a:chExt cx="2840" cy="536"/>
          </a:xfrm>
        </p:grpSpPr>
        <p:pic>
          <p:nvPicPr>
            <p:cNvPr id="5121"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7"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6" y="150"/>
              <a:ext cx="10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5124" name="Rectangle 4"/>
          <p:cNvSpPr>
            <a:spLocks/>
          </p:cNvSpPr>
          <p:nvPr/>
        </p:nvSpPr>
        <p:spPr bwMode="auto">
          <a:xfrm>
            <a:off x="434975" y="0"/>
            <a:ext cx="8296275" cy="642938"/>
          </a:xfrm>
          <a:prstGeom prst="rect">
            <a:avLst/>
          </a:prstGeom>
          <a:solidFill>
            <a:schemeClr val="accent1"/>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5125" name="Rectangle 5"/>
          <p:cNvSpPr>
            <a:spLocks/>
          </p:cNvSpPr>
          <p:nvPr/>
        </p:nvSpPr>
        <p:spPr bwMode="auto">
          <a:xfrm rot="10800000">
            <a:off x="434975" y="6037263"/>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5126" name="Rectangle 6"/>
          <p:cNvSpPr>
            <a:spLocks/>
          </p:cNvSpPr>
          <p:nvPr/>
        </p:nvSpPr>
        <p:spPr bwMode="auto">
          <a:xfrm rot="10800000">
            <a:off x="434975" y="642938"/>
            <a:ext cx="8296275" cy="84137"/>
          </a:xfrm>
          <a:prstGeom prst="rect">
            <a:avLst/>
          </a:prstGeom>
          <a:solidFill>
            <a:srgbClr val="DC651D"/>
          </a:solidFill>
          <a:ln>
            <a:noFill/>
          </a:ln>
          <a:extLst>
            <a:ext uri="{91240B29-F687-4F45-9708-019B960494DF}">
              <a14:hiddenLine xmlns:a14="http://schemas.microsoft.com/office/drawing/2010/main" w="22225" cap="flat">
                <a:solidFill>
                  <a:srgbClr val="000000"/>
                </a:solidFill>
                <a:round/>
                <a:headEnd type="none" w="med" len="med"/>
                <a:tailEnd type="none" w="med" len="med"/>
              </a14:hiddenLine>
            </a:ext>
          </a:extLst>
        </p:spPr>
        <p:txBody>
          <a:bodyPr lIns="0" tIns="0" rIns="0" bIns="0"/>
          <a:lstStyle/>
          <a:p>
            <a:endParaRPr lang="en-CA"/>
          </a:p>
        </p:txBody>
      </p:sp>
      <p:sp>
        <p:nvSpPr>
          <p:cNvPr id="5127" name="Rectangle 7"/>
          <p:cNvSpPr>
            <a:spLocks noGrp="1" noChangeArrowheads="1"/>
          </p:cNvSpPr>
          <p:nvPr>
            <p:ph type="title"/>
          </p:nvPr>
        </p:nvSpPr>
        <p:spPr bwMode="auto">
          <a:xfrm>
            <a:off x="857250" y="1228725"/>
            <a:ext cx="61214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0" bIns="45720" numCol="1" anchor="t" anchorCtr="0" compatLnSpc="1">
            <a:prstTxWarp prst="textNoShape">
              <a:avLst/>
            </a:prstTxWarp>
          </a:bodyPr>
          <a:lstStyle/>
          <a:p>
            <a:pPr lvl="0"/>
            <a:r>
              <a:rPr lang="en-US" altLang="en-US">
                <a:sym typeface="Verdana Bold" panose="020B0804030504040204" pitchFamily="34" charset="0"/>
              </a:rPr>
              <a:t>Click to edit Master title style</a:t>
            </a:r>
          </a:p>
        </p:txBody>
      </p:sp>
      <p:sp>
        <p:nvSpPr>
          <p:cNvPr id="5128" name="Rectangle 8"/>
          <p:cNvSpPr>
            <a:spLocks noGrp="1" noChangeArrowheads="1"/>
          </p:cNvSpPr>
          <p:nvPr>
            <p:ph type="body" idx="1"/>
          </p:nvPr>
        </p:nvSpPr>
        <p:spPr bwMode="auto">
          <a:xfrm>
            <a:off x="857250" y="2035175"/>
            <a:ext cx="6121400" cy="349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0" bIns="45720" numCol="1" anchor="t" anchorCtr="0" compatLnSpc="1">
            <a:prstTxWarp prst="textNoShape">
              <a:avLst/>
            </a:prstTxWarp>
          </a:bodyPr>
          <a:lstStyle/>
          <a:p>
            <a:pPr lvl="0"/>
            <a:r>
              <a:rPr lang="en-US" altLang="en-US">
                <a:sym typeface="Verdana" panose="020B0604030504040204" pitchFamily="34" charset="0"/>
              </a:rPr>
              <a:t>Click to edit Master text styles</a:t>
            </a:r>
          </a:p>
          <a:p>
            <a:pPr lvl="1"/>
            <a:r>
              <a:rPr lang="en-US" altLang="en-US">
                <a:sym typeface="Verdana" panose="020B0604030504040204" pitchFamily="34" charset="0"/>
              </a:rPr>
              <a:t>Second level</a:t>
            </a:r>
          </a:p>
          <a:p>
            <a:pPr lvl="2"/>
            <a:r>
              <a:rPr lang="en-US" altLang="en-US">
                <a:sym typeface="Verdana" panose="020B0604030504040204" pitchFamily="34" charset="0"/>
              </a:rPr>
              <a:t>Third level</a:t>
            </a:r>
          </a:p>
          <a:p>
            <a:pPr lvl="3"/>
            <a:r>
              <a:rPr lang="en-US" altLang="en-US">
                <a:sym typeface="Verdana" panose="020B0604030504040204" pitchFamily="34" charset="0"/>
              </a:rPr>
              <a:t>Fourth level</a:t>
            </a:r>
          </a:p>
          <a:p>
            <a:pPr lvl="4"/>
            <a:r>
              <a:rPr lang="en-US" altLang="en-US">
                <a:sym typeface="Verdana" panose="020B0604030504040204" pitchFamily="34" charset="0"/>
              </a:rPr>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fontAlgn="base">
        <a:spcBef>
          <a:spcPct val="0"/>
        </a:spcBef>
        <a:spcAft>
          <a:spcPct val="0"/>
        </a:spcAft>
        <a:defRPr sz="2400" kern="1200">
          <a:solidFill>
            <a:srgbClr val="0D6C8A"/>
          </a:solidFill>
          <a:latin typeface="+mj-lt"/>
          <a:ea typeface="+mj-ea"/>
          <a:cs typeface="+mj-cs"/>
          <a:sym typeface="Verdana Bold" panose="020B0804030504040204" pitchFamily="34" charset="0"/>
        </a:defRPr>
      </a:lvl1pPr>
      <a:lvl2pPr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2pPr>
      <a:lvl3pPr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3pPr>
      <a:lvl4pPr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4pPr>
      <a:lvl5pPr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5pPr>
      <a:lvl6pPr marL="457200"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6pPr>
      <a:lvl7pPr marL="914400"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7pPr>
      <a:lvl8pPr marL="1371600"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8pPr>
      <a:lvl9pPr marL="1828800" algn="l" rtl="0" fontAlgn="base">
        <a:spcBef>
          <a:spcPct val="0"/>
        </a:spcBef>
        <a:spcAft>
          <a:spcPct val="0"/>
        </a:spcAft>
        <a:defRPr sz="2400">
          <a:solidFill>
            <a:srgbClr val="0D6C8A"/>
          </a:solidFill>
          <a:latin typeface="Verdana Bold" panose="020B0804030504040204" pitchFamily="34" charset="0"/>
          <a:cs typeface="PingFang SC Semibold" charset="0"/>
          <a:sym typeface="Verdana Bold" panose="020B0804030504040204" pitchFamily="34" charset="0"/>
        </a:defRPr>
      </a:lvl9pPr>
    </p:titleStyle>
    <p:bodyStyle>
      <a:lvl1pPr algn="l" rtl="0" fontAlgn="base">
        <a:spcBef>
          <a:spcPct val="0"/>
        </a:spcBef>
        <a:spcAft>
          <a:spcPct val="0"/>
        </a:spcAft>
        <a:defRPr sz="2400" kern="1200">
          <a:solidFill>
            <a:schemeClr val="tx1"/>
          </a:solidFill>
          <a:latin typeface="+mn-lt"/>
          <a:ea typeface="+mn-ea"/>
          <a:cs typeface="+mn-cs"/>
          <a:sym typeface="Verdana" panose="020B0604030504040204" pitchFamily="34" charset="0"/>
        </a:defRPr>
      </a:lvl1pPr>
      <a:lvl2pPr marL="273050" indent="-273050" algn="l" rtl="0" fontAlgn="base">
        <a:spcBef>
          <a:spcPts val="500"/>
        </a:spcBef>
        <a:spcAft>
          <a:spcPct val="0"/>
        </a:spcAft>
        <a:buClr>
          <a:srgbClr val="BBC09A"/>
        </a:buClr>
        <a:buSzPct val="150000"/>
        <a:buFont typeface="Arial" panose="020B0604020202020204" pitchFamily="34" charset="0"/>
        <a:buChar char="•"/>
        <a:defRPr sz="2200" kern="1200">
          <a:solidFill>
            <a:schemeClr val="tx1"/>
          </a:solidFill>
          <a:latin typeface="+mn-lt"/>
          <a:ea typeface="+mn-ea"/>
          <a:cs typeface="+mn-cs"/>
          <a:sym typeface="Verdana" panose="020B0604030504040204" pitchFamily="34" charset="0"/>
        </a:defRPr>
      </a:lvl2pPr>
      <a:lvl3pPr marL="625475" indent="-266700" algn="l" rtl="0" fontAlgn="base">
        <a:spcBef>
          <a:spcPts val="500"/>
        </a:spcBef>
        <a:spcAft>
          <a:spcPct val="0"/>
        </a:spcAft>
        <a:buClr>
          <a:srgbClr val="BBC09A"/>
        </a:buClr>
        <a:buSzPct val="150000"/>
        <a:buFont typeface="Arial" panose="020B0604020202020204" pitchFamily="34" charset="0"/>
        <a:buChar char="•"/>
        <a:defRPr sz="2200" kern="1200">
          <a:solidFill>
            <a:schemeClr val="tx1"/>
          </a:solidFill>
          <a:latin typeface="+mn-lt"/>
          <a:ea typeface="+mn-ea"/>
          <a:cs typeface="+mn-cs"/>
          <a:sym typeface="Verdana" panose="020B0604030504040204" pitchFamily="34" charset="0"/>
        </a:defRPr>
      </a:lvl3pPr>
      <a:lvl4pPr marL="900113" indent="-274638" algn="l" rtl="0" fontAlgn="base">
        <a:spcBef>
          <a:spcPts val="500"/>
        </a:spcBef>
        <a:spcAft>
          <a:spcPct val="0"/>
        </a:spcAft>
        <a:buClr>
          <a:srgbClr val="BBC09A"/>
        </a:buClr>
        <a:buSzPct val="150000"/>
        <a:buFont typeface="Arial" panose="020B0604020202020204" pitchFamily="34" charset="0"/>
        <a:buChar char="•"/>
        <a:defRPr sz="2200" kern="1200">
          <a:solidFill>
            <a:schemeClr val="tx1"/>
          </a:solidFill>
          <a:latin typeface="+mn-lt"/>
          <a:ea typeface="+mn-ea"/>
          <a:cs typeface="+mn-cs"/>
          <a:sym typeface="Verdana" panose="020B0604030504040204" pitchFamily="34" charset="0"/>
        </a:defRPr>
      </a:lvl4pPr>
      <a:lvl5pPr marL="1165225" indent="-266700" algn="l" rtl="0" fontAlgn="base">
        <a:spcBef>
          <a:spcPts val="500"/>
        </a:spcBef>
        <a:spcAft>
          <a:spcPct val="0"/>
        </a:spcAft>
        <a:buClr>
          <a:srgbClr val="BBC09A"/>
        </a:buClr>
        <a:buSzPct val="150000"/>
        <a:buFont typeface="Arial" panose="020B0604020202020204" pitchFamily="34" charset="0"/>
        <a:buChar char="•"/>
        <a:defRPr sz="2200" kern="1200">
          <a:solidFill>
            <a:schemeClr val="tx1"/>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340768"/>
            <a:ext cx="6696744" cy="4401205"/>
          </a:xfrm>
          <a:prstGeom prst="rect">
            <a:avLst/>
          </a:prstGeom>
          <a:noFill/>
        </p:spPr>
        <p:txBody>
          <a:bodyPr wrap="square" rtlCol="0">
            <a:spAutoFit/>
          </a:bodyPr>
          <a:lstStyle/>
          <a:p>
            <a:r>
              <a:rPr lang="en-CA" dirty="0"/>
              <a:t>The PMH/PCN Journey</a:t>
            </a:r>
          </a:p>
          <a:p>
            <a:r>
              <a:rPr lang="en-CA" dirty="0"/>
              <a:t>in KB’s</a:t>
            </a:r>
          </a:p>
          <a:p>
            <a:r>
              <a:rPr lang="en-CA" dirty="0"/>
              <a:t>Boundary Proof of Concept</a:t>
            </a:r>
          </a:p>
          <a:p>
            <a:endParaRPr lang="en-CA" dirty="0"/>
          </a:p>
          <a:p>
            <a:r>
              <a:rPr lang="en-CA" sz="2800" dirty="0"/>
              <a:t>Dr. David Merry</a:t>
            </a:r>
          </a:p>
          <a:p>
            <a:r>
              <a:rPr lang="en-CA" sz="2800" dirty="0"/>
              <a:t>Boundary GP</a:t>
            </a:r>
          </a:p>
          <a:p>
            <a:r>
              <a:rPr lang="en-CA" sz="2800" dirty="0"/>
              <a:t>KB Division Board Chair</a:t>
            </a:r>
          </a:p>
          <a:p>
            <a:endParaRPr lang="en-CA" sz="28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65125"/>
            <a:ext cx="7886700" cy="1325563"/>
          </a:xfrm>
        </p:spPr>
        <p:txBody>
          <a:bodyPr/>
          <a:lstStyle/>
          <a:p>
            <a:r>
              <a:rPr lang="en-CA" dirty="0"/>
              <a:t/>
            </a:r>
            <a:br>
              <a:rPr lang="en-CA" dirty="0"/>
            </a:br>
            <a:r>
              <a:rPr lang="en-CA" dirty="0"/>
              <a:t>Summary:</a:t>
            </a:r>
          </a:p>
        </p:txBody>
      </p:sp>
      <p:sp>
        <p:nvSpPr>
          <p:cNvPr id="3" name="Content Placeholder 2"/>
          <p:cNvSpPr>
            <a:spLocks noGrp="1"/>
          </p:cNvSpPr>
          <p:nvPr>
            <p:ph idx="1"/>
          </p:nvPr>
        </p:nvSpPr>
        <p:spPr>
          <a:xfrm>
            <a:off x="179512" y="1268760"/>
            <a:ext cx="8712968" cy="4680520"/>
          </a:xfrm>
        </p:spPr>
        <p:txBody>
          <a:bodyPr/>
          <a:lstStyle/>
          <a:p>
            <a:pPr marL="457200" indent="-457200">
              <a:buFont typeface="Arial" panose="020B0604020202020204" pitchFamily="34" charset="0"/>
              <a:buChar char="•"/>
            </a:pPr>
            <a:r>
              <a:rPr lang="en-CA" sz="2600" dirty="0"/>
              <a:t>Embrace the opportunity for something bigger.</a:t>
            </a:r>
          </a:p>
          <a:p>
            <a:pPr marL="457200" indent="-457200">
              <a:buFont typeface="Arial" panose="020B0604020202020204" pitchFamily="34" charset="0"/>
              <a:buChar char="•"/>
            </a:pPr>
            <a:r>
              <a:rPr lang="en-CA" sz="2600" dirty="0"/>
              <a:t>Apply rigorous change and engagement theory.</a:t>
            </a:r>
          </a:p>
          <a:p>
            <a:pPr marL="457200" indent="-457200">
              <a:buFont typeface="Arial" panose="020B0604020202020204" pitchFamily="34" charset="0"/>
              <a:buChar char="•"/>
            </a:pPr>
            <a:r>
              <a:rPr lang="en-CA" sz="2600" dirty="0"/>
              <a:t>Think complex system:</a:t>
            </a:r>
          </a:p>
          <a:p>
            <a:pPr marL="1074738" lvl="1" indent="-457200" algn="l">
              <a:buFont typeface="Arial" panose="020B0604020202020204" pitchFamily="34" charset="0"/>
              <a:buChar char="•"/>
            </a:pPr>
            <a:r>
              <a:rPr lang="en-CA" sz="2000" dirty="0">
                <a:solidFill>
                  <a:schemeClr val="tx1"/>
                </a:solidFill>
              </a:rPr>
              <a:t>Nobody is in charge.</a:t>
            </a:r>
          </a:p>
          <a:p>
            <a:pPr marL="1074738" lvl="1" indent="-457200" algn="l">
              <a:buFont typeface="Arial" panose="020B0604020202020204" pitchFamily="34" charset="0"/>
              <a:buChar char="•"/>
            </a:pPr>
            <a:r>
              <a:rPr lang="en-CA" sz="2000" dirty="0">
                <a:solidFill>
                  <a:schemeClr val="tx1"/>
                </a:solidFill>
              </a:rPr>
              <a:t>Demand local governance. </a:t>
            </a:r>
          </a:p>
          <a:p>
            <a:pPr marL="1074738" lvl="1" indent="-457200" algn="l">
              <a:buFont typeface="Arial" panose="020B0604020202020204" pitchFamily="34" charset="0"/>
              <a:buChar char="•"/>
            </a:pPr>
            <a:r>
              <a:rPr lang="en-CA" sz="2000" dirty="0">
                <a:solidFill>
                  <a:schemeClr val="tx1"/>
                </a:solidFill>
              </a:rPr>
              <a:t>Assuage insecurity with story.</a:t>
            </a:r>
          </a:p>
          <a:p>
            <a:pPr marL="457200" indent="-457200">
              <a:buFont typeface="Arial" panose="020B0604020202020204" pitchFamily="34" charset="0"/>
              <a:buChar char="•"/>
            </a:pPr>
            <a:r>
              <a:rPr lang="en-CA" sz="2600" dirty="0"/>
              <a:t>Utilize experienced Physician voice.</a:t>
            </a:r>
          </a:p>
          <a:p>
            <a:pPr marL="457200" indent="-457200">
              <a:buFont typeface="Arial" panose="020B0604020202020204" pitchFamily="34" charset="0"/>
              <a:buChar char="•"/>
            </a:pPr>
            <a:r>
              <a:rPr lang="en-CA" sz="2600" dirty="0"/>
              <a:t>Focus on the BIG problems.</a:t>
            </a:r>
          </a:p>
          <a:p>
            <a:pPr marL="457200" indent="-457200">
              <a:buFont typeface="Arial" panose="020B0604020202020204" pitchFamily="34" charset="0"/>
              <a:buChar char="•"/>
            </a:pPr>
            <a:r>
              <a:rPr lang="en-CA" sz="2600" dirty="0"/>
              <a:t>Lead with risks and pitfalls. So others don’t.</a:t>
            </a:r>
          </a:p>
          <a:p>
            <a:pPr marL="457200" indent="-457200">
              <a:buFont typeface="Arial" panose="020B0604020202020204" pitchFamily="34" charset="0"/>
              <a:buChar char="•"/>
            </a:pPr>
            <a:r>
              <a:rPr lang="en-CA" sz="2600" dirty="0"/>
              <a:t>Sing the “single aim”, Per Capita Cost</a:t>
            </a:r>
          </a:p>
          <a:p>
            <a:pPr marL="457200" indent="-457200">
              <a:buFont typeface="Arial" panose="020B0604020202020204" pitchFamily="34" charset="0"/>
              <a:buChar char="•"/>
            </a:pPr>
            <a:r>
              <a:rPr lang="en-CA" sz="2600" dirty="0"/>
              <a:t>Be political, strategic and </a:t>
            </a:r>
            <a:r>
              <a:rPr lang="en-CA" sz="2600" b="1" dirty="0"/>
              <a:t>maximize relationships.</a:t>
            </a:r>
          </a:p>
        </p:txBody>
      </p:sp>
    </p:spTree>
    <p:extLst>
      <p:ext uri="{BB962C8B-B14F-4D97-AF65-F5344CB8AC3E}">
        <p14:creationId xmlns:p14="http://schemas.microsoft.com/office/powerpoint/2010/main" val="3816339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F090DD-208C-4CEB-982C-D8849FBBD870}"/>
              </a:ext>
            </a:extLst>
          </p:cNvPr>
          <p:cNvSpPr txBox="1"/>
          <p:nvPr/>
        </p:nvSpPr>
        <p:spPr>
          <a:xfrm>
            <a:off x="755576" y="1268760"/>
            <a:ext cx="5328592" cy="738664"/>
          </a:xfrm>
          <a:prstGeom prst="rect">
            <a:avLst/>
          </a:prstGeom>
          <a:noFill/>
        </p:spPr>
        <p:txBody>
          <a:bodyPr wrap="square" rtlCol="0">
            <a:spAutoFit/>
          </a:bodyPr>
          <a:lstStyle/>
          <a:p>
            <a:pPr algn="l"/>
            <a:r>
              <a:rPr lang="en-CA" dirty="0"/>
              <a:t>Presenter Disclosure</a:t>
            </a:r>
          </a:p>
        </p:txBody>
      </p:sp>
      <p:sp>
        <p:nvSpPr>
          <p:cNvPr id="3" name="TextBox 2">
            <a:extLst>
              <a:ext uri="{FF2B5EF4-FFF2-40B4-BE49-F238E27FC236}">
                <a16:creationId xmlns:a16="http://schemas.microsoft.com/office/drawing/2014/main" xmlns="" id="{3E0500B4-595D-4ED4-AD0D-1F8E52BE9843}"/>
              </a:ext>
            </a:extLst>
          </p:cNvPr>
          <p:cNvSpPr txBox="1"/>
          <p:nvPr/>
        </p:nvSpPr>
        <p:spPr>
          <a:xfrm>
            <a:off x="755576" y="2420888"/>
            <a:ext cx="7344816" cy="2246769"/>
          </a:xfrm>
          <a:prstGeom prst="rect">
            <a:avLst/>
          </a:prstGeom>
          <a:noFill/>
        </p:spPr>
        <p:txBody>
          <a:bodyPr wrap="square" rtlCol="0">
            <a:spAutoFit/>
          </a:bodyPr>
          <a:lstStyle/>
          <a:p>
            <a:pPr lvl="1" algn="l"/>
            <a:r>
              <a:rPr lang="en-CA" sz="2800" dirty="0"/>
              <a:t>Presenter:</a:t>
            </a:r>
          </a:p>
          <a:p>
            <a:pPr lvl="2" algn="l"/>
            <a:r>
              <a:rPr lang="en-CA" sz="2800" dirty="0"/>
              <a:t>Dr. David Merry</a:t>
            </a:r>
          </a:p>
          <a:p>
            <a:pPr lvl="2" algn="l"/>
            <a:endParaRPr lang="en-CA" sz="2800" dirty="0"/>
          </a:p>
          <a:p>
            <a:pPr lvl="1" algn="l"/>
            <a:r>
              <a:rPr lang="en-CA" sz="2800" dirty="0"/>
              <a:t>Relationships with Commercial Interests:</a:t>
            </a:r>
          </a:p>
          <a:p>
            <a:pPr lvl="2" algn="l"/>
            <a:r>
              <a:rPr lang="en-CA" sz="2800" dirty="0"/>
              <a:t>None</a:t>
            </a:r>
            <a:endParaRPr lang="en-CA" sz="3200" dirty="0"/>
          </a:p>
        </p:txBody>
      </p:sp>
    </p:spTree>
    <p:extLst>
      <p:ext uri="{BB962C8B-B14F-4D97-AF65-F5344CB8AC3E}">
        <p14:creationId xmlns:p14="http://schemas.microsoft.com/office/powerpoint/2010/main" val="9835099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90" y="241443"/>
            <a:ext cx="7886700" cy="1325563"/>
          </a:xfrm>
        </p:spPr>
        <p:txBody>
          <a:bodyPr/>
          <a:lstStyle/>
          <a:p>
            <a:endParaRPr lang="en-CA"/>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0889750">
            <a:off x="650501" y="222442"/>
            <a:ext cx="7976731" cy="5865243"/>
          </a:xfrm>
        </p:spPr>
      </p:pic>
      <p:sp>
        <p:nvSpPr>
          <p:cNvPr id="5" name="Oval 4">
            <a:extLst>
              <a:ext uri="{FF2B5EF4-FFF2-40B4-BE49-F238E27FC236}">
                <a16:creationId xmlns:a16="http://schemas.microsoft.com/office/drawing/2014/main" xmlns="" id="{A6530F5D-EB7D-476E-985D-928CBC2C60A5}"/>
              </a:ext>
            </a:extLst>
          </p:cNvPr>
          <p:cNvSpPr/>
          <p:nvPr/>
        </p:nvSpPr>
        <p:spPr bwMode="auto">
          <a:xfrm rot="19961529">
            <a:off x="1081142" y="3661442"/>
            <a:ext cx="3577154" cy="2376264"/>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200" b="0" i="0" u="none" strike="noStrike" cap="none" normalizeH="0" baseline="0">
              <a:ln>
                <a:noFill/>
              </a:ln>
              <a:solidFill>
                <a:schemeClr val="tx1"/>
              </a:solidFill>
              <a:effectLst/>
              <a:latin typeface="Gill Sans" charset="0"/>
              <a:cs typeface="PingFang SC Regular" charset="0"/>
              <a:sym typeface="Gill Sans" charset="0"/>
            </a:endParaRPr>
          </a:p>
        </p:txBody>
      </p:sp>
    </p:spTree>
    <p:extLst>
      <p:ext uri="{BB962C8B-B14F-4D97-AF65-F5344CB8AC3E}">
        <p14:creationId xmlns:p14="http://schemas.microsoft.com/office/powerpoint/2010/main" val="20472874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r>
            <a:br>
              <a:rPr lang="en-CA" dirty="0"/>
            </a:br>
            <a:r>
              <a:rPr lang="en-CA" dirty="0"/>
              <a:t>KB’s PMH/PCH Journey</a:t>
            </a:r>
          </a:p>
        </p:txBody>
      </p:sp>
      <p:sp>
        <p:nvSpPr>
          <p:cNvPr id="3" name="Content Placeholder 2"/>
          <p:cNvSpPr>
            <a:spLocks noGrp="1"/>
          </p:cNvSpPr>
          <p:nvPr>
            <p:ph idx="1"/>
          </p:nvPr>
        </p:nvSpPr>
        <p:spPr>
          <a:xfrm>
            <a:off x="628650" y="1268760"/>
            <a:ext cx="7886700" cy="4680520"/>
          </a:xfrm>
        </p:spPr>
        <p:txBody>
          <a:bodyPr/>
          <a:lstStyle/>
          <a:p>
            <a:pPr marL="2422525" indent="-2422525">
              <a:spcAft>
                <a:spcPts val="600"/>
              </a:spcAft>
            </a:pPr>
            <a:r>
              <a:rPr lang="en-CA" dirty="0"/>
              <a:t>Spring 2015	</a:t>
            </a:r>
            <a:r>
              <a:rPr lang="en-CA" dirty="0" err="1"/>
              <a:t>MoH</a:t>
            </a:r>
            <a:r>
              <a:rPr lang="en-CA" dirty="0"/>
              <a:t> Policy Papers  opportunity recognition*  promotion</a:t>
            </a:r>
          </a:p>
          <a:p>
            <a:pPr marL="2422525" indent="-2422525">
              <a:spcAft>
                <a:spcPts val="600"/>
              </a:spcAft>
            </a:pPr>
            <a:r>
              <a:rPr lang="en-CA" dirty="0"/>
              <a:t>Fall 2015	CSC Leadership Commitment </a:t>
            </a:r>
          </a:p>
          <a:p>
            <a:pPr marL="2422525" indent="-2422525">
              <a:spcAft>
                <a:spcPts val="600"/>
              </a:spcAft>
            </a:pPr>
            <a:r>
              <a:rPr lang="en-CA" dirty="0"/>
              <a:t>	Division AGM &amp; Northern Health “road show”</a:t>
            </a:r>
          </a:p>
          <a:p>
            <a:pPr marL="2422525" indent="-2422525">
              <a:spcAft>
                <a:spcPts val="600"/>
              </a:spcAft>
            </a:pPr>
            <a:r>
              <a:rPr lang="en-CA" dirty="0"/>
              <a:t>Winter 2016	QI Discussion Paper</a:t>
            </a:r>
          </a:p>
          <a:p>
            <a:pPr marL="2422525" indent="-2422525">
              <a:spcAft>
                <a:spcPts val="600"/>
              </a:spcAft>
            </a:pPr>
            <a:r>
              <a:rPr lang="en-CA" dirty="0"/>
              <a:t>Spring 2016	Engagements</a:t>
            </a:r>
          </a:p>
          <a:p>
            <a:pPr marL="2422525" indent="-2422525">
              <a:spcAft>
                <a:spcPts val="600"/>
              </a:spcAft>
            </a:pPr>
            <a:r>
              <a:rPr lang="en-CA" dirty="0"/>
              <a:t>Fall 2016	Proof of Concept designation &amp; subsequent funding</a:t>
            </a:r>
          </a:p>
        </p:txBody>
      </p:sp>
    </p:spTree>
    <p:extLst>
      <p:ext uri="{BB962C8B-B14F-4D97-AF65-F5344CB8AC3E}">
        <p14:creationId xmlns:p14="http://schemas.microsoft.com/office/powerpoint/2010/main" val="16868081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1189"/>
            <a:ext cx="7886700" cy="759619"/>
          </a:xfrm>
        </p:spPr>
        <p:txBody>
          <a:bodyPr/>
          <a:lstStyle/>
          <a:p>
            <a:r>
              <a:rPr lang="en-CA" dirty="0"/>
              <a:t>Outcomes of the Work:</a:t>
            </a:r>
          </a:p>
        </p:txBody>
      </p:sp>
      <p:sp>
        <p:nvSpPr>
          <p:cNvPr id="3" name="Content Placeholder 2"/>
          <p:cNvSpPr>
            <a:spLocks noGrp="1"/>
          </p:cNvSpPr>
          <p:nvPr>
            <p:ph idx="1"/>
          </p:nvPr>
        </p:nvSpPr>
        <p:spPr>
          <a:xfrm>
            <a:off x="628650" y="1412776"/>
            <a:ext cx="7886700" cy="4351338"/>
          </a:xfrm>
        </p:spPr>
        <p:txBody>
          <a:bodyPr/>
          <a:lstStyle/>
          <a:p>
            <a:pPr marL="514350" indent="-514350">
              <a:spcBef>
                <a:spcPts val="0"/>
              </a:spcBef>
              <a:spcAft>
                <a:spcPts val="600"/>
              </a:spcAft>
              <a:buFont typeface="+mj-lt"/>
              <a:buAutoNum type="arabicPeriod"/>
            </a:pPr>
            <a:r>
              <a:rPr lang="en-CA" dirty="0"/>
              <a:t>Broad Physician interest across KB</a:t>
            </a:r>
          </a:p>
          <a:p>
            <a:pPr marL="514350" indent="-514350">
              <a:spcBef>
                <a:spcPts val="0"/>
              </a:spcBef>
              <a:spcAft>
                <a:spcPts val="600"/>
              </a:spcAft>
              <a:buFont typeface="+mj-lt"/>
              <a:buAutoNum type="arabicPeriod"/>
            </a:pPr>
            <a:r>
              <a:rPr lang="en-CA" dirty="0"/>
              <a:t>Clinic re-organization conversations in three communities</a:t>
            </a:r>
          </a:p>
          <a:p>
            <a:pPr marL="514350" indent="-514350">
              <a:spcBef>
                <a:spcPts val="0"/>
              </a:spcBef>
              <a:spcAft>
                <a:spcPts val="600"/>
              </a:spcAft>
              <a:buFont typeface="+mj-lt"/>
              <a:buAutoNum type="arabicPeriod"/>
            </a:pPr>
            <a:r>
              <a:rPr lang="en-CA" dirty="0"/>
              <a:t>Passionate, focused and cohesive CSC</a:t>
            </a:r>
          </a:p>
          <a:p>
            <a:pPr marL="514350" indent="-514350">
              <a:spcBef>
                <a:spcPts val="0"/>
              </a:spcBef>
              <a:spcAft>
                <a:spcPts val="600"/>
              </a:spcAft>
              <a:buFont typeface="+mj-lt"/>
              <a:buAutoNum type="arabicPeriod"/>
            </a:pPr>
            <a:r>
              <a:rPr lang="en-CA" dirty="0"/>
              <a:t>Strong Community Leader interest</a:t>
            </a:r>
          </a:p>
          <a:p>
            <a:pPr marL="514350" indent="-514350">
              <a:spcBef>
                <a:spcPts val="0"/>
              </a:spcBef>
              <a:spcAft>
                <a:spcPts val="600"/>
              </a:spcAft>
              <a:buFont typeface="+mj-lt"/>
              <a:buAutoNum type="arabicPeriod"/>
            </a:pPr>
            <a:r>
              <a:rPr lang="en-CA" dirty="0"/>
              <a:t>High awareness outside KB in all key leadership circles that we have capacity, AND competency </a:t>
            </a:r>
          </a:p>
          <a:p>
            <a:pPr marL="514350" indent="-514350">
              <a:spcBef>
                <a:spcPts val="0"/>
              </a:spcBef>
              <a:spcAft>
                <a:spcPts val="600"/>
              </a:spcAft>
              <a:buFont typeface="+mj-lt"/>
              <a:buAutoNum type="arabicPeriod"/>
            </a:pPr>
            <a:r>
              <a:rPr lang="en-CA" dirty="0"/>
              <a:t>Proof of Concept funding by IHA </a:t>
            </a:r>
          </a:p>
          <a:p>
            <a:pPr>
              <a:spcBef>
                <a:spcPts val="0"/>
              </a:spcBef>
              <a:spcAft>
                <a:spcPts val="600"/>
              </a:spcAft>
            </a:pPr>
            <a:r>
              <a:rPr lang="en-CA" b="1" dirty="0"/>
              <a:t>	</a:t>
            </a:r>
          </a:p>
          <a:p>
            <a:pPr marL="514350" indent="-514350">
              <a:spcBef>
                <a:spcPts val="0"/>
              </a:spcBef>
              <a:spcAft>
                <a:spcPts val="600"/>
              </a:spcAft>
              <a:buFont typeface="+mj-lt"/>
              <a:buAutoNum type="arabicPeriod"/>
            </a:pPr>
            <a:endParaRPr lang="en-CA" dirty="0"/>
          </a:p>
          <a:p>
            <a:pPr marL="514350" indent="-514350">
              <a:buFont typeface="+mj-lt"/>
              <a:buAutoNum type="arabicPeriod"/>
            </a:pPr>
            <a:endParaRPr lang="en-CA" dirty="0"/>
          </a:p>
          <a:p>
            <a:endParaRPr lang="en-CA" dirty="0"/>
          </a:p>
        </p:txBody>
      </p:sp>
    </p:spTree>
    <p:extLst>
      <p:ext uri="{BB962C8B-B14F-4D97-AF65-F5344CB8AC3E}">
        <p14:creationId xmlns:p14="http://schemas.microsoft.com/office/powerpoint/2010/main" val="18423200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r>
            <a:br>
              <a:rPr lang="en-CA" dirty="0"/>
            </a:br>
            <a:r>
              <a:rPr lang="en-CA" dirty="0"/>
              <a:t>Concept: High Skill Rural </a:t>
            </a:r>
            <a:r>
              <a:rPr lang="en-CA" dirty="0" err="1"/>
              <a:t>Generalism</a:t>
            </a:r>
            <a:endParaRPr lang="en-CA" dirty="0"/>
          </a:p>
        </p:txBody>
      </p:sp>
      <p:sp>
        <p:nvSpPr>
          <p:cNvPr id="3" name="Content Placeholder 2"/>
          <p:cNvSpPr>
            <a:spLocks noGrp="1"/>
          </p:cNvSpPr>
          <p:nvPr>
            <p:ph idx="1"/>
          </p:nvPr>
        </p:nvSpPr>
        <p:spPr>
          <a:xfrm>
            <a:off x="628650" y="1412776"/>
            <a:ext cx="7886700" cy="4783386"/>
          </a:xfrm>
        </p:spPr>
        <p:txBody>
          <a:bodyPr/>
          <a:lstStyle/>
          <a:p>
            <a:r>
              <a:rPr lang="en-CA" sz="3600" i="1" dirty="0"/>
              <a:t>In rural communities, where economies of scale for specialised services are absent, highly skilled and highly integrated generalist teams are the most effective approach to affect the core system challenges... </a:t>
            </a:r>
          </a:p>
        </p:txBody>
      </p:sp>
    </p:spTree>
    <p:extLst>
      <p:ext uri="{BB962C8B-B14F-4D97-AF65-F5344CB8AC3E}">
        <p14:creationId xmlns:p14="http://schemas.microsoft.com/office/powerpoint/2010/main" val="30178597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r>
            <a:br>
              <a:rPr lang="en-CA" dirty="0"/>
            </a:br>
            <a:r>
              <a:rPr lang="en-CA" dirty="0"/>
              <a:t>Process…</a:t>
            </a:r>
          </a:p>
        </p:txBody>
      </p:sp>
      <p:sp>
        <p:nvSpPr>
          <p:cNvPr id="3" name="Content Placeholder 2"/>
          <p:cNvSpPr>
            <a:spLocks noGrp="1"/>
          </p:cNvSpPr>
          <p:nvPr>
            <p:ph idx="1"/>
          </p:nvPr>
        </p:nvSpPr>
        <p:spPr>
          <a:xfrm>
            <a:off x="628650" y="1628800"/>
            <a:ext cx="7886700" cy="4351338"/>
          </a:xfrm>
        </p:spPr>
        <p:txBody>
          <a:bodyPr/>
          <a:lstStyle/>
          <a:p>
            <a:pPr>
              <a:spcAft>
                <a:spcPts val="600"/>
              </a:spcAft>
            </a:pPr>
            <a:r>
              <a:rPr lang="en-CA" sz="2400" i="1" dirty="0"/>
              <a:t>The CSC will facilitate a collaborative, </a:t>
            </a:r>
            <a:r>
              <a:rPr lang="en-CA" sz="2400" i="1" u="sng" dirty="0"/>
              <a:t>consensus</a:t>
            </a:r>
            <a:r>
              <a:rPr lang="en-CA" sz="2400" i="1" dirty="0"/>
              <a:t>-based planning process with Boundary GPs &amp; IH staff, CSC leaders, and (if desired) IHA senior representatives, to reach agreement by all parties re.:</a:t>
            </a:r>
          </a:p>
          <a:p>
            <a:pPr marL="457200" indent="-457200">
              <a:spcAft>
                <a:spcPts val="600"/>
              </a:spcAft>
              <a:buFont typeface="+mj-lt"/>
              <a:buAutoNum type="arabicPeriod"/>
            </a:pPr>
            <a:r>
              <a:rPr lang="en-CA" sz="2400" i="1" dirty="0"/>
              <a:t>Outcome Targets</a:t>
            </a:r>
          </a:p>
          <a:p>
            <a:pPr marL="457200" indent="-457200">
              <a:spcAft>
                <a:spcPts val="600"/>
              </a:spcAft>
              <a:buFont typeface="+mj-lt"/>
              <a:buAutoNum type="arabicPeriod"/>
            </a:pPr>
            <a:r>
              <a:rPr lang="en-CA" sz="2400" i="1" dirty="0"/>
              <a:t>Framework for QI &amp; Team Development processes </a:t>
            </a:r>
          </a:p>
          <a:p>
            <a:pPr marL="457200" indent="-457200">
              <a:spcAft>
                <a:spcPts val="600"/>
              </a:spcAft>
              <a:buFont typeface="+mj-lt"/>
              <a:buAutoNum type="arabicPeriod"/>
            </a:pPr>
            <a:r>
              <a:rPr lang="en-CA" sz="2400" i="1" dirty="0"/>
              <a:t>Incremental Staffing</a:t>
            </a:r>
          </a:p>
          <a:p>
            <a:pPr marL="457200" indent="-457200">
              <a:spcAft>
                <a:spcPts val="600"/>
              </a:spcAft>
              <a:buFont typeface="+mj-lt"/>
              <a:buAutoNum type="arabicPeriod"/>
            </a:pPr>
            <a:r>
              <a:rPr lang="en-CA" sz="2400" i="1" dirty="0"/>
              <a:t>Scope of Existing Staff Alignment</a:t>
            </a:r>
          </a:p>
          <a:p>
            <a:endParaRPr lang="en-CA" sz="2000" dirty="0"/>
          </a:p>
        </p:txBody>
      </p:sp>
    </p:spTree>
    <p:extLst>
      <p:ext uri="{BB962C8B-B14F-4D97-AF65-F5344CB8AC3E}">
        <p14:creationId xmlns:p14="http://schemas.microsoft.com/office/powerpoint/2010/main" val="34607559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r>
            <a:br>
              <a:rPr lang="en-CA" dirty="0"/>
            </a:br>
            <a:r>
              <a:rPr lang="en-CA" dirty="0"/>
              <a:t>Outcomes</a:t>
            </a:r>
          </a:p>
        </p:txBody>
      </p:sp>
      <p:sp>
        <p:nvSpPr>
          <p:cNvPr id="3" name="Content Placeholder 2"/>
          <p:cNvSpPr>
            <a:spLocks noGrp="1"/>
          </p:cNvSpPr>
          <p:nvPr>
            <p:ph idx="1"/>
          </p:nvPr>
        </p:nvSpPr>
        <p:spPr>
          <a:xfrm>
            <a:off x="628650" y="1412776"/>
            <a:ext cx="7886700" cy="4464496"/>
          </a:xfrm>
        </p:spPr>
        <p:txBody>
          <a:bodyPr/>
          <a:lstStyle/>
          <a:p>
            <a:pPr marL="457200" indent="-457200">
              <a:buFont typeface="+mj-lt"/>
              <a:buAutoNum type="arabicPeriod"/>
            </a:pPr>
            <a:r>
              <a:rPr lang="en-CA" sz="2100" dirty="0"/>
              <a:t>Reduction of Age Standardized Total Cost of Care for Target Populations of Frail Seniors, MHSU &amp; ACSC (Chronic Disease </a:t>
            </a:r>
            <a:r>
              <a:rPr lang="en-CA" sz="2100" dirty="0" err="1"/>
              <a:t>Mgt</a:t>
            </a:r>
            <a:r>
              <a:rPr lang="en-CA" sz="2100" dirty="0"/>
              <a:t>) of 5% over three years</a:t>
            </a:r>
          </a:p>
          <a:p>
            <a:pPr marL="457200" indent="-457200">
              <a:buFont typeface="+mj-lt"/>
              <a:buAutoNum type="arabicPeriod"/>
            </a:pPr>
            <a:r>
              <a:rPr lang="en-CA" sz="2100" dirty="0"/>
              <a:t>Reduction in </a:t>
            </a:r>
            <a:r>
              <a:rPr lang="en-CA" sz="2100" i="1" dirty="0"/>
              <a:t>Boundary resident</a:t>
            </a:r>
            <a:r>
              <a:rPr lang="en-CA" sz="2100" dirty="0"/>
              <a:t> CTAS 4/5 by 50% over three years (</a:t>
            </a:r>
            <a:r>
              <a:rPr lang="en-CA" sz="2100" dirty="0" err="1"/>
              <a:t>yr</a:t>
            </a:r>
            <a:r>
              <a:rPr lang="en-CA" sz="2100" dirty="0"/>
              <a:t> 1 10%, </a:t>
            </a:r>
            <a:r>
              <a:rPr lang="en-CA" sz="2100" dirty="0" err="1"/>
              <a:t>yr</a:t>
            </a:r>
            <a:r>
              <a:rPr lang="en-CA" sz="2100" dirty="0"/>
              <a:t> 2 25%, </a:t>
            </a:r>
            <a:r>
              <a:rPr lang="en-CA" sz="2100" dirty="0" err="1"/>
              <a:t>yr</a:t>
            </a:r>
            <a:r>
              <a:rPr lang="en-CA" sz="2100" dirty="0"/>
              <a:t> 3 15%)</a:t>
            </a:r>
          </a:p>
          <a:p>
            <a:pPr marL="457200" indent="-457200">
              <a:buFont typeface="+mj-lt"/>
              <a:buAutoNum type="arabicPeriod"/>
            </a:pPr>
            <a:r>
              <a:rPr lang="en-CA" sz="2100" dirty="0"/>
              <a:t>All Scheduled Visits removed from Emergency in one year, and total Scheduled Visits in facility reduced by 50% in three years.</a:t>
            </a:r>
          </a:p>
          <a:p>
            <a:pPr marL="457200" indent="-457200">
              <a:buFont typeface="+mj-lt"/>
              <a:buAutoNum type="arabicPeriod"/>
            </a:pPr>
            <a:r>
              <a:rPr lang="en-CA" sz="2100" dirty="0"/>
              <a:t>Provide mild/moderate mental health supports to 160 patients in PMHs, enabling a decreased caseload at MHSU of 10%, as measured by active MHSU clients.</a:t>
            </a:r>
          </a:p>
          <a:p>
            <a:pPr marL="457200" indent="-457200">
              <a:buFont typeface="+mj-lt"/>
              <a:buAutoNum type="arabicPeriod"/>
            </a:pPr>
            <a:r>
              <a:rPr lang="en-CA" sz="2100" dirty="0"/>
              <a:t>Reduced total hospital days for all cause hospitalizations, by 8%</a:t>
            </a:r>
            <a:r>
              <a:rPr lang="en-CA" sz="1800" dirty="0"/>
              <a:t/>
            </a:r>
            <a:br>
              <a:rPr lang="en-CA" sz="1800" dirty="0"/>
            </a:br>
            <a:endParaRPr lang="en-CA" sz="1800" dirty="0"/>
          </a:p>
        </p:txBody>
      </p:sp>
    </p:spTree>
    <p:extLst>
      <p:ext uri="{BB962C8B-B14F-4D97-AF65-F5344CB8AC3E}">
        <p14:creationId xmlns:p14="http://schemas.microsoft.com/office/powerpoint/2010/main" val="14511733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06346"/>
            <a:ext cx="7886700" cy="925984"/>
          </a:xfrm>
        </p:spPr>
        <p:txBody>
          <a:bodyPr/>
          <a:lstStyle/>
          <a:p>
            <a:r>
              <a:rPr lang="en-CA" dirty="0"/>
              <a:t>Implementation</a:t>
            </a:r>
            <a:r>
              <a:rPr lang="en-CA" i="1" dirty="0"/>
              <a: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07594413"/>
              </p:ext>
            </p:extLst>
          </p:nvPr>
        </p:nvGraphicFramePr>
        <p:xfrm>
          <a:off x="755576" y="1340768"/>
          <a:ext cx="7920881" cy="937260"/>
        </p:xfrm>
        <a:graphic>
          <a:graphicData uri="http://schemas.openxmlformats.org/drawingml/2006/table">
            <a:tbl>
              <a:tblPr/>
              <a:tblGrid>
                <a:gridCol w="2304256">
                  <a:extLst>
                    <a:ext uri="{9D8B030D-6E8A-4147-A177-3AD203B41FA5}">
                      <a16:colId xmlns:a16="http://schemas.microsoft.com/office/drawing/2014/main" xmlns="" val="2846801208"/>
                    </a:ext>
                  </a:extLst>
                </a:gridCol>
                <a:gridCol w="1584176">
                  <a:extLst>
                    <a:ext uri="{9D8B030D-6E8A-4147-A177-3AD203B41FA5}">
                      <a16:colId xmlns:a16="http://schemas.microsoft.com/office/drawing/2014/main" xmlns="" val="1575196651"/>
                    </a:ext>
                  </a:extLst>
                </a:gridCol>
                <a:gridCol w="1296144">
                  <a:extLst>
                    <a:ext uri="{9D8B030D-6E8A-4147-A177-3AD203B41FA5}">
                      <a16:colId xmlns:a16="http://schemas.microsoft.com/office/drawing/2014/main" xmlns="" val="877933279"/>
                    </a:ext>
                  </a:extLst>
                </a:gridCol>
                <a:gridCol w="1656184">
                  <a:extLst>
                    <a:ext uri="{9D8B030D-6E8A-4147-A177-3AD203B41FA5}">
                      <a16:colId xmlns:a16="http://schemas.microsoft.com/office/drawing/2014/main" xmlns="" val="4105334713"/>
                    </a:ext>
                  </a:extLst>
                </a:gridCol>
                <a:gridCol w="1080121">
                  <a:extLst>
                    <a:ext uri="{9D8B030D-6E8A-4147-A177-3AD203B41FA5}">
                      <a16:colId xmlns:a16="http://schemas.microsoft.com/office/drawing/2014/main" xmlns="" val="880708068"/>
                    </a:ext>
                  </a:extLst>
                </a:gridCol>
              </a:tblGrid>
              <a:tr h="0">
                <a:tc>
                  <a:txBody>
                    <a:bodyPr/>
                    <a:lstStyle/>
                    <a:p>
                      <a:pPr rtl="0" fontAlgn="t">
                        <a:spcBef>
                          <a:spcPts val="0"/>
                        </a:spcBef>
                        <a:spcAft>
                          <a:spcPts val="0"/>
                        </a:spcAft>
                      </a:pPr>
                      <a:r>
                        <a:rPr lang="en-CA" b="0" i="0" u="none" strike="noStrike" dirty="0">
                          <a:solidFill>
                            <a:srgbClr val="000000"/>
                          </a:solidFill>
                          <a:effectLst/>
                          <a:latin typeface="Calibri" panose="020F0502020204030204" pitchFamily="34" charset="0"/>
                        </a:rPr>
                        <a:t>FTE</a:t>
                      </a:r>
                      <a:endParaRPr lang="en-CA" dirty="0">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CA" b="0" i="0" u="none" strike="noStrike" dirty="0">
                          <a:solidFill>
                            <a:srgbClr val="000000"/>
                          </a:solidFill>
                          <a:effectLst/>
                          <a:latin typeface="Calibri" panose="020F0502020204030204" pitchFamily="34" charset="0"/>
                        </a:rPr>
                        <a:t>West Boundary</a:t>
                      </a:r>
                      <a:endParaRPr lang="en-CA" dirty="0">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CA" b="0" i="0" u="none" strike="noStrike">
                          <a:solidFill>
                            <a:srgbClr val="000000"/>
                          </a:solidFill>
                          <a:effectLst/>
                          <a:latin typeface="Calibri" panose="020F0502020204030204" pitchFamily="34" charset="0"/>
                        </a:rPr>
                        <a:t>Grand Forks</a:t>
                      </a:r>
                      <a:endParaRPr lang="en-CA">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CA" b="0" i="0" u="none" strike="noStrike" dirty="0">
                          <a:solidFill>
                            <a:srgbClr val="000000"/>
                          </a:solidFill>
                          <a:effectLst/>
                          <a:latin typeface="Calibri" panose="020F0502020204030204" pitchFamily="34" charset="0"/>
                        </a:rPr>
                        <a:t>Christina Lake</a:t>
                      </a:r>
                      <a:endParaRPr lang="en-CA" dirty="0">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CA" b="0" i="0" u="none" strike="noStrike">
                          <a:solidFill>
                            <a:srgbClr val="000000"/>
                          </a:solidFill>
                          <a:effectLst/>
                          <a:latin typeface="Calibri" panose="020F0502020204030204" pitchFamily="34" charset="0"/>
                        </a:rPr>
                        <a:t>TTL</a:t>
                      </a:r>
                      <a:endParaRPr lang="en-CA">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7840599"/>
                  </a:ext>
                </a:extLst>
              </a:tr>
              <a:tr h="0">
                <a:tc>
                  <a:txBody>
                    <a:bodyPr/>
                    <a:lstStyle/>
                    <a:p>
                      <a:pPr rtl="0" fontAlgn="t">
                        <a:spcBef>
                          <a:spcPts val="0"/>
                        </a:spcBef>
                        <a:spcAft>
                          <a:spcPts val="0"/>
                        </a:spcAft>
                      </a:pPr>
                      <a:r>
                        <a:rPr lang="en-CA" b="0" i="0" u="none" strike="noStrike">
                          <a:solidFill>
                            <a:srgbClr val="000000"/>
                          </a:solidFill>
                          <a:effectLst/>
                          <a:latin typeface="Calibri" panose="020F0502020204030204" pitchFamily="34" charset="0"/>
                        </a:rPr>
                        <a:t>Primary Care Nurse</a:t>
                      </a:r>
                      <a:endParaRPr lang="en-CA">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CA" b="0" i="0" u="none" strike="noStrike">
                          <a:solidFill>
                            <a:srgbClr val="000000"/>
                          </a:solidFill>
                          <a:effectLst/>
                          <a:latin typeface="Calibri" panose="020F0502020204030204" pitchFamily="34" charset="0"/>
                        </a:rPr>
                        <a:t>0.4</a:t>
                      </a:r>
                      <a:endParaRPr lang="en-CA">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CA" b="0" i="0" u="none" strike="noStrike">
                          <a:solidFill>
                            <a:srgbClr val="000000"/>
                          </a:solidFill>
                          <a:effectLst/>
                          <a:latin typeface="Calibri" panose="020F0502020204030204" pitchFamily="34" charset="0"/>
                        </a:rPr>
                        <a:t>1.0</a:t>
                      </a:r>
                      <a:endParaRPr lang="en-CA">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CA" b="0" i="0" u="none" strike="noStrike">
                          <a:solidFill>
                            <a:srgbClr val="000000"/>
                          </a:solidFill>
                          <a:effectLst/>
                          <a:latin typeface="Calibri" panose="020F0502020204030204" pitchFamily="34" charset="0"/>
                        </a:rPr>
                        <a:t>0.6</a:t>
                      </a:r>
                      <a:endParaRPr lang="en-CA">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CA" b="0" i="0" u="none" strike="noStrike">
                          <a:solidFill>
                            <a:srgbClr val="000000"/>
                          </a:solidFill>
                          <a:effectLst/>
                          <a:latin typeface="Calibri" panose="020F0502020204030204" pitchFamily="34" charset="0"/>
                        </a:rPr>
                        <a:t>2.0</a:t>
                      </a:r>
                      <a:endParaRPr lang="en-CA">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6236144"/>
                  </a:ext>
                </a:extLst>
              </a:tr>
              <a:tr h="0">
                <a:tc>
                  <a:txBody>
                    <a:bodyPr/>
                    <a:lstStyle/>
                    <a:p>
                      <a:pPr rtl="0" fontAlgn="t">
                        <a:spcBef>
                          <a:spcPts val="0"/>
                        </a:spcBef>
                        <a:spcAft>
                          <a:spcPts val="0"/>
                        </a:spcAft>
                      </a:pPr>
                      <a:r>
                        <a:rPr lang="en-CA" b="0" i="0" u="none" strike="noStrike" dirty="0">
                          <a:solidFill>
                            <a:srgbClr val="000000"/>
                          </a:solidFill>
                          <a:effectLst/>
                          <a:latin typeface="Calibri" panose="020F0502020204030204" pitchFamily="34" charset="0"/>
                        </a:rPr>
                        <a:t>Social Programs Officer</a:t>
                      </a:r>
                      <a:endParaRPr lang="en-CA" dirty="0">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CA" b="0" i="0" u="none" strike="noStrike" dirty="0">
                          <a:solidFill>
                            <a:srgbClr val="000000"/>
                          </a:solidFill>
                          <a:effectLst/>
                          <a:latin typeface="Calibri" panose="020F0502020204030204" pitchFamily="34" charset="0"/>
                        </a:rPr>
                        <a:t>0.6</a:t>
                      </a:r>
                      <a:endParaRPr lang="en-CA" dirty="0">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CA" b="0" i="0" u="none" strike="noStrike" dirty="0">
                          <a:solidFill>
                            <a:srgbClr val="000000"/>
                          </a:solidFill>
                          <a:effectLst/>
                          <a:latin typeface="Calibri" panose="020F0502020204030204" pitchFamily="34" charset="0"/>
                        </a:rPr>
                        <a:t>1.0</a:t>
                      </a:r>
                      <a:endParaRPr lang="en-CA" dirty="0">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CA" b="0" i="0" u="none" strike="noStrike" dirty="0">
                          <a:solidFill>
                            <a:srgbClr val="000000"/>
                          </a:solidFill>
                          <a:effectLst/>
                          <a:latin typeface="Calibri" panose="020F0502020204030204" pitchFamily="34" charset="0"/>
                        </a:rPr>
                        <a:t>0.4</a:t>
                      </a:r>
                      <a:endParaRPr lang="en-CA" dirty="0">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CA" b="0" i="0" u="none" strike="noStrike" dirty="0">
                          <a:solidFill>
                            <a:srgbClr val="000000"/>
                          </a:solidFill>
                          <a:effectLst/>
                          <a:latin typeface="Calibri" panose="020F0502020204030204" pitchFamily="34" charset="0"/>
                        </a:rPr>
                        <a:t>2.0</a:t>
                      </a:r>
                      <a:endParaRPr lang="en-CA" dirty="0">
                        <a:effectLst/>
                      </a:endParaRPr>
                    </a:p>
                  </a:txBody>
                  <a:tcPr marL="19050" marR="19050" marT="19050" marB="190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0609507"/>
                  </a:ext>
                </a:extLst>
              </a:tr>
            </a:tbl>
          </a:graphicData>
        </a:graphic>
      </p:graphicFrame>
      <p:sp>
        <p:nvSpPr>
          <p:cNvPr id="10" name="TextBox 9"/>
          <p:cNvSpPr txBox="1"/>
          <p:nvPr/>
        </p:nvSpPr>
        <p:spPr>
          <a:xfrm>
            <a:off x="755576" y="2420888"/>
            <a:ext cx="7920881" cy="3046988"/>
          </a:xfrm>
          <a:prstGeom prst="rect">
            <a:avLst/>
          </a:prstGeom>
          <a:noFill/>
        </p:spPr>
        <p:txBody>
          <a:bodyPr wrap="square" rtlCol="0">
            <a:spAutoFit/>
          </a:bodyPr>
          <a:lstStyle/>
          <a:p>
            <a:pPr marL="571500" indent="-571500" algn="l">
              <a:buFont typeface="Arial" panose="020B0604020202020204" pitchFamily="34" charset="0"/>
              <a:buChar char="•"/>
            </a:pPr>
            <a:r>
              <a:rPr lang="en-CA" sz="3200" dirty="0"/>
              <a:t>Physician “entity” employs new staff</a:t>
            </a:r>
          </a:p>
          <a:p>
            <a:pPr marL="571500" indent="-571500" algn="l">
              <a:buFont typeface="Arial" panose="020B0604020202020204" pitchFamily="34" charset="0"/>
              <a:buChar char="•"/>
            </a:pPr>
            <a:r>
              <a:rPr lang="en-CA" sz="3200" dirty="0"/>
              <a:t>Data specs. for Outcomes</a:t>
            </a:r>
          </a:p>
          <a:p>
            <a:pPr marL="571500" indent="-571500" algn="l">
              <a:buFont typeface="Arial" panose="020B0604020202020204" pitchFamily="34" charset="0"/>
              <a:buChar char="•"/>
            </a:pPr>
            <a:r>
              <a:rPr lang="en-CA" sz="3200" dirty="0"/>
              <a:t>QI Structure &amp; Plan </a:t>
            </a:r>
          </a:p>
          <a:p>
            <a:pPr marL="571500" indent="-571500" algn="l">
              <a:buFont typeface="Arial" panose="020B0604020202020204" pitchFamily="34" charset="0"/>
              <a:buChar char="•"/>
            </a:pPr>
            <a:r>
              <a:rPr lang="en-CA" sz="3200" dirty="0"/>
              <a:t>Funds for common EMR for practitioners</a:t>
            </a:r>
          </a:p>
          <a:p>
            <a:pPr marL="571500" indent="-571500" algn="l">
              <a:buFont typeface="Arial" panose="020B0604020202020204" pitchFamily="34" charset="0"/>
              <a:buChar char="•"/>
            </a:pPr>
            <a:r>
              <a:rPr lang="en-CA" sz="3200" dirty="0"/>
              <a:t>Integration of MHSU, Home Health, Public Health, </a:t>
            </a:r>
            <a:r>
              <a:rPr lang="en-CA" sz="3200" dirty="0" err="1"/>
              <a:t>etc</a:t>
            </a:r>
            <a:r>
              <a:rPr lang="en-CA" sz="3200" dirty="0"/>
              <a:t>… </a:t>
            </a:r>
          </a:p>
        </p:txBody>
      </p:sp>
    </p:spTree>
    <p:extLst>
      <p:ext uri="{BB962C8B-B14F-4D97-AF65-F5344CB8AC3E}">
        <p14:creationId xmlns:p14="http://schemas.microsoft.com/office/powerpoint/2010/main" val="1302553812"/>
      </p:ext>
    </p:extLst>
  </p:cSld>
  <p:clrMapOvr>
    <a:masterClrMapping/>
  </p:clrMapOvr>
  <p:transition/>
</p:sld>
</file>

<file path=ppt/theme/theme1.xml><?xml version="1.0" encoding="utf-8"?>
<a:theme xmlns:a="http://schemas.openxmlformats.org/drawingml/2006/main" name="Master #5">
  <a:themeElements>
    <a:clrScheme name="">
      <a:dk1>
        <a:srgbClr val="131212"/>
      </a:dk1>
      <a:lt1>
        <a:srgbClr val="FEFEFE"/>
      </a:lt1>
      <a:dk2>
        <a:srgbClr val="000000"/>
      </a:dk2>
      <a:lt2>
        <a:srgbClr val="808080"/>
      </a:lt2>
      <a:accent1>
        <a:srgbClr val="0D6C8A"/>
      </a:accent1>
      <a:accent2>
        <a:srgbClr val="333399"/>
      </a:accent2>
      <a:accent3>
        <a:srgbClr val="FEFEFE"/>
      </a:accent3>
      <a:accent4>
        <a:srgbClr val="0E0E0E"/>
      </a:accent4>
      <a:accent5>
        <a:srgbClr val="AABAC4"/>
      </a:accent5>
      <a:accent6>
        <a:srgbClr val="2D2D8A"/>
      </a:accent6>
      <a:hlink>
        <a:srgbClr val="009999"/>
      </a:hlink>
      <a:folHlink>
        <a:srgbClr val="99CC00"/>
      </a:folHlink>
    </a:clrScheme>
    <a:fontScheme name="Master #5">
      <a:majorFont>
        <a:latin typeface="Verdana Bold"/>
        <a:ea typeface=""/>
        <a:cs typeface="PingFang SC Semibold"/>
      </a:majorFont>
      <a:minorFont>
        <a:latin typeface="Verdana"/>
        <a:ea typeface=""/>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lnDef>
  </a:objectDefaults>
  <a:extraClrSchemeLst>
    <a:extraClrScheme>
      <a:clrScheme name="Master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 Title Slide copy">
  <a:themeElements>
    <a:clrScheme name="">
      <a:dk1>
        <a:srgbClr val="131212"/>
      </a:dk1>
      <a:lt1>
        <a:srgbClr val="FEFEFE"/>
      </a:lt1>
      <a:dk2>
        <a:srgbClr val="000000"/>
      </a:dk2>
      <a:lt2>
        <a:srgbClr val="808080"/>
      </a:lt2>
      <a:accent1>
        <a:srgbClr val="0D6C8A"/>
      </a:accent1>
      <a:accent2>
        <a:srgbClr val="333399"/>
      </a:accent2>
      <a:accent3>
        <a:srgbClr val="FEFEFE"/>
      </a:accent3>
      <a:accent4>
        <a:srgbClr val="0E0E0E"/>
      </a:accent4>
      <a:accent5>
        <a:srgbClr val="AABAC4"/>
      </a:accent5>
      <a:accent6>
        <a:srgbClr val="2D2D8A"/>
      </a:accent6>
      <a:hlink>
        <a:srgbClr val="009999"/>
      </a:hlink>
      <a:folHlink>
        <a:srgbClr val="99CC00"/>
      </a:folHlink>
    </a:clrScheme>
    <a:fontScheme name="Default - Title Slide copy">
      <a:majorFont>
        <a:latin typeface="Verdana Bold"/>
        <a:ea typeface=""/>
        <a:cs typeface="PingFang SC Semibold"/>
      </a:majorFont>
      <a:minorFont>
        <a:latin typeface="Verdana"/>
        <a:ea typeface=""/>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lnDef>
  </a:objectDefaults>
  <a:extraClrSchemeLst>
    <a:extraClrScheme>
      <a:clrScheme name="Default - Title Slid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 Title Slide">
  <a:themeElements>
    <a:clrScheme name="">
      <a:dk1>
        <a:srgbClr val="131212"/>
      </a:dk1>
      <a:lt1>
        <a:srgbClr val="FEFEFE"/>
      </a:lt1>
      <a:dk2>
        <a:srgbClr val="000000"/>
      </a:dk2>
      <a:lt2>
        <a:srgbClr val="808080"/>
      </a:lt2>
      <a:accent1>
        <a:srgbClr val="0D6C8A"/>
      </a:accent1>
      <a:accent2>
        <a:srgbClr val="333399"/>
      </a:accent2>
      <a:accent3>
        <a:srgbClr val="FEFEFE"/>
      </a:accent3>
      <a:accent4>
        <a:srgbClr val="0E0E0E"/>
      </a:accent4>
      <a:accent5>
        <a:srgbClr val="AABAC4"/>
      </a:accent5>
      <a:accent6>
        <a:srgbClr val="2D2D8A"/>
      </a:accent6>
      <a:hlink>
        <a:srgbClr val="009999"/>
      </a:hlink>
      <a:folHlink>
        <a:srgbClr val="99CC00"/>
      </a:folHlink>
    </a:clrScheme>
    <a:fontScheme name="Default - Title Slide">
      <a:majorFont>
        <a:latin typeface="Verdana Bold"/>
        <a:ea typeface=""/>
        <a:cs typeface="PingFang SC Semibold"/>
      </a:majorFont>
      <a:minorFont>
        <a:latin typeface="Verdana"/>
        <a:ea typeface=""/>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ster #6">
  <a:themeElements>
    <a:clrScheme name="">
      <a:dk1>
        <a:srgbClr val="131212"/>
      </a:dk1>
      <a:lt1>
        <a:srgbClr val="FEFEFE"/>
      </a:lt1>
      <a:dk2>
        <a:srgbClr val="000000"/>
      </a:dk2>
      <a:lt2>
        <a:srgbClr val="808080"/>
      </a:lt2>
      <a:accent1>
        <a:srgbClr val="FEFEFE"/>
      </a:accent1>
      <a:accent2>
        <a:srgbClr val="333399"/>
      </a:accent2>
      <a:accent3>
        <a:srgbClr val="FEFEFE"/>
      </a:accent3>
      <a:accent4>
        <a:srgbClr val="0E0E0E"/>
      </a:accent4>
      <a:accent5>
        <a:srgbClr val="FEFEFE"/>
      </a:accent5>
      <a:accent6>
        <a:srgbClr val="2D2D8A"/>
      </a:accent6>
      <a:hlink>
        <a:srgbClr val="009999"/>
      </a:hlink>
      <a:folHlink>
        <a:srgbClr val="99CC00"/>
      </a:folHlink>
    </a:clrScheme>
    <a:fontScheme name="Master #6">
      <a:majorFont>
        <a:latin typeface="Verdana Bold"/>
        <a:ea typeface=""/>
        <a:cs typeface="PingFang SC Semibold"/>
      </a:majorFont>
      <a:minorFont>
        <a:latin typeface="Verdana"/>
        <a:ea typeface=""/>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lnDef>
  </a:objectDefaults>
  <a:extraClrSchemeLst>
    <a:extraClrScheme>
      <a:clrScheme name="Master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 Normal Slide">
  <a:themeElements>
    <a:clrScheme name="">
      <a:dk1>
        <a:srgbClr val="131212"/>
      </a:dk1>
      <a:lt1>
        <a:srgbClr val="FEFEFE"/>
      </a:lt1>
      <a:dk2>
        <a:srgbClr val="000000"/>
      </a:dk2>
      <a:lt2>
        <a:srgbClr val="808080"/>
      </a:lt2>
      <a:accent1>
        <a:srgbClr val="0D6C8A"/>
      </a:accent1>
      <a:accent2>
        <a:srgbClr val="333399"/>
      </a:accent2>
      <a:accent3>
        <a:srgbClr val="FEFEFE"/>
      </a:accent3>
      <a:accent4>
        <a:srgbClr val="0E0E0E"/>
      </a:accent4>
      <a:accent5>
        <a:srgbClr val="AABAC4"/>
      </a:accent5>
      <a:accent6>
        <a:srgbClr val="2D2D8A"/>
      </a:accent6>
      <a:hlink>
        <a:srgbClr val="009999"/>
      </a:hlink>
      <a:folHlink>
        <a:srgbClr val="99CC00"/>
      </a:folHlink>
    </a:clrScheme>
    <a:fontScheme name="Default - Normal Slide">
      <a:majorFont>
        <a:latin typeface="Verdana Bold"/>
        <a:ea typeface=""/>
        <a:cs typeface="PingFang SC Semibold"/>
      </a:majorFont>
      <a:minorFont>
        <a:latin typeface="Verdana"/>
        <a:ea typeface=""/>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Gill Sans" charset="0"/>
            <a:cs typeface="PingFang SC Regular" charset="0"/>
            <a:sym typeface="Gill Sans" charset="0"/>
          </a:defRPr>
        </a:defPPr>
      </a:lstStyle>
    </a:lnDef>
  </a:objectDefaults>
  <a:extraClrSchemeLst>
    <a:extraClrScheme>
      <a:clrScheme name="Default - Normal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2660</TotalTime>
  <Pages>0</Pages>
  <Words>1104</Words>
  <Characters>0</Characters>
  <Application>Microsoft Office PowerPoint</Application>
  <PresentationFormat>On-screen Show (4:3)</PresentationFormat>
  <Lines>0</Lines>
  <Paragraphs>117</Paragraphs>
  <Slides>10</Slides>
  <Notes>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10</vt:i4>
      </vt:variant>
    </vt:vector>
  </HeadingPairs>
  <TitlesOfParts>
    <vt:vector size="22" baseType="lpstr">
      <vt:lpstr>Arial</vt:lpstr>
      <vt:lpstr>Calibri</vt:lpstr>
      <vt:lpstr>Gill Sans</vt:lpstr>
      <vt:lpstr>PingFang SC Regular</vt:lpstr>
      <vt:lpstr>PingFang SC Semibold</vt:lpstr>
      <vt:lpstr>Verdana</vt:lpstr>
      <vt:lpstr>Verdana Bold</vt:lpstr>
      <vt:lpstr>Master #5</vt:lpstr>
      <vt:lpstr>Default - Title Slide copy</vt:lpstr>
      <vt:lpstr>Default - Title Slide</vt:lpstr>
      <vt:lpstr>Master #6</vt:lpstr>
      <vt:lpstr>Default - Normal Slide</vt:lpstr>
      <vt:lpstr>PowerPoint Presentation</vt:lpstr>
      <vt:lpstr>PowerPoint Presentation</vt:lpstr>
      <vt:lpstr>PowerPoint Presentation</vt:lpstr>
      <vt:lpstr> KB’s PMH/PCH Journey</vt:lpstr>
      <vt:lpstr>Outcomes of the Work:</vt:lpstr>
      <vt:lpstr> Concept: High Skill Rural Generalism</vt:lpstr>
      <vt:lpstr> Process…</vt:lpstr>
      <vt:lpstr> Outcomes</vt:lpstr>
      <vt:lpstr>Implementation </vt:lpstr>
      <vt:lpstr>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Andrew Earnshaw</dc:creator>
  <cp:keywords/>
  <dc:description/>
  <cp:lastModifiedBy>Briere, Michelle</cp:lastModifiedBy>
  <cp:revision>83</cp:revision>
  <dcterms:modified xsi:type="dcterms:W3CDTF">2017-06-19T18:15:39Z</dcterms:modified>
</cp:coreProperties>
</file>