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8" r:id="rId2"/>
    <p:sldId id="259" r:id="rId3"/>
    <p:sldId id="271" r:id="rId4"/>
    <p:sldId id="257" r:id="rId5"/>
    <p:sldId id="260" r:id="rId6"/>
    <p:sldId id="272" r:id="rId7"/>
    <p:sldId id="273" r:id="rId8"/>
    <p:sldId id="261" r:id="rId9"/>
    <p:sldId id="262" r:id="rId10"/>
    <p:sldId id="263" r:id="rId11"/>
    <p:sldId id="264" r:id="rId12"/>
    <p:sldId id="265" r:id="rId13"/>
    <p:sldId id="266" r:id="rId14"/>
    <p:sldId id="267" r:id="rId15"/>
    <p:sldId id="268" r:id="rId16"/>
    <p:sldId id="274" r:id="rId17"/>
    <p:sldId id="275" r:id="rId18"/>
    <p:sldId id="276" r:id="rId19"/>
    <p:sldId id="277" r:id="rId20"/>
    <p:sldId id="278" r:id="rId21"/>
    <p:sldId id="270"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818" autoAdjust="0"/>
    <p:restoredTop sz="75858" autoAdjust="0"/>
  </p:normalViewPr>
  <p:slideViewPr>
    <p:cSldViewPr showGuides="1">
      <p:cViewPr>
        <p:scale>
          <a:sx n="100" d="100"/>
          <a:sy n="100" d="100"/>
        </p:scale>
        <p:origin x="-1284"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varScale="1">
        <p:scale>
          <a:sx n="88" d="100"/>
          <a:sy n="88" d="100"/>
        </p:scale>
        <p:origin x="-3084"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4783F3-DC3A-4E34-97AF-519B15CBA784}" type="doc">
      <dgm:prSet loTypeId="urn:microsoft.com/office/officeart/2005/8/layout/arrow2" loCatId="process" qsTypeId="urn:microsoft.com/office/officeart/2005/8/quickstyle/simple1" qsCatId="simple" csTypeId="urn:microsoft.com/office/officeart/2005/8/colors/accent0_3" csCatId="mainScheme" phldr="1"/>
      <dgm:spPr/>
      <dgm:t>
        <a:bodyPr/>
        <a:lstStyle/>
        <a:p>
          <a:endParaRPr lang="en-US"/>
        </a:p>
      </dgm:t>
    </dgm:pt>
    <dgm:pt modelId="{C5B9B94F-BA49-40B4-BF46-20982132A093}">
      <dgm:prSet phldrT="[Text]"/>
      <dgm:spPr/>
      <dgm:t>
        <a:bodyPr/>
        <a:lstStyle/>
        <a:p>
          <a:r>
            <a:rPr lang="en-US" b="1" dirty="0" smtClean="0">
              <a:solidFill>
                <a:schemeClr val="tx1">
                  <a:lumMod val="50000"/>
                  <a:lumOff val="50000"/>
                </a:schemeClr>
              </a:solidFill>
            </a:rPr>
            <a:t>Spring 2012 </a:t>
          </a:r>
        </a:p>
        <a:p>
          <a:r>
            <a:rPr lang="en-US" dirty="0" smtClean="0"/>
            <a:t>Divisions of Family Practice R &amp; R Steering Committee</a:t>
          </a:r>
          <a:endParaRPr lang="en-US" dirty="0"/>
        </a:p>
      </dgm:t>
    </dgm:pt>
    <dgm:pt modelId="{035C4B53-75B6-4BBB-BEDC-BEBF1579D72F}" type="parTrans" cxnId="{64C0B75E-AFEC-49FD-A0B8-FED97B37AAB5}">
      <dgm:prSet/>
      <dgm:spPr/>
      <dgm:t>
        <a:bodyPr/>
        <a:lstStyle/>
        <a:p>
          <a:endParaRPr lang="en-US"/>
        </a:p>
      </dgm:t>
    </dgm:pt>
    <dgm:pt modelId="{F87CE816-C761-40C2-AD70-0FDB4E2A48C0}" type="sibTrans" cxnId="{64C0B75E-AFEC-49FD-A0B8-FED97B37AAB5}">
      <dgm:prSet/>
      <dgm:spPr/>
      <dgm:t>
        <a:bodyPr/>
        <a:lstStyle/>
        <a:p>
          <a:endParaRPr lang="en-US"/>
        </a:p>
      </dgm:t>
    </dgm:pt>
    <dgm:pt modelId="{A378DF58-F1C8-493D-B311-26CD56011523}">
      <dgm:prSet phldrT="[Text]"/>
      <dgm:spPr/>
      <dgm:t>
        <a:bodyPr/>
        <a:lstStyle/>
        <a:p>
          <a:pPr>
            <a:lnSpc>
              <a:spcPct val="90000"/>
            </a:lnSpc>
          </a:pPr>
          <a:r>
            <a:rPr lang="en-US" b="1" dirty="0" smtClean="0">
              <a:solidFill>
                <a:schemeClr val="tx1">
                  <a:lumMod val="50000"/>
                  <a:lumOff val="50000"/>
                </a:schemeClr>
              </a:solidFill>
            </a:rPr>
            <a:t>Spring 2015</a:t>
          </a:r>
        </a:p>
        <a:p>
          <a:pPr>
            <a:lnSpc>
              <a:spcPct val="100000"/>
            </a:lnSpc>
          </a:pPr>
          <a:r>
            <a:rPr lang="en-US" dirty="0" smtClean="0"/>
            <a:t>Physician </a:t>
          </a:r>
        </a:p>
        <a:p>
          <a:pPr>
            <a:lnSpc>
              <a:spcPct val="100000"/>
            </a:lnSpc>
          </a:pPr>
          <a:r>
            <a:rPr lang="en-US" dirty="0" smtClean="0"/>
            <a:t>R &amp; R Stakeholder Summit</a:t>
          </a:r>
          <a:endParaRPr lang="en-US" dirty="0"/>
        </a:p>
      </dgm:t>
    </dgm:pt>
    <dgm:pt modelId="{9A4EAE9D-3F7F-419F-9E2F-99515F67FB04}" type="parTrans" cxnId="{13016A75-93AD-496C-AC95-70F068BB63EC}">
      <dgm:prSet/>
      <dgm:spPr/>
      <dgm:t>
        <a:bodyPr/>
        <a:lstStyle/>
        <a:p>
          <a:endParaRPr lang="en-US"/>
        </a:p>
      </dgm:t>
    </dgm:pt>
    <dgm:pt modelId="{95F207D9-A0E0-490A-A2C0-83D525B4812E}" type="sibTrans" cxnId="{13016A75-93AD-496C-AC95-70F068BB63EC}">
      <dgm:prSet/>
      <dgm:spPr/>
      <dgm:t>
        <a:bodyPr/>
        <a:lstStyle/>
        <a:p>
          <a:endParaRPr lang="en-US"/>
        </a:p>
      </dgm:t>
    </dgm:pt>
    <dgm:pt modelId="{010BA0DD-2843-4F37-ACC3-36AB8D6DC6F0}">
      <dgm:prSet phldrT="[Text]"/>
      <dgm:spPr/>
      <dgm:t>
        <a:bodyPr/>
        <a:lstStyle/>
        <a:p>
          <a:r>
            <a:rPr lang="en-US" b="1" dirty="0" smtClean="0">
              <a:solidFill>
                <a:schemeClr val="tx1">
                  <a:lumMod val="50000"/>
                  <a:lumOff val="50000"/>
                </a:schemeClr>
              </a:solidFill>
            </a:rPr>
            <a:t>Spring 2017</a:t>
          </a:r>
        </a:p>
        <a:p>
          <a:r>
            <a:rPr lang="en-US" dirty="0" smtClean="0"/>
            <a:t>GPSC Provincial </a:t>
          </a:r>
        </a:p>
        <a:p>
          <a:r>
            <a:rPr lang="en-US" dirty="0" smtClean="0"/>
            <a:t>R &amp; R Steering Committee</a:t>
          </a:r>
          <a:endParaRPr lang="en-US" dirty="0"/>
        </a:p>
      </dgm:t>
    </dgm:pt>
    <dgm:pt modelId="{2FFC8340-25D7-46A2-90C7-A014E74B79EC}" type="parTrans" cxnId="{378584AD-2BB5-4AEE-8A8F-C44D483CE14F}">
      <dgm:prSet/>
      <dgm:spPr/>
      <dgm:t>
        <a:bodyPr/>
        <a:lstStyle/>
        <a:p>
          <a:endParaRPr lang="en-US"/>
        </a:p>
      </dgm:t>
    </dgm:pt>
    <dgm:pt modelId="{B8DB8C1D-AD2C-40B3-AFC2-63963CC8F70E}" type="sibTrans" cxnId="{378584AD-2BB5-4AEE-8A8F-C44D483CE14F}">
      <dgm:prSet/>
      <dgm:spPr/>
      <dgm:t>
        <a:bodyPr/>
        <a:lstStyle/>
        <a:p>
          <a:endParaRPr lang="en-US"/>
        </a:p>
      </dgm:t>
    </dgm:pt>
    <dgm:pt modelId="{8B4B27B7-A211-4D43-9D6C-560E671108F3}">
      <dgm:prSet/>
      <dgm:spPr/>
      <dgm:t>
        <a:bodyPr/>
        <a:lstStyle/>
        <a:p>
          <a:r>
            <a:rPr lang="en-US" b="1" dirty="0" smtClean="0">
              <a:solidFill>
                <a:schemeClr val="tx1">
                  <a:lumMod val="50000"/>
                  <a:lumOff val="50000"/>
                </a:schemeClr>
              </a:solidFill>
            </a:rPr>
            <a:t>Fall 2015</a:t>
          </a:r>
        </a:p>
        <a:p>
          <a:r>
            <a:rPr lang="en-US" dirty="0" smtClean="0"/>
            <a:t>Divisions of Family Practice </a:t>
          </a:r>
        </a:p>
        <a:p>
          <a:r>
            <a:rPr lang="en-US" dirty="0" smtClean="0"/>
            <a:t>R &amp; R Steering Committee</a:t>
          </a:r>
          <a:endParaRPr lang="en-US" dirty="0"/>
        </a:p>
      </dgm:t>
    </dgm:pt>
    <dgm:pt modelId="{60300A95-3A6A-48F1-829F-068DAB510B64}" type="parTrans" cxnId="{85236FC6-6C3F-4149-B151-5E741238BD4C}">
      <dgm:prSet/>
      <dgm:spPr/>
      <dgm:t>
        <a:bodyPr/>
        <a:lstStyle/>
        <a:p>
          <a:endParaRPr lang="en-US"/>
        </a:p>
      </dgm:t>
    </dgm:pt>
    <dgm:pt modelId="{97791329-67D0-4903-8044-9FC94185532A}" type="sibTrans" cxnId="{85236FC6-6C3F-4149-B151-5E741238BD4C}">
      <dgm:prSet/>
      <dgm:spPr/>
      <dgm:t>
        <a:bodyPr/>
        <a:lstStyle/>
        <a:p>
          <a:endParaRPr lang="en-US"/>
        </a:p>
      </dgm:t>
    </dgm:pt>
    <dgm:pt modelId="{C1CFD46F-A0C9-4EF3-A343-10F3755EF4BD}" type="pres">
      <dgm:prSet presAssocID="{264783F3-DC3A-4E34-97AF-519B15CBA784}" presName="arrowDiagram" presStyleCnt="0">
        <dgm:presLayoutVars>
          <dgm:chMax val="5"/>
          <dgm:dir/>
          <dgm:resizeHandles val="exact"/>
        </dgm:presLayoutVars>
      </dgm:prSet>
      <dgm:spPr/>
      <dgm:t>
        <a:bodyPr/>
        <a:lstStyle/>
        <a:p>
          <a:endParaRPr lang="en-US"/>
        </a:p>
      </dgm:t>
    </dgm:pt>
    <dgm:pt modelId="{BF80888F-7B9B-4C99-BC1D-0497E4022142}" type="pres">
      <dgm:prSet presAssocID="{264783F3-DC3A-4E34-97AF-519B15CBA784}" presName="arrow" presStyleLbl="bgShp" presStyleIdx="0" presStyleCnt="1"/>
      <dgm:spPr/>
    </dgm:pt>
    <dgm:pt modelId="{C0636050-F65A-4666-96F0-E4EC24751504}" type="pres">
      <dgm:prSet presAssocID="{264783F3-DC3A-4E34-97AF-519B15CBA784}" presName="arrowDiagram4" presStyleCnt="0"/>
      <dgm:spPr/>
    </dgm:pt>
    <dgm:pt modelId="{87FE483F-FC6A-4EC0-AE0C-D51B9B96A315}" type="pres">
      <dgm:prSet presAssocID="{C5B9B94F-BA49-40B4-BF46-20982132A093}" presName="bullet4a" presStyleLbl="node1" presStyleIdx="0" presStyleCnt="4"/>
      <dgm:spPr/>
    </dgm:pt>
    <dgm:pt modelId="{F6396C63-8994-4436-9DCA-58C32AE1F9B3}" type="pres">
      <dgm:prSet presAssocID="{C5B9B94F-BA49-40B4-BF46-20982132A093}" presName="textBox4a" presStyleLbl="revTx" presStyleIdx="0" presStyleCnt="4">
        <dgm:presLayoutVars>
          <dgm:bulletEnabled val="1"/>
        </dgm:presLayoutVars>
      </dgm:prSet>
      <dgm:spPr/>
      <dgm:t>
        <a:bodyPr/>
        <a:lstStyle/>
        <a:p>
          <a:endParaRPr lang="en-US"/>
        </a:p>
      </dgm:t>
    </dgm:pt>
    <dgm:pt modelId="{34EE5114-336F-4BF0-9F0A-8CC90681F3CB}" type="pres">
      <dgm:prSet presAssocID="{A378DF58-F1C8-493D-B311-26CD56011523}" presName="bullet4b" presStyleLbl="node1" presStyleIdx="1" presStyleCnt="4"/>
      <dgm:spPr/>
    </dgm:pt>
    <dgm:pt modelId="{B9773071-A753-445E-84AE-22DB76C6C954}" type="pres">
      <dgm:prSet presAssocID="{A378DF58-F1C8-493D-B311-26CD56011523}" presName="textBox4b" presStyleLbl="revTx" presStyleIdx="1" presStyleCnt="4">
        <dgm:presLayoutVars>
          <dgm:bulletEnabled val="1"/>
        </dgm:presLayoutVars>
      </dgm:prSet>
      <dgm:spPr/>
      <dgm:t>
        <a:bodyPr/>
        <a:lstStyle/>
        <a:p>
          <a:endParaRPr lang="en-US"/>
        </a:p>
      </dgm:t>
    </dgm:pt>
    <dgm:pt modelId="{23368C16-B8C6-40F1-9B57-3A831B595FE6}" type="pres">
      <dgm:prSet presAssocID="{8B4B27B7-A211-4D43-9D6C-560E671108F3}" presName="bullet4c" presStyleLbl="node1" presStyleIdx="2" presStyleCnt="4"/>
      <dgm:spPr/>
    </dgm:pt>
    <dgm:pt modelId="{599875CC-9E0A-4B2C-AADD-658A042376ED}" type="pres">
      <dgm:prSet presAssocID="{8B4B27B7-A211-4D43-9D6C-560E671108F3}" presName="textBox4c" presStyleLbl="revTx" presStyleIdx="2" presStyleCnt="4">
        <dgm:presLayoutVars>
          <dgm:bulletEnabled val="1"/>
        </dgm:presLayoutVars>
      </dgm:prSet>
      <dgm:spPr/>
      <dgm:t>
        <a:bodyPr/>
        <a:lstStyle/>
        <a:p>
          <a:endParaRPr lang="en-US"/>
        </a:p>
      </dgm:t>
    </dgm:pt>
    <dgm:pt modelId="{7ECCB92A-A3C1-4DA5-934A-E30FE237C09F}" type="pres">
      <dgm:prSet presAssocID="{010BA0DD-2843-4F37-ACC3-36AB8D6DC6F0}" presName="bullet4d" presStyleLbl="node1" presStyleIdx="3" presStyleCnt="4"/>
      <dgm:spPr/>
    </dgm:pt>
    <dgm:pt modelId="{DB81FD6E-0508-47EF-8004-4FE2D875829E}" type="pres">
      <dgm:prSet presAssocID="{010BA0DD-2843-4F37-ACC3-36AB8D6DC6F0}" presName="textBox4d" presStyleLbl="revTx" presStyleIdx="3" presStyleCnt="4">
        <dgm:presLayoutVars>
          <dgm:bulletEnabled val="1"/>
        </dgm:presLayoutVars>
      </dgm:prSet>
      <dgm:spPr/>
      <dgm:t>
        <a:bodyPr/>
        <a:lstStyle/>
        <a:p>
          <a:endParaRPr lang="en-US"/>
        </a:p>
      </dgm:t>
    </dgm:pt>
  </dgm:ptLst>
  <dgm:cxnLst>
    <dgm:cxn modelId="{378584AD-2BB5-4AEE-8A8F-C44D483CE14F}" srcId="{264783F3-DC3A-4E34-97AF-519B15CBA784}" destId="{010BA0DD-2843-4F37-ACC3-36AB8D6DC6F0}" srcOrd="3" destOrd="0" parTransId="{2FFC8340-25D7-46A2-90C7-A014E74B79EC}" sibTransId="{B8DB8C1D-AD2C-40B3-AFC2-63963CC8F70E}"/>
    <dgm:cxn modelId="{56F18DE2-D99D-40F9-97A4-01BAD673D006}" type="presOf" srcId="{8B4B27B7-A211-4D43-9D6C-560E671108F3}" destId="{599875CC-9E0A-4B2C-AADD-658A042376ED}" srcOrd="0" destOrd="0" presId="urn:microsoft.com/office/officeart/2005/8/layout/arrow2"/>
    <dgm:cxn modelId="{326F6E0B-7919-4AE9-A35C-D6D5485BE0CE}" type="presOf" srcId="{C5B9B94F-BA49-40B4-BF46-20982132A093}" destId="{F6396C63-8994-4436-9DCA-58C32AE1F9B3}" srcOrd="0" destOrd="0" presId="urn:microsoft.com/office/officeart/2005/8/layout/arrow2"/>
    <dgm:cxn modelId="{13016A75-93AD-496C-AC95-70F068BB63EC}" srcId="{264783F3-DC3A-4E34-97AF-519B15CBA784}" destId="{A378DF58-F1C8-493D-B311-26CD56011523}" srcOrd="1" destOrd="0" parTransId="{9A4EAE9D-3F7F-419F-9E2F-99515F67FB04}" sibTransId="{95F207D9-A0E0-490A-A2C0-83D525B4812E}"/>
    <dgm:cxn modelId="{2FD21779-6F2F-4126-A0C4-A0DEDB682FFA}" type="presOf" srcId="{010BA0DD-2843-4F37-ACC3-36AB8D6DC6F0}" destId="{DB81FD6E-0508-47EF-8004-4FE2D875829E}" srcOrd="0" destOrd="0" presId="urn:microsoft.com/office/officeart/2005/8/layout/arrow2"/>
    <dgm:cxn modelId="{43A5E944-9FA5-432F-B8F2-B0FA26B2F0EC}" type="presOf" srcId="{264783F3-DC3A-4E34-97AF-519B15CBA784}" destId="{C1CFD46F-A0C9-4EF3-A343-10F3755EF4BD}" srcOrd="0" destOrd="0" presId="urn:microsoft.com/office/officeart/2005/8/layout/arrow2"/>
    <dgm:cxn modelId="{9FE67E74-F460-4F1F-91A1-CFDC2742C306}" type="presOf" srcId="{A378DF58-F1C8-493D-B311-26CD56011523}" destId="{B9773071-A753-445E-84AE-22DB76C6C954}" srcOrd="0" destOrd="0" presId="urn:microsoft.com/office/officeart/2005/8/layout/arrow2"/>
    <dgm:cxn modelId="{64C0B75E-AFEC-49FD-A0B8-FED97B37AAB5}" srcId="{264783F3-DC3A-4E34-97AF-519B15CBA784}" destId="{C5B9B94F-BA49-40B4-BF46-20982132A093}" srcOrd="0" destOrd="0" parTransId="{035C4B53-75B6-4BBB-BEDC-BEBF1579D72F}" sibTransId="{F87CE816-C761-40C2-AD70-0FDB4E2A48C0}"/>
    <dgm:cxn modelId="{85236FC6-6C3F-4149-B151-5E741238BD4C}" srcId="{264783F3-DC3A-4E34-97AF-519B15CBA784}" destId="{8B4B27B7-A211-4D43-9D6C-560E671108F3}" srcOrd="2" destOrd="0" parTransId="{60300A95-3A6A-48F1-829F-068DAB510B64}" sibTransId="{97791329-67D0-4903-8044-9FC94185532A}"/>
    <dgm:cxn modelId="{6BB2AA4A-12D1-41FC-BB32-2F12753B06D0}" type="presParOf" srcId="{C1CFD46F-A0C9-4EF3-A343-10F3755EF4BD}" destId="{BF80888F-7B9B-4C99-BC1D-0497E4022142}" srcOrd="0" destOrd="0" presId="urn:microsoft.com/office/officeart/2005/8/layout/arrow2"/>
    <dgm:cxn modelId="{6310FF7F-9071-4840-AC8B-535E7BE43746}" type="presParOf" srcId="{C1CFD46F-A0C9-4EF3-A343-10F3755EF4BD}" destId="{C0636050-F65A-4666-96F0-E4EC24751504}" srcOrd="1" destOrd="0" presId="urn:microsoft.com/office/officeart/2005/8/layout/arrow2"/>
    <dgm:cxn modelId="{556C32C9-87D9-49BF-ADC8-B5EDA6813FD7}" type="presParOf" srcId="{C0636050-F65A-4666-96F0-E4EC24751504}" destId="{87FE483F-FC6A-4EC0-AE0C-D51B9B96A315}" srcOrd="0" destOrd="0" presId="urn:microsoft.com/office/officeart/2005/8/layout/arrow2"/>
    <dgm:cxn modelId="{5110F687-1644-4618-84D0-870F048F1E08}" type="presParOf" srcId="{C0636050-F65A-4666-96F0-E4EC24751504}" destId="{F6396C63-8994-4436-9DCA-58C32AE1F9B3}" srcOrd="1" destOrd="0" presId="urn:microsoft.com/office/officeart/2005/8/layout/arrow2"/>
    <dgm:cxn modelId="{DDF7EB1B-815D-4A2D-BCDB-2D09C5CA5439}" type="presParOf" srcId="{C0636050-F65A-4666-96F0-E4EC24751504}" destId="{34EE5114-336F-4BF0-9F0A-8CC90681F3CB}" srcOrd="2" destOrd="0" presId="urn:microsoft.com/office/officeart/2005/8/layout/arrow2"/>
    <dgm:cxn modelId="{6DCC3C07-5BBE-4D0C-AC4E-42CF84478B80}" type="presParOf" srcId="{C0636050-F65A-4666-96F0-E4EC24751504}" destId="{B9773071-A753-445E-84AE-22DB76C6C954}" srcOrd="3" destOrd="0" presId="urn:microsoft.com/office/officeart/2005/8/layout/arrow2"/>
    <dgm:cxn modelId="{2CE3B48D-FF63-40FB-9747-FBF033F405BC}" type="presParOf" srcId="{C0636050-F65A-4666-96F0-E4EC24751504}" destId="{23368C16-B8C6-40F1-9B57-3A831B595FE6}" srcOrd="4" destOrd="0" presId="urn:microsoft.com/office/officeart/2005/8/layout/arrow2"/>
    <dgm:cxn modelId="{15F712D7-E7E9-43A7-BADC-1543115B1E4B}" type="presParOf" srcId="{C0636050-F65A-4666-96F0-E4EC24751504}" destId="{599875CC-9E0A-4B2C-AADD-658A042376ED}" srcOrd="5" destOrd="0" presId="urn:microsoft.com/office/officeart/2005/8/layout/arrow2"/>
    <dgm:cxn modelId="{01FCD3C9-A1F3-443D-A5E2-6436864B6D76}" type="presParOf" srcId="{C0636050-F65A-4666-96F0-E4EC24751504}" destId="{7ECCB92A-A3C1-4DA5-934A-E30FE237C09F}" srcOrd="6" destOrd="0" presId="urn:microsoft.com/office/officeart/2005/8/layout/arrow2"/>
    <dgm:cxn modelId="{5BDB6246-44DE-4F9B-8566-C141BBDF68B5}" type="presParOf" srcId="{C0636050-F65A-4666-96F0-E4EC24751504}" destId="{DB81FD6E-0508-47EF-8004-4FE2D875829E}" srcOrd="7"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29C433F-28A0-483E-86C0-2F1A8B571EC8}" type="doc">
      <dgm:prSet loTypeId="urn:microsoft.com/office/officeart/2005/8/layout/cycle4" loCatId="relationship" qsTypeId="urn:microsoft.com/office/officeart/2005/8/quickstyle/simple1" qsCatId="simple" csTypeId="urn:microsoft.com/office/officeart/2005/8/colors/accent0_2" csCatId="mainScheme" phldr="1"/>
      <dgm:spPr/>
      <dgm:t>
        <a:bodyPr/>
        <a:lstStyle/>
        <a:p>
          <a:endParaRPr lang="en-US"/>
        </a:p>
      </dgm:t>
    </dgm:pt>
    <dgm:pt modelId="{D7258BA3-88B1-42D3-859F-80A2D892CC4E}">
      <dgm:prSet phldrT="[Text]"/>
      <dgm:spPr/>
      <dgm:t>
        <a:bodyPr/>
        <a:lstStyle/>
        <a:p>
          <a:r>
            <a:rPr lang="en-US" b="1" dirty="0" smtClean="0"/>
            <a:t>Enhance Engagement of Medical Students &amp; </a:t>
          </a:r>
          <a:br>
            <a:rPr lang="en-US" b="1" dirty="0" smtClean="0"/>
          </a:br>
          <a:r>
            <a:rPr lang="en-US" b="1" dirty="0" smtClean="0"/>
            <a:t>Family Medicine Residents</a:t>
          </a:r>
          <a:endParaRPr lang="en-US" b="1" dirty="0"/>
        </a:p>
      </dgm:t>
    </dgm:pt>
    <dgm:pt modelId="{C035B1E6-C261-4CAD-94C8-DC5D10AEC7D6}" type="parTrans" cxnId="{4185C85D-A88D-4770-B30A-4D1DF981C068}">
      <dgm:prSet/>
      <dgm:spPr/>
      <dgm:t>
        <a:bodyPr/>
        <a:lstStyle/>
        <a:p>
          <a:endParaRPr lang="en-US"/>
        </a:p>
      </dgm:t>
    </dgm:pt>
    <dgm:pt modelId="{88CB04D5-8606-4DE9-8720-F83F26EE64EB}" type="sibTrans" cxnId="{4185C85D-A88D-4770-B30A-4D1DF981C068}">
      <dgm:prSet/>
      <dgm:spPr/>
      <dgm:t>
        <a:bodyPr/>
        <a:lstStyle/>
        <a:p>
          <a:endParaRPr lang="en-US"/>
        </a:p>
      </dgm:t>
    </dgm:pt>
    <dgm:pt modelId="{4DAC6189-CF98-4BD3-A30E-B005BE43153E}">
      <dgm:prSet phldrT="[Text]"/>
      <dgm:spPr/>
      <dgm:t>
        <a:bodyPr/>
        <a:lstStyle/>
        <a:p>
          <a:r>
            <a:rPr lang="en-US" dirty="0" smtClean="0"/>
            <a:t>Support UBC residents to transition to practice</a:t>
          </a:r>
          <a:endParaRPr lang="en-US" dirty="0"/>
        </a:p>
      </dgm:t>
    </dgm:pt>
    <dgm:pt modelId="{424A91B2-A135-498B-93C7-2B6C20E39524}" type="parTrans" cxnId="{7C102AF1-9CAC-4A32-8E1B-8A36FD86073D}">
      <dgm:prSet/>
      <dgm:spPr/>
      <dgm:t>
        <a:bodyPr/>
        <a:lstStyle/>
        <a:p>
          <a:endParaRPr lang="en-US"/>
        </a:p>
      </dgm:t>
    </dgm:pt>
    <dgm:pt modelId="{B8A1111A-73BA-4D33-B779-2F7754FF154E}" type="sibTrans" cxnId="{7C102AF1-9CAC-4A32-8E1B-8A36FD86073D}">
      <dgm:prSet/>
      <dgm:spPr/>
      <dgm:t>
        <a:bodyPr/>
        <a:lstStyle/>
        <a:p>
          <a:endParaRPr lang="en-US"/>
        </a:p>
      </dgm:t>
    </dgm:pt>
    <dgm:pt modelId="{4D808134-4A6C-487A-A86B-C67597E85DB6}">
      <dgm:prSet phldrT="[Text]"/>
      <dgm:spPr/>
      <dgm:t>
        <a:bodyPr/>
        <a:lstStyle/>
        <a:p>
          <a:r>
            <a:rPr lang="en-US" b="1" dirty="0" smtClean="0"/>
            <a:t>Enhance Recruitment and Retention of CMGs, IMGs, CSAs</a:t>
          </a:r>
          <a:endParaRPr lang="en-US" b="1" dirty="0"/>
        </a:p>
      </dgm:t>
    </dgm:pt>
    <dgm:pt modelId="{3DA217EF-90D9-49C9-824F-0A94B9778661}" type="parTrans" cxnId="{6451974E-E8E9-42A9-B2A9-A50528A856FE}">
      <dgm:prSet/>
      <dgm:spPr/>
      <dgm:t>
        <a:bodyPr/>
        <a:lstStyle/>
        <a:p>
          <a:endParaRPr lang="en-US"/>
        </a:p>
      </dgm:t>
    </dgm:pt>
    <dgm:pt modelId="{5D8928AD-669E-449F-BD92-4DA315211FBC}" type="sibTrans" cxnId="{6451974E-E8E9-42A9-B2A9-A50528A856FE}">
      <dgm:prSet/>
      <dgm:spPr/>
      <dgm:t>
        <a:bodyPr/>
        <a:lstStyle/>
        <a:p>
          <a:endParaRPr lang="en-US"/>
        </a:p>
      </dgm:t>
    </dgm:pt>
    <dgm:pt modelId="{4850C9A5-DA3A-40A5-B27D-113222C381E0}">
      <dgm:prSet phldrT="[Text]"/>
      <dgm:spPr/>
      <dgm:t>
        <a:bodyPr/>
        <a:lstStyle/>
        <a:p>
          <a:r>
            <a:rPr lang="en-US" dirty="0" smtClean="0"/>
            <a:t>Inform HHR forecasting through division-level and partner data</a:t>
          </a:r>
          <a:endParaRPr lang="en-US" dirty="0"/>
        </a:p>
      </dgm:t>
    </dgm:pt>
    <dgm:pt modelId="{95AF7B46-06C8-45C2-80DB-BE18FA961411}" type="parTrans" cxnId="{08AC2071-9969-4D4A-9F50-9888A46D747C}">
      <dgm:prSet/>
      <dgm:spPr/>
      <dgm:t>
        <a:bodyPr/>
        <a:lstStyle/>
        <a:p>
          <a:endParaRPr lang="en-US"/>
        </a:p>
      </dgm:t>
    </dgm:pt>
    <dgm:pt modelId="{C1A446F1-E8EE-4580-AE00-822A4B3361F8}" type="sibTrans" cxnId="{08AC2071-9969-4D4A-9F50-9888A46D747C}">
      <dgm:prSet/>
      <dgm:spPr/>
      <dgm:t>
        <a:bodyPr/>
        <a:lstStyle/>
        <a:p>
          <a:endParaRPr lang="en-US"/>
        </a:p>
      </dgm:t>
    </dgm:pt>
    <dgm:pt modelId="{2702E2FF-A9FC-41F9-B3BF-7768950B3014}">
      <dgm:prSet phldrT="[Text]"/>
      <dgm:spPr/>
      <dgm:t>
        <a:bodyPr/>
        <a:lstStyle/>
        <a:p>
          <a:r>
            <a:rPr lang="en-US" b="1" dirty="0" smtClean="0"/>
            <a:t>Improve Practice Coverage Strategies</a:t>
          </a:r>
          <a:endParaRPr lang="en-US" b="1" dirty="0"/>
        </a:p>
      </dgm:t>
    </dgm:pt>
    <dgm:pt modelId="{4B2DE15E-3E88-4BA9-B80E-5EEED4C39FD6}" type="parTrans" cxnId="{3B11E19C-B747-450D-8015-0A81B0FE4F75}">
      <dgm:prSet/>
      <dgm:spPr/>
      <dgm:t>
        <a:bodyPr/>
        <a:lstStyle/>
        <a:p>
          <a:endParaRPr lang="en-US"/>
        </a:p>
      </dgm:t>
    </dgm:pt>
    <dgm:pt modelId="{455BFFDB-7266-4180-8FB5-6E95CB5685C0}" type="sibTrans" cxnId="{3B11E19C-B747-450D-8015-0A81B0FE4F75}">
      <dgm:prSet/>
      <dgm:spPr/>
      <dgm:t>
        <a:bodyPr/>
        <a:lstStyle/>
        <a:p>
          <a:endParaRPr lang="en-US"/>
        </a:p>
      </dgm:t>
    </dgm:pt>
    <dgm:pt modelId="{C4C45200-FC86-4911-ACF0-A5A09FF0C227}">
      <dgm:prSet phldrT="[Text]"/>
      <dgm:spPr/>
      <dgm:t>
        <a:bodyPr/>
        <a:lstStyle/>
        <a:p>
          <a:r>
            <a:rPr lang="en-US" dirty="0" smtClean="0"/>
            <a:t>Assess feasibility of a centralized locum matching tool</a:t>
          </a:r>
          <a:endParaRPr lang="en-US" dirty="0"/>
        </a:p>
      </dgm:t>
    </dgm:pt>
    <dgm:pt modelId="{5F14AFB6-D32D-48F1-9449-05C8E335AE59}" type="parTrans" cxnId="{886D28DB-4F25-4972-A8FA-D32760703FD2}">
      <dgm:prSet/>
      <dgm:spPr/>
      <dgm:t>
        <a:bodyPr/>
        <a:lstStyle/>
        <a:p>
          <a:endParaRPr lang="en-US"/>
        </a:p>
      </dgm:t>
    </dgm:pt>
    <dgm:pt modelId="{40082381-E863-40DD-B400-D008C7BF2143}" type="sibTrans" cxnId="{886D28DB-4F25-4972-A8FA-D32760703FD2}">
      <dgm:prSet/>
      <dgm:spPr/>
      <dgm:t>
        <a:bodyPr/>
        <a:lstStyle/>
        <a:p>
          <a:endParaRPr lang="en-US"/>
        </a:p>
      </dgm:t>
    </dgm:pt>
    <dgm:pt modelId="{D564C8FB-7C30-4004-9F65-CA964D3957A0}">
      <dgm:prSet phldrT="[Text]"/>
      <dgm:spPr/>
      <dgm:t>
        <a:bodyPr/>
        <a:lstStyle/>
        <a:p>
          <a:endParaRPr lang="en-US" dirty="0" smtClean="0"/>
        </a:p>
        <a:p>
          <a:r>
            <a:rPr lang="en-US" b="1" dirty="0" smtClean="0"/>
            <a:t>Improve Access to Recruitment &amp; Retention Information, Resources, Tools</a:t>
          </a:r>
          <a:endParaRPr lang="en-US" b="1" dirty="0"/>
        </a:p>
      </dgm:t>
    </dgm:pt>
    <dgm:pt modelId="{7AAD2536-C582-44D1-85FA-EC1344653E7A}" type="parTrans" cxnId="{76F690EB-E6B4-4B51-B8ED-9EA55B9D3D29}">
      <dgm:prSet/>
      <dgm:spPr/>
      <dgm:t>
        <a:bodyPr/>
        <a:lstStyle/>
        <a:p>
          <a:endParaRPr lang="en-US"/>
        </a:p>
      </dgm:t>
    </dgm:pt>
    <dgm:pt modelId="{8A457CAE-31EC-4B98-94C2-22273B546128}" type="sibTrans" cxnId="{76F690EB-E6B4-4B51-B8ED-9EA55B9D3D29}">
      <dgm:prSet/>
      <dgm:spPr/>
      <dgm:t>
        <a:bodyPr/>
        <a:lstStyle/>
        <a:p>
          <a:endParaRPr lang="en-US"/>
        </a:p>
      </dgm:t>
    </dgm:pt>
    <dgm:pt modelId="{5E9E2299-E2BA-4CC5-8F3F-24C8B74153B4}">
      <dgm:prSet phldrT="[Text]"/>
      <dgm:spPr/>
      <dgm:t>
        <a:bodyPr/>
        <a:lstStyle/>
        <a:p>
          <a:r>
            <a:rPr lang="en-US" dirty="0" smtClean="0"/>
            <a:t>Assess support needs for local recruitment and retention activities  </a:t>
          </a:r>
          <a:endParaRPr lang="en-US" dirty="0"/>
        </a:p>
      </dgm:t>
    </dgm:pt>
    <dgm:pt modelId="{E2097454-FB3D-411C-AB1D-353E9C27609A}" type="parTrans" cxnId="{30417DA5-3E00-411B-8F2B-D94658D894D9}">
      <dgm:prSet/>
      <dgm:spPr/>
      <dgm:t>
        <a:bodyPr/>
        <a:lstStyle/>
        <a:p>
          <a:endParaRPr lang="en-US"/>
        </a:p>
      </dgm:t>
    </dgm:pt>
    <dgm:pt modelId="{2F76D011-6DFE-48CD-A6C6-DD656D5D4B02}" type="sibTrans" cxnId="{30417DA5-3E00-411B-8F2B-D94658D894D9}">
      <dgm:prSet/>
      <dgm:spPr/>
      <dgm:t>
        <a:bodyPr/>
        <a:lstStyle/>
        <a:p>
          <a:endParaRPr lang="en-US"/>
        </a:p>
      </dgm:t>
    </dgm:pt>
    <dgm:pt modelId="{9A4F3620-17D2-4A40-B4B2-EBD37BC59A7D}">
      <dgm:prSet phldrT="[Text]"/>
      <dgm:spPr/>
      <dgm:t>
        <a:bodyPr/>
        <a:lstStyle/>
        <a:p>
          <a:endParaRPr lang="en-US" dirty="0"/>
        </a:p>
      </dgm:t>
    </dgm:pt>
    <dgm:pt modelId="{189B4D17-09E1-4F25-8670-4A4F1DAEFF91}" type="parTrans" cxnId="{2A987495-040B-4C10-BDDC-488ACE86838E}">
      <dgm:prSet/>
      <dgm:spPr/>
      <dgm:t>
        <a:bodyPr/>
        <a:lstStyle/>
        <a:p>
          <a:endParaRPr lang="en-US"/>
        </a:p>
      </dgm:t>
    </dgm:pt>
    <dgm:pt modelId="{B554A503-8095-4C1F-8E98-7C0202DB005C}" type="sibTrans" cxnId="{2A987495-040B-4C10-BDDC-488ACE86838E}">
      <dgm:prSet/>
      <dgm:spPr/>
      <dgm:t>
        <a:bodyPr/>
        <a:lstStyle/>
        <a:p>
          <a:endParaRPr lang="en-US"/>
        </a:p>
      </dgm:t>
    </dgm:pt>
    <dgm:pt modelId="{3E4AA60E-9D42-42BE-B7F0-9A8315BEDA77}">
      <dgm:prSet phldrT="[Text]"/>
      <dgm:spPr/>
      <dgm:t>
        <a:bodyPr/>
        <a:lstStyle/>
        <a:p>
          <a:endParaRPr lang="en-US" dirty="0"/>
        </a:p>
      </dgm:t>
    </dgm:pt>
    <dgm:pt modelId="{6E5589DE-D5D8-4DAE-83B6-2EA093B09997}" type="parTrans" cxnId="{5FBDD7E0-37F9-4DC4-A4A9-E75C39FB7543}">
      <dgm:prSet/>
      <dgm:spPr/>
      <dgm:t>
        <a:bodyPr/>
        <a:lstStyle/>
        <a:p>
          <a:endParaRPr lang="en-US"/>
        </a:p>
      </dgm:t>
    </dgm:pt>
    <dgm:pt modelId="{37E92645-B9C5-4E43-8CB1-9C0D1A8AA7E0}" type="sibTrans" cxnId="{5FBDD7E0-37F9-4DC4-A4A9-E75C39FB7543}">
      <dgm:prSet/>
      <dgm:spPr/>
      <dgm:t>
        <a:bodyPr/>
        <a:lstStyle/>
        <a:p>
          <a:endParaRPr lang="en-US"/>
        </a:p>
      </dgm:t>
    </dgm:pt>
    <dgm:pt modelId="{0BF24E26-1380-4838-B59C-3AEB59C4F887}" type="pres">
      <dgm:prSet presAssocID="{529C433F-28A0-483E-86C0-2F1A8B571EC8}" presName="cycleMatrixDiagram" presStyleCnt="0">
        <dgm:presLayoutVars>
          <dgm:chMax val="1"/>
          <dgm:dir/>
          <dgm:animLvl val="lvl"/>
          <dgm:resizeHandles val="exact"/>
        </dgm:presLayoutVars>
      </dgm:prSet>
      <dgm:spPr/>
    </dgm:pt>
    <dgm:pt modelId="{7C725258-FE5C-4393-BC9B-F274A44EB8AF}" type="pres">
      <dgm:prSet presAssocID="{529C433F-28A0-483E-86C0-2F1A8B571EC8}" presName="children" presStyleCnt="0"/>
      <dgm:spPr/>
    </dgm:pt>
    <dgm:pt modelId="{0975D0A5-92BE-4BB6-A866-A263FED8F856}" type="pres">
      <dgm:prSet presAssocID="{529C433F-28A0-483E-86C0-2F1A8B571EC8}" presName="child1group" presStyleCnt="0"/>
      <dgm:spPr/>
    </dgm:pt>
    <dgm:pt modelId="{CC4E7B2B-13EE-492B-AAB7-281612882DDF}" type="pres">
      <dgm:prSet presAssocID="{529C433F-28A0-483E-86C0-2F1A8B571EC8}" presName="child1" presStyleLbl="bgAcc1" presStyleIdx="0" presStyleCnt="4"/>
      <dgm:spPr/>
      <dgm:t>
        <a:bodyPr/>
        <a:lstStyle/>
        <a:p>
          <a:endParaRPr lang="en-US"/>
        </a:p>
      </dgm:t>
    </dgm:pt>
    <dgm:pt modelId="{C386C1B5-A260-416A-AA57-A5C298E7F9B4}" type="pres">
      <dgm:prSet presAssocID="{529C433F-28A0-483E-86C0-2F1A8B571EC8}" presName="child1Text" presStyleLbl="bgAcc1" presStyleIdx="0" presStyleCnt="4">
        <dgm:presLayoutVars>
          <dgm:bulletEnabled val="1"/>
        </dgm:presLayoutVars>
      </dgm:prSet>
      <dgm:spPr/>
      <dgm:t>
        <a:bodyPr/>
        <a:lstStyle/>
        <a:p>
          <a:endParaRPr lang="en-US"/>
        </a:p>
      </dgm:t>
    </dgm:pt>
    <dgm:pt modelId="{3EFFBF0E-BD5A-4F86-90F2-C9C9CDA5C6D3}" type="pres">
      <dgm:prSet presAssocID="{529C433F-28A0-483E-86C0-2F1A8B571EC8}" presName="child2group" presStyleCnt="0"/>
      <dgm:spPr/>
    </dgm:pt>
    <dgm:pt modelId="{95262679-337D-4C74-AAE3-F25F445B827E}" type="pres">
      <dgm:prSet presAssocID="{529C433F-28A0-483E-86C0-2F1A8B571EC8}" presName="child2" presStyleLbl="bgAcc1" presStyleIdx="1" presStyleCnt="4"/>
      <dgm:spPr/>
      <dgm:t>
        <a:bodyPr/>
        <a:lstStyle/>
        <a:p>
          <a:endParaRPr lang="en-US"/>
        </a:p>
      </dgm:t>
    </dgm:pt>
    <dgm:pt modelId="{C282528C-74B6-4960-92BC-C02EA7CB2BD6}" type="pres">
      <dgm:prSet presAssocID="{529C433F-28A0-483E-86C0-2F1A8B571EC8}" presName="child2Text" presStyleLbl="bgAcc1" presStyleIdx="1" presStyleCnt="4">
        <dgm:presLayoutVars>
          <dgm:bulletEnabled val="1"/>
        </dgm:presLayoutVars>
      </dgm:prSet>
      <dgm:spPr/>
      <dgm:t>
        <a:bodyPr/>
        <a:lstStyle/>
        <a:p>
          <a:endParaRPr lang="en-US"/>
        </a:p>
      </dgm:t>
    </dgm:pt>
    <dgm:pt modelId="{F862A543-5785-4B66-8401-2900454F435C}" type="pres">
      <dgm:prSet presAssocID="{529C433F-28A0-483E-86C0-2F1A8B571EC8}" presName="child3group" presStyleCnt="0"/>
      <dgm:spPr/>
    </dgm:pt>
    <dgm:pt modelId="{C6D191FF-215C-4521-80C0-DEBBB4490027}" type="pres">
      <dgm:prSet presAssocID="{529C433F-28A0-483E-86C0-2F1A8B571EC8}" presName="child3" presStyleLbl="bgAcc1" presStyleIdx="2" presStyleCnt="4"/>
      <dgm:spPr/>
      <dgm:t>
        <a:bodyPr/>
        <a:lstStyle/>
        <a:p>
          <a:endParaRPr lang="en-US"/>
        </a:p>
      </dgm:t>
    </dgm:pt>
    <dgm:pt modelId="{6D6D9CE7-0A06-4C93-B738-67A64343F7C2}" type="pres">
      <dgm:prSet presAssocID="{529C433F-28A0-483E-86C0-2F1A8B571EC8}" presName="child3Text" presStyleLbl="bgAcc1" presStyleIdx="2" presStyleCnt="4">
        <dgm:presLayoutVars>
          <dgm:bulletEnabled val="1"/>
        </dgm:presLayoutVars>
      </dgm:prSet>
      <dgm:spPr/>
      <dgm:t>
        <a:bodyPr/>
        <a:lstStyle/>
        <a:p>
          <a:endParaRPr lang="en-US"/>
        </a:p>
      </dgm:t>
    </dgm:pt>
    <dgm:pt modelId="{B4A91199-0CF9-4408-AA11-A80CC34C0ACE}" type="pres">
      <dgm:prSet presAssocID="{529C433F-28A0-483E-86C0-2F1A8B571EC8}" presName="child4group" presStyleCnt="0"/>
      <dgm:spPr/>
    </dgm:pt>
    <dgm:pt modelId="{FA0335EC-C132-49F1-A35D-F7CD6690CE66}" type="pres">
      <dgm:prSet presAssocID="{529C433F-28A0-483E-86C0-2F1A8B571EC8}" presName="child4" presStyleLbl="bgAcc1" presStyleIdx="3" presStyleCnt="4"/>
      <dgm:spPr/>
      <dgm:t>
        <a:bodyPr/>
        <a:lstStyle/>
        <a:p>
          <a:endParaRPr lang="en-US"/>
        </a:p>
      </dgm:t>
    </dgm:pt>
    <dgm:pt modelId="{90CC4CDC-9823-473B-80F4-78B31AFC840D}" type="pres">
      <dgm:prSet presAssocID="{529C433F-28A0-483E-86C0-2F1A8B571EC8}" presName="child4Text" presStyleLbl="bgAcc1" presStyleIdx="3" presStyleCnt="4">
        <dgm:presLayoutVars>
          <dgm:bulletEnabled val="1"/>
        </dgm:presLayoutVars>
      </dgm:prSet>
      <dgm:spPr/>
      <dgm:t>
        <a:bodyPr/>
        <a:lstStyle/>
        <a:p>
          <a:endParaRPr lang="en-US"/>
        </a:p>
      </dgm:t>
    </dgm:pt>
    <dgm:pt modelId="{9C348C83-BC89-4365-9B23-572065B3C180}" type="pres">
      <dgm:prSet presAssocID="{529C433F-28A0-483E-86C0-2F1A8B571EC8}" presName="childPlaceholder" presStyleCnt="0"/>
      <dgm:spPr/>
    </dgm:pt>
    <dgm:pt modelId="{20D406C0-BD1B-4E7B-B8D2-750615BA0C55}" type="pres">
      <dgm:prSet presAssocID="{529C433F-28A0-483E-86C0-2F1A8B571EC8}" presName="circle" presStyleCnt="0"/>
      <dgm:spPr/>
    </dgm:pt>
    <dgm:pt modelId="{293C94F4-3310-4919-AC07-EC5AC16C3AF5}" type="pres">
      <dgm:prSet presAssocID="{529C433F-28A0-483E-86C0-2F1A8B571EC8}" presName="quadrant1" presStyleLbl="node1" presStyleIdx="0" presStyleCnt="4">
        <dgm:presLayoutVars>
          <dgm:chMax val="1"/>
          <dgm:bulletEnabled val="1"/>
        </dgm:presLayoutVars>
      </dgm:prSet>
      <dgm:spPr/>
      <dgm:t>
        <a:bodyPr/>
        <a:lstStyle/>
        <a:p>
          <a:endParaRPr lang="en-US"/>
        </a:p>
      </dgm:t>
    </dgm:pt>
    <dgm:pt modelId="{32C83CFB-016D-4C58-A912-C75705E303A8}" type="pres">
      <dgm:prSet presAssocID="{529C433F-28A0-483E-86C0-2F1A8B571EC8}" presName="quadrant2" presStyleLbl="node1" presStyleIdx="1" presStyleCnt="4">
        <dgm:presLayoutVars>
          <dgm:chMax val="1"/>
          <dgm:bulletEnabled val="1"/>
        </dgm:presLayoutVars>
      </dgm:prSet>
      <dgm:spPr/>
    </dgm:pt>
    <dgm:pt modelId="{D41A0625-508B-482F-8414-E781B72306D0}" type="pres">
      <dgm:prSet presAssocID="{529C433F-28A0-483E-86C0-2F1A8B571EC8}" presName="quadrant3" presStyleLbl="node1" presStyleIdx="2" presStyleCnt="4">
        <dgm:presLayoutVars>
          <dgm:chMax val="1"/>
          <dgm:bulletEnabled val="1"/>
        </dgm:presLayoutVars>
      </dgm:prSet>
      <dgm:spPr/>
    </dgm:pt>
    <dgm:pt modelId="{6AF7F5B1-F678-46C2-A89E-D7C21851D5BE}" type="pres">
      <dgm:prSet presAssocID="{529C433F-28A0-483E-86C0-2F1A8B571EC8}" presName="quadrant4" presStyleLbl="node1" presStyleIdx="3" presStyleCnt="4">
        <dgm:presLayoutVars>
          <dgm:chMax val="1"/>
          <dgm:bulletEnabled val="1"/>
        </dgm:presLayoutVars>
      </dgm:prSet>
      <dgm:spPr/>
      <dgm:t>
        <a:bodyPr/>
        <a:lstStyle/>
        <a:p>
          <a:endParaRPr lang="en-US"/>
        </a:p>
      </dgm:t>
    </dgm:pt>
    <dgm:pt modelId="{DB0A2AAA-5F00-49FD-98DA-DDDAB79A41F5}" type="pres">
      <dgm:prSet presAssocID="{529C433F-28A0-483E-86C0-2F1A8B571EC8}" presName="quadrantPlaceholder" presStyleCnt="0"/>
      <dgm:spPr/>
    </dgm:pt>
    <dgm:pt modelId="{6F73CD1F-39C6-42FC-9158-32112336885A}" type="pres">
      <dgm:prSet presAssocID="{529C433F-28A0-483E-86C0-2F1A8B571EC8}" presName="center1" presStyleLbl="fgShp" presStyleIdx="0" presStyleCnt="2"/>
      <dgm:spPr/>
    </dgm:pt>
    <dgm:pt modelId="{32BC345C-BF95-49D0-90DC-117BDE1FE2C7}" type="pres">
      <dgm:prSet presAssocID="{529C433F-28A0-483E-86C0-2F1A8B571EC8}" presName="center2" presStyleLbl="fgShp" presStyleIdx="1" presStyleCnt="2"/>
      <dgm:spPr/>
    </dgm:pt>
  </dgm:ptLst>
  <dgm:cxnLst>
    <dgm:cxn modelId="{886D28DB-4F25-4972-A8FA-D32760703FD2}" srcId="{2702E2FF-A9FC-41F9-B3BF-7768950B3014}" destId="{C4C45200-FC86-4911-ACF0-A5A09FF0C227}" srcOrd="1" destOrd="0" parTransId="{5F14AFB6-D32D-48F1-9449-05C8E335AE59}" sibTransId="{40082381-E863-40DD-B400-D008C7BF2143}"/>
    <dgm:cxn modelId="{D9254BC4-0FAC-4DCF-AE1F-DCBA6067B6FF}" type="presOf" srcId="{4850C9A5-DA3A-40A5-B27D-113222C381E0}" destId="{95262679-337D-4C74-AAE3-F25F445B827E}" srcOrd="0" destOrd="0" presId="urn:microsoft.com/office/officeart/2005/8/layout/cycle4"/>
    <dgm:cxn modelId="{269C6790-5366-4B6B-BE73-2C8B6BC00226}" type="presOf" srcId="{9A4F3620-17D2-4A40-B4B2-EBD37BC59A7D}" destId="{6D6D9CE7-0A06-4C93-B738-67A64343F7C2}" srcOrd="1" destOrd="0" presId="urn:microsoft.com/office/officeart/2005/8/layout/cycle4"/>
    <dgm:cxn modelId="{2A987495-040B-4C10-BDDC-488ACE86838E}" srcId="{2702E2FF-A9FC-41F9-B3BF-7768950B3014}" destId="{9A4F3620-17D2-4A40-B4B2-EBD37BC59A7D}" srcOrd="0" destOrd="0" parTransId="{189B4D17-09E1-4F25-8670-4A4F1DAEFF91}" sibTransId="{B554A503-8095-4C1F-8E98-7C0202DB005C}"/>
    <dgm:cxn modelId="{A00DEC8B-FF2C-48D0-B476-11DE54D1AA95}" type="presOf" srcId="{4850C9A5-DA3A-40A5-B27D-113222C381E0}" destId="{C282528C-74B6-4960-92BC-C02EA7CB2BD6}" srcOrd="1" destOrd="0" presId="urn:microsoft.com/office/officeart/2005/8/layout/cycle4"/>
    <dgm:cxn modelId="{4185C85D-A88D-4770-B30A-4D1DF981C068}" srcId="{529C433F-28A0-483E-86C0-2F1A8B571EC8}" destId="{D7258BA3-88B1-42D3-859F-80A2D892CC4E}" srcOrd="0" destOrd="0" parTransId="{C035B1E6-C261-4CAD-94C8-DC5D10AEC7D6}" sibTransId="{88CB04D5-8606-4DE9-8720-F83F26EE64EB}"/>
    <dgm:cxn modelId="{D85BB24B-2183-48BA-A901-DFCEE10E4F60}" type="presOf" srcId="{C4C45200-FC86-4911-ACF0-A5A09FF0C227}" destId="{6D6D9CE7-0A06-4C93-B738-67A64343F7C2}" srcOrd="1" destOrd="1" presId="urn:microsoft.com/office/officeart/2005/8/layout/cycle4"/>
    <dgm:cxn modelId="{DED84C2F-F1F3-4BEE-BB89-D82B9453F6E1}" type="presOf" srcId="{4DAC6189-CF98-4BD3-A30E-B005BE43153E}" destId="{C386C1B5-A260-416A-AA57-A5C298E7F9B4}" srcOrd="1" destOrd="0" presId="urn:microsoft.com/office/officeart/2005/8/layout/cycle4"/>
    <dgm:cxn modelId="{86AC5162-FF3F-4BF9-BDBD-480AD016E827}" type="presOf" srcId="{D7258BA3-88B1-42D3-859F-80A2D892CC4E}" destId="{293C94F4-3310-4919-AC07-EC5AC16C3AF5}" srcOrd="0" destOrd="0" presId="urn:microsoft.com/office/officeart/2005/8/layout/cycle4"/>
    <dgm:cxn modelId="{E5360C6E-09C3-4AF2-9FCF-54DBCE455976}" type="presOf" srcId="{4D808134-4A6C-487A-A86B-C67597E85DB6}" destId="{32C83CFB-016D-4C58-A912-C75705E303A8}" srcOrd="0" destOrd="0" presId="urn:microsoft.com/office/officeart/2005/8/layout/cycle4"/>
    <dgm:cxn modelId="{305377AB-8EEE-48A4-8798-C6CBF9B5D33F}" type="presOf" srcId="{4DAC6189-CF98-4BD3-A30E-B005BE43153E}" destId="{CC4E7B2B-13EE-492B-AAB7-281612882DDF}" srcOrd="0" destOrd="0" presId="urn:microsoft.com/office/officeart/2005/8/layout/cycle4"/>
    <dgm:cxn modelId="{76F690EB-E6B4-4B51-B8ED-9EA55B9D3D29}" srcId="{529C433F-28A0-483E-86C0-2F1A8B571EC8}" destId="{D564C8FB-7C30-4004-9F65-CA964D3957A0}" srcOrd="3" destOrd="0" parTransId="{7AAD2536-C582-44D1-85FA-EC1344653E7A}" sibTransId="{8A457CAE-31EC-4B98-94C2-22273B546128}"/>
    <dgm:cxn modelId="{2C6CA423-1C4B-4CE8-9879-21A8F9F409A7}" type="presOf" srcId="{3E4AA60E-9D42-42BE-B7F0-9A8315BEDA77}" destId="{FA0335EC-C132-49F1-A35D-F7CD6690CE66}" srcOrd="0" destOrd="0" presId="urn:microsoft.com/office/officeart/2005/8/layout/cycle4"/>
    <dgm:cxn modelId="{49D3F13B-C8A7-4477-92E2-EB696DB978D0}" type="presOf" srcId="{D564C8FB-7C30-4004-9F65-CA964D3957A0}" destId="{6AF7F5B1-F678-46C2-A89E-D7C21851D5BE}" srcOrd="0" destOrd="0" presId="urn:microsoft.com/office/officeart/2005/8/layout/cycle4"/>
    <dgm:cxn modelId="{9EA31EA0-E3EC-4383-87D0-8A48B633EB98}" type="presOf" srcId="{5E9E2299-E2BA-4CC5-8F3F-24C8B74153B4}" destId="{90CC4CDC-9823-473B-80F4-78B31AFC840D}" srcOrd="1" destOrd="1" presId="urn:microsoft.com/office/officeart/2005/8/layout/cycle4"/>
    <dgm:cxn modelId="{3B11E19C-B747-450D-8015-0A81B0FE4F75}" srcId="{529C433F-28A0-483E-86C0-2F1A8B571EC8}" destId="{2702E2FF-A9FC-41F9-B3BF-7768950B3014}" srcOrd="2" destOrd="0" parTransId="{4B2DE15E-3E88-4BA9-B80E-5EEED4C39FD6}" sibTransId="{455BFFDB-7266-4180-8FB5-6E95CB5685C0}"/>
    <dgm:cxn modelId="{E5C8DD56-5761-4151-849E-8FDA3B94232B}" type="presOf" srcId="{3E4AA60E-9D42-42BE-B7F0-9A8315BEDA77}" destId="{90CC4CDC-9823-473B-80F4-78B31AFC840D}" srcOrd="1" destOrd="0" presId="urn:microsoft.com/office/officeart/2005/8/layout/cycle4"/>
    <dgm:cxn modelId="{A0B53933-74E0-4903-9C56-2A87177EACE1}" type="presOf" srcId="{C4C45200-FC86-4911-ACF0-A5A09FF0C227}" destId="{C6D191FF-215C-4521-80C0-DEBBB4490027}" srcOrd="0" destOrd="1" presId="urn:microsoft.com/office/officeart/2005/8/layout/cycle4"/>
    <dgm:cxn modelId="{6451974E-E8E9-42A9-B2A9-A50528A856FE}" srcId="{529C433F-28A0-483E-86C0-2F1A8B571EC8}" destId="{4D808134-4A6C-487A-A86B-C67597E85DB6}" srcOrd="1" destOrd="0" parTransId="{3DA217EF-90D9-49C9-824F-0A94B9778661}" sibTransId="{5D8928AD-669E-449F-BD92-4DA315211FBC}"/>
    <dgm:cxn modelId="{742CF194-FD54-493C-AC97-9A9120B8824F}" type="presOf" srcId="{529C433F-28A0-483E-86C0-2F1A8B571EC8}" destId="{0BF24E26-1380-4838-B59C-3AEB59C4F887}" srcOrd="0" destOrd="0" presId="urn:microsoft.com/office/officeart/2005/8/layout/cycle4"/>
    <dgm:cxn modelId="{08AC2071-9969-4D4A-9F50-9888A46D747C}" srcId="{4D808134-4A6C-487A-A86B-C67597E85DB6}" destId="{4850C9A5-DA3A-40A5-B27D-113222C381E0}" srcOrd="0" destOrd="0" parTransId="{95AF7B46-06C8-45C2-80DB-BE18FA961411}" sibTransId="{C1A446F1-E8EE-4580-AE00-822A4B3361F8}"/>
    <dgm:cxn modelId="{5D6D009D-CB00-42BC-AECF-3B59A1E83FA3}" type="presOf" srcId="{5E9E2299-E2BA-4CC5-8F3F-24C8B74153B4}" destId="{FA0335EC-C132-49F1-A35D-F7CD6690CE66}" srcOrd="0" destOrd="1" presId="urn:microsoft.com/office/officeart/2005/8/layout/cycle4"/>
    <dgm:cxn modelId="{E9B1BFA4-328D-4D00-941E-1715B4E77D1F}" type="presOf" srcId="{2702E2FF-A9FC-41F9-B3BF-7768950B3014}" destId="{D41A0625-508B-482F-8414-E781B72306D0}" srcOrd="0" destOrd="0" presId="urn:microsoft.com/office/officeart/2005/8/layout/cycle4"/>
    <dgm:cxn modelId="{7C102AF1-9CAC-4A32-8E1B-8A36FD86073D}" srcId="{D7258BA3-88B1-42D3-859F-80A2D892CC4E}" destId="{4DAC6189-CF98-4BD3-A30E-B005BE43153E}" srcOrd="0" destOrd="0" parTransId="{424A91B2-A135-498B-93C7-2B6C20E39524}" sibTransId="{B8A1111A-73BA-4D33-B779-2F7754FF154E}"/>
    <dgm:cxn modelId="{4FD9C6A4-8A7B-41A6-913F-65765AEC5AA9}" type="presOf" srcId="{9A4F3620-17D2-4A40-B4B2-EBD37BC59A7D}" destId="{C6D191FF-215C-4521-80C0-DEBBB4490027}" srcOrd="0" destOrd="0" presId="urn:microsoft.com/office/officeart/2005/8/layout/cycle4"/>
    <dgm:cxn modelId="{5FBDD7E0-37F9-4DC4-A4A9-E75C39FB7543}" srcId="{D564C8FB-7C30-4004-9F65-CA964D3957A0}" destId="{3E4AA60E-9D42-42BE-B7F0-9A8315BEDA77}" srcOrd="0" destOrd="0" parTransId="{6E5589DE-D5D8-4DAE-83B6-2EA093B09997}" sibTransId="{37E92645-B9C5-4E43-8CB1-9C0D1A8AA7E0}"/>
    <dgm:cxn modelId="{30417DA5-3E00-411B-8F2B-D94658D894D9}" srcId="{D564C8FB-7C30-4004-9F65-CA964D3957A0}" destId="{5E9E2299-E2BA-4CC5-8F3F-24C8B74153B4}" srcOrd="1" destOrd="0" parTransId="{E2097454-FB3D-411C-AB1D-353E9C27609A}" sibTransId="{2F76D011-6DFE-48CD-A6C6-DD656D5D4B02}"/>
    <dgm:cxn modelId="{C796B145-2265-4FC3-B2B8-C66D4A8F1DD9}" type="presParOf" srcId="{0BF24E26-1380-4838-B59C-3AEB59C4F887}" destId="{7C725258-FE5C-4393-BC9B-F274A44EB8AF}" srcOrd="0" destOrd="0" presId="urn:microsoft.com/office/officeart/2005/8/layout/cycle4"/>
    <dgm:cxn modelId="{E28C472F-1003-411A-921F-026B7408FBCC}" type="presParOf" srcId="{7C725258-FE5C-4393-BC9B-F274A44EB8AF}" destId="{0975D0A5-92BE-4BB6-A866-A263FED8F856}" srcOrd="0" destOrd="0" presId="urn:microsoft.com/office/officeart/2005/8/layout/cycle4"/>
    <dgm:cxn modelId="{E7C50621-159A-4821-927B-90AB4FBE073F}" type="presParOf" srcId="{0975D0A5-92BE-4BB6-A866-A263FED8F856}" destId="{CC4E7B2B-13EE-492B-AAB7-281612882DDF}" srcOrd="0" destOrd="0" presId="urn:microsoft.com/office/officeart/2005/8/layout/cycle4"/>
    <dgm:cxn modelId="{8A5F52CA-FF0C-4495-8091-0C7165609345}" type="presParOf" srcId="{0975D0A5-92BE-4BB6-A866-A263FED8F856}" destId="{C386C1B5-A260-416A-AA57-A5C298E7F9B4}" srcOrd="1" destOrd="0" presId="urn:microsoft.com/office/officeart/2005/8/layout/cycle4"/>
    <dgm:cxn modelId="{75FB4891-4B97-45C5-8F18-31A69185D992}" type="presParOf" srcId="{7C725258-FE5C-4393-BC9B-F274A44EB8AF}" destId="{3EFFBF0E-BD5A-4F86-90F2-C9C9CDA5C6D3}" srcOrd="1" destOrd="0" presId="urn:microsoft.com/office/officeart/2005/8/layout/cycle4"/>
    <dgm:cxn modelId="{89AEA9FE-5315-4358-BC70-B8D6E3A4466F}" type="presParOf" srcId="{3EFFBF0E-BD5A-4F86-90F2-C9C9CDA5C6D3}" destId="{95262679-337D-4C74-AAE3-F25F445B827E}" srcOrd="0" destOrd="0" presId="urn:microsoft.com/office/officeart/2005/8/layout/cycle4"/>
    <dgm:cxn modelId="{DCCF8E52-DA7A-41A4-A7B3-947E2C45CDE7}" type="presParOf" srcId="{3EFFBF0E-BD5A-4F86-90F2-C9C9CDA5C6D3}" destId="{C282528C-74B6-4960-92BC-C02EA7CB2BD6}" srcOrd="1" destOrd="0" presId="urn:microsoft.com/office/officeart/2005/8/layout/cycle4"/>
    <dgm:cxn modelId="{E16677B2-566D-45D3-81B8-BA195B3E2360}" type="presParOf" srcId="{7C725258-FE5C-4393-BC9B-F274A44EB8AF}" destId="{F862A543-5785-4B66-8401-2900454F435C}" srcOrd="2" destOrd="0" presId="urn:microsoft.com/office/officeart/2005/8/layout/cycle4"/>
    <dgm:cxn modelId="{D08A9009-068A-4362-9B8E-B79539AD2C69}" type="presParOf" srcId="{F862A543-5785-4B66-8401-2900454F435C}" destId="{C6D191FF-215C-4521-80C0-DEBBB4490027}" srcOrd="0" destOrd="0" presId="urn:microsoft.com/office/officeart/2005/8/layout/cycle4"/>
    <dgm:cxn modelId="{975CA8D7-526E-48DD-BD07-6B6F124A1200}" type="presParOf" srcId="{F862A543-5785-4B66-8401-2900454F435C}" destId="{6D6D9CE7-0A06-4C93-B738-67A64343F7C2}" srcOrd="1" destOrd="0" presId="urn:microsoft.com/office/officeart/2005/8/layout/cycle4"/>
    <dgm:cxn modelId="{7FA083F2-FDF7-4776-826E-2E09C5A73B5B}" type="presParOf" srcId="{7C725258-FE5C-4393-BC9B-F274A44EB8AF}" destId="{B4A91199-0CF9-4408-AA11-A80CC34C0ACE}" srcOrd="3" destOrd="0" presId="urn:microsoft.com/office/officeart/2005/8/layout/cycle4"/>
    <dgm:cxn modelId="{AA33E8CD-5B79-4CFD-8CC9-1C69A8C47DD8}" type="presParOf" srcId="{B4A91199-0CF9-4408-AA11-A80CC34C0ACE}" destId="{FA0335EC-C132-49F1-A35D-F7CD6690CE66}" srcOrd="0" destOrd="0" presId="urn:microsoft.com/office/officeart/2005/8/layout/cycle4"/>
    <dgm:cxn modelId="{4CE8DC35-5C78-4876-81F5-DB0340D4D7D1}" type="presParOf" srcId="{B4A91199-0CF9-4408-AA11-A80CC34C0ACE}" destId="{90CC4CDC-9823-473B-80F4-78B31AFC840D}" srcOrd="1" destOrd="0" presId="urn:microsoft.com/office/officeart/2005/8/layout/cycle4"/>
    <dgm:cxn modelId="{5A757E5C-C376-4761-BE4E-327F04398614}" type="presParOf" srcId="{7C725258-FE5C-4393-BC9B-F274A44EB8AF}" destId="{9C348C83-BC89-4365-9B23-572065B3C180}" srcOrd="4" destOrd="0" presId="urn:microsoft.com/office/officeart/2005/8/layout/cycle4"/>
    <dgm:cxn modelId="{09AF4693-35DA-4437-8D0E-13DED9C63277}" type="presParOf" srcId="{0BF24E26-1380-4838-B59C-3AEB59C4F887}" destId="{20D406C0-BD1B-4E7B-B8D2-750615BA0C55}" srcOrd="1" destOrd="0" presId="urn:microsoft.com/office/officeart/2005/8/layout/cycle4"/>
    <dgm:cxn modelId="{93CD0CE7-BB09-47DD-BC7A-F597F4746C89}" type="presParOf" srcId="{20D406C0-BD1B-4E7B-B8D2-750615BA0C55}" destId="{293C94F4-3310-4919-AC07-EC5AC16C3AF5}" srcOrd="0" destOrd="0" presId="urn:microsoft.com/office/officeart/2005/8/layout/cycle4"/>
    <dgm:cxn modelId="{4FB4652D-1D46-49B8-BCAD-7708C3505C66}" type="presParOf" srcId="{20D406C0-BD1B-4E7B-B8D2-750615BA0C55}" destId="{32C83CFB-016D-4C58-A912-C75705E303A8}" srcOrd="1" destOrd="0" presId="urn:microsoft.com/office/officeart/2005/8/layout/cycle4"/>
    <dgm:cxn modelId="{4AF185CB-21BD-4C62-82E6-52A2B45BB4B1}" type="presParOf" srcId="{20D406C0-BD1B-4E7B-B8D2-750615BA0C55}" destId="{D41A0625-508B-482F-8414-E781B72306D0}" srcOrd="2" destOrd="0" presId="urn:microsoft.com/office/officeart/2005/8/layout/cycle4"/>
    <dgm:cxn modelId="{97300933-7F2C-4ABA-B48E-9958A8A88D75}" type="presParOf" srcId="{20D406C0-BD1B-4E7B-B8D2-750615BA0C55}" destId="{6AF7F5B1-F678-46C2-A89E-D7C21851D5BE}" srcOrd="3" destOrd="0" presId="urn:microsoft.com/office/officeart/2005/8/layout/cycle4"/>
    <dgm:cxn modelId="{BF6C4E71-1E23-4089-BB22-025420796F8F}" type="presParOf" srcId="{20D406C0-BD1B-4E7B-B8D2-750615BA0C55}" destId="{DB0A2AAA-5F00-49FD-98DA-DDDAB79A41F5}" srcOrd="4" destOrd="0" presId="urn:microsoft.com/office/officeart/2005/8/layout/cycle4"/>
    <dgm:cxn modelId="{E08D95CA-7CE6-4F1E-AFB2-44333C4C83D8}" type="presParOf" srcId="{0BF24E26-1380-4838-B59C-3AEB59C4F887}" destId="{6F73CD1F-39C6-42FC-9158-32112336885A}" srcOrd="2" destOrd="0" presId="urn:microsoft.com/office/officeart/2005/8/layout/cycle4"/>
    <dgm:cxn modelId="{A4D60A00-51E0-4874-901D-3EC9059899AB}" type="presParOf" srcId="{0BF24E26-1380-4838-B59C-3AEB59C4F887}" destId="{32BC345C-BF95-49D0-90DC-117BDE1FE2C7}"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80888F-7B9B-4C99-BC1D-0497E4022142}">
      <dsp:nvSpPr>
        <dsp:cNvPr id="0" name=""/>
        <dsp:cNvSpPr/>
      </dsp:nvSpPr>
      <dsp:spPr>
        <a:xfrm>
          <a:off x="632460" y="0"/>
          <a:ext cx="6583680" cy="4114800"/>
        </a:xfrm>
        <a:prstGeom prst="swooshArrow">
          <a:avLst>
            <a:gd name="adj1" fmla="val 25000"/>
            <a:gd name="adj2" fmla="val 25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FE483F-FC6A-4EC0-AE0C-D51B9B96A315}">
      <dsp:nvSpPr>
        <dsp:cNvPr id="0" name=""/>
        <dsp:cNvSpPr/>
      </dsp:nvSpPr>
      <dsp:spPr>
        <a:xfrm>
          <a:off x="1280952" y="3059765"/>
          <a:ext cx="151424" cy="151424"/>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396C63-8994-4436-9DCA-58C32AE1F9B3}">
      <dsp:nvSpPr>
        <dsp:cNvPr id="0" name=""/>
        <dsp:cNvSpPr/>
      </dsp:nvSpPr>
      <dsp:spPr>
        <a:xfrm>
          <a:off x="1356664" y="3135477"/>
          <a:ext cx="1125809" cy="9793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237" tIns="0" rIns="0" bIns="0" numCol="1" spcCol="1270" anchor="t" anchorCtr="0">
          <a:noAutofit/>
        </a:bodyPr>
        <a:lstStyle/>
        <a:p>
          <a:pPr lvl="0" algn="l" defTabSz="488950">
            <a:lnSpc>
              <a:spcPct val="90000"/>
            </a:lnSpc>
            <a:spcBef>
              <a:spcPct val="0"/>
            </a:spcBef>
            <a:spcAft>
              <a:spcPct val="35000"/>
            </a:spcAft>
          </a:pPr>
          <a:r>
            <a:rPr lang="en-US" sz="1100" b="1" kern="1200" dirty="0" smtClean="0">
              <a:solidFill>
                <a:schemeClr val="tx1">
                  <a:lumMod val="50000"/>
                  <a:lumOff val="50000"/>
                </a:schemeClr>
              </a:solidFill>
            </a:rPr>
            <a:t>Spring 2012 </a:t>
          </a:r>
        </a:p>
        <a:p>
          <a:pPr lvl="0" algn="l" defTabSz="488950">
            <a:lnSpc>
              <a:spcPct val="90000"/>
            </a:lnSpc>
            <a:spcBef>
              <a:spcPct val="0"/>
            </a:spcBef>
            <a:spcAft>
              <a:spcPct val="35000"/>
            </a:spcAft>
          </a:pPr>
          <a:r>
            <a:rPr lang="en-US" sz="1100" kern="1200" dirty="0" smtClean="0"/>
            <a:t>Divisions of Family Practice R &amp; R Steering Committee</a:t>
          </a:r>
          <a:endParaRPr lang="en-US" sz="1100" kern="1200" dirty="0"/>
        </a:p>
      </dsp:txBody>
      <dsp:txXfrm>
        <a:off x="1356664" y="3135477"/>
        <a:ext cx="1125809" cy="979322"/>
      </dsp:txXfrm>
    </dsp:sp>
    <dsp:sp modelId="{34EE5114-336F-4BF0-9F0A-8CC90681F3CB}">
      <dsp:nvSpPr>
        <dsp:cNvPr id="0" name=""/>
        <dsp:cNvSpPr/>
      </dsp:nvSpPr>
      <dsp:spPr>
        <a:xfrm>
          <a:off x="2350800" y="2102662"/>
          <a:ext cx="263347" cy="263347"/>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773071-A753-445E-84AE-22DB76C6C954}">
      <dsp:nvSpPr>
        <dsp:cNvPr id="0" name=""/>
        <dsp:cNvSpPr/>
      </dsp:nvSpPr>
      <dsp:spPr>
        <a:xfrm>
          <a:off x="2482474" y="2234336"/>
          <a:ext cx="1382572" cy="18804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542" tIns="0" rIns="0" bIns="0" numCol="1" spcCol="1270" anchor="t" anchorCtr="0">
          <a:noAutofit/>
        </a:bodyPr>
        <a:lstStyle/>
        <a:p>
          <a:pPr lvl="0" algn="l" defTabSz="488950">
            <a:lnSpc>
              <a:spcPct val="90000"/>
            </a:lnSpc>
            <a:spcBef>
              <a:spcPct val="0"/>
            </a:spcBef>
            <a:spcAft>
              <a:spcPct val="35000"/>
            </a:spcAft>
          </a:pPr>
          <a:r>
            <a:rPr lang="en-US" sz="1100" b="1" kern="1200" dirty="0" smtClean="0">
              <a:solidFill>
                <a:schemeClr val="tx1">
                  <a:lumMod val="50000"/>
                  <a:lumOff val="50000"/>
                </a:schemeClr>
              </a:solidFill>
            </a:rPr>
            <a:t>Spring 2015</a:t>
          </a:r>
        </a:p>
        <a:p>
          <a:pPr lvl="0" algn="l" defTabSz="488950">
            <a:lnSpc>
              <a:spcPct val="100000"/>
            </a:lnSpc>
            <a:spcBef>
              <a:spcPct val="0"/>
            </a:spcBef>
            <a:spcAft>
              <a:spcPct val="35000"/>
            </a:spcAft>
          </a:pPr>
          <a:r>
            <a:rPr lang="en-US" sz="1100" kern="1200" dirty="0" smtClean="0"/>
            <a:t>Physician </a:t>
          </a:r>
        </a:p>
        <a:p>
          <a:pPr lvl="0" algn="l" defTabSz="488950">
            <a:lnSpc>
              <a:spcPct val="100000"/>
            </a:lnSpc>
            <a:spcBef>
              <a:spcPct val="0"/>
            </a:spcBef>
            <a:spcAft>
              <a:spcPct val="35000"/>
            </a:spcAft>
          </a:pPr>
          <a:r>
            <a:rPr lang="en-US" sz="1100" kern="1200" dirty="0" smtClean="0"/>
            <a:t>R &amp; R Stakeholder Summit</a:t>
          </a:r>
          <a:endParaRPr lang="en-US" sz="1100" kern="1200" dirty="0"/>
        </a:p>
      </dsp:txBody>
      <dsp:txXfrm>
        <a:off x="2482474" y="2234336"/>
        <a:ext cx="1382572" cy="1880463"/>
      </dsp:txXfrm>
    </dsp:sp>
    <dsp:sp modelId="{23368C16-B8C6-40F1-9B57-3A831B595FE6}">
      <dsp:nvSpPr>
        <dsp:cNvPr id="0" name=""/>
        <dsp:cNvSpPr/>
      </dsp:nvSpPr>
      <dsp:spPr>
        <a:xfrm>
          <a:off x="3716914" y="1397386"/>
          <a:ext cx="348935" cy="348935"/>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9875CC-9E0A-4B2C-AADD-658A042376ED}">
      <dsp:nvSpPr>
        <dsp:cNvPr id="0" name=""/>
        <dsp:cNvSpPr/>
      </dsp:nvSpPr>
      <dsp:spPr>
        <a:xfrm>
          <a:off x="3891381" y="1571853"/>
          <a:ext cx="1382572" cy="25429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893" tIns="0" rIns="0" bIns="0" numCol="1" spcCol="1270" anchor="t" anchorCtr="0">
          <a:noAutofit/>
        </a:bodyPr>
        <a:lstStyle/>
        <a:p>
          <a:pPr lvl="0" algn="l" defTabSz="488950">
            <a:lnSpc>
              <a:spcPct val="90000"/>
            </a:lnSpc>
            <a:spcBef>
              <a:spcPct val="0"/>
            </a:spcBef>
            <a:spcAft>
              <a:spcPct val="35000"/>
            </a:spcAft>
          </a:pPr>
          <a:r>
            <a:rPr lang="en-US" sz="1100" b="1" kern="1200" dirty="0" smtClean="0">
              <a:solidFill>
                <a:schemeClr val="tx1">
                  <a:lumMod val="50000"/>
                  <a:lumOff val="50000"/>
                </a:schemeClr>
              </a:solidFill>
            </a:rPr>
            <a:t>Fall 2015</a:t>
          </a:r>
        </a:p>
        <a:p>
          <a:pPr lvl="0" algn="l" defTabSz="488950">
            <a:lnSpc>
              <a:spcPct val="90000"/>
            </a:lnSpc>
            <a:spcBef>
              <a:spcPct val="0"/>
            </a:spcBef>
            <a:spcAft>
              <a:spcPct val="35000"/>
            </a:spcAft>
          </a:pPr>
          <a:r>
            <a:rPr lang="en-US" sz="1100" kern="1200" dirty="0" smtClean="0"/>
            <a:t>Divisions of Family Practice </a:t>
          </a:r>
        </a:p>
        <a:p>
          <a:pPr lvl="0" algn="l" defTabSz="488950">
            <a:lnSpc>
              <a:spcPct val="90000"/>
            </a:lnSpc>
            <a:spcBef>
              <a:spcPct val="0"/>
            </a:spcBef>
            <a:spcAft>
              <a:spcPct val="35000"/>
            </a:spcAft>
          </a:pPr>
          <a:r>
            <a:rPr lang="en-US" sz="1100" kern="1200" dirty="0" smtClean="0"/>
            <a:t>R &amp; R Steering Committee</a:t>
          </a:r>
          <a:endParaRPr lang="en-US" sz="1100" kern="1200" dirty="0"/>
        </a:p>
      </dsp:txBody>
      <dsp:txXfrm>
        <a:off x="3891381" y="1571853"/>
        <a:ext cx="1382572" cy="2542946"/>
      </dsp:txXfrm>
    </dsp:sp>
    <dsp:sp modelId="{7ECCB92A-A3C1-4DA5-934A-E30FE237C09F}">
      <dsp:nvSpPr>
        <dsp:cNvPr id="0" name=""/>
        <dsp:cNvSpPr/>
      </dsp:nvSpPr>
      <dsp:spPr>
        <a:xfrm>
          <a:off x="5204825" y="930767"/>
          <a:ext cx="467441" cy="467441"/>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81FD6E-0508-47EF-8004-4FE2D875829E}">
      <dsp:nvSpPr>
        <dsp:cNvPr id="0" name=""/>
        <dsp:cNvSpPr/>
      </dsp:nvSpPr>
      <dsp:spPr>
        <a:xfrm>
          <a:off x="5438546" y="1164488"/>
          <a:ext cx="1382572" cy="29503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87" tIns="0" rIns="0" bIns="0" numCol="1" spcCol="1270" anchor="t" anchorCtr="0">
          <a:noAutofit/>
        </a:bodyPr>
        <a:lstStyle/>
        <a:p>
          <a:pPr lvl="0" algn="l" defTabSz="488950">
            <a:lnSpc>
              <a:spcPct val="90000"/>
            </a:lnSpc>
            <a:spcBef>
              <a:spcPct val="0"/>
            </a:spcBef>
            <a:spcAft>
              <a:spcPct val="35000"/>
            </a:spcAft>
          </a:pPr>
          <a:r>
            <a:rPr lang="en-US" sz="1100" b="1" kern="1200" dirty="0" smtClean="0">
              <a:solidFill>
                <a:schemeClr val="tx1">
                  <a:lumMod val="50000"/>
                  <a:lumOff val="50000"/>
                </a:schemeClr>
              </a:solidFill>
            </a:rPr>
            <a:t>Spring 2017</a:t>
          </a:r>
        </a:p>
        <a:p>
          <a:pPr lvl="0" algn="l" defTabSz="488950">
            <a:lnSpc>
              <a:spcPct val="90000"/>
            </a:lnSpc>
            <a:spcBef>
              <a:spcPct val="0"/>
            </a:spcBef>
            <a:spcAft>
              <a:spcPct val="35000"/>
            </a:spcAft>
          </a:pPr>
          <a:r>
            <a:rPr lang="en-US" sz="1100" kern="1200" dirty="0" smtClean="0"/>
            <a:t>GPSC Provincial </a:t>
          </a:r>
        </a:p>
        <a:p>
          <a:pPr lvl="0" algn="l" defTabSz="488950">
            <a:lnSpc>
              <a:spcPct val="90000"/>
            </a:lnSpc>
            <a:spcBef>
              <a:spcPct val="0"/>
            </a:spcBef>
            <a:spcAft>
              <a:spcPct val="35000"/>
            </a:spcAft>
          </a:pPr>
          <a:r>
            <a:rPr lang="en-US" sz="1100" kern="1200" dirty="0" smtClean="0"/>
            <a:t>R &amp; R Steering Committee</a:t>
          </a:r>
          <a:endParaRPr lang="en-US" sz="1100" kern="1200" dirty="0"/>
        </a:p>
      </dsp:txBody>
      <dsp:txXfrm>
        <a:off x="5438546" y="1164488"/>
        <a:ext cx="1382572" cy="29503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D191FF-215C-4521-80C0-DEBBB4490027}">
      <dsp:nvSpPr>
        <dsp:cNvPr id="0" name=""/>
        <dsp:cNvSpPr/>
      </dsp:nvSpPr>
      <dsp:spPr>
        <a:xfrm>
          <a:off x="4732629" y="3523487"/>
          <a:ext cx="2559710" cy="1658112"/>
        </a:xfrm>
        <a:prstGeom prst="roundRect">
          <a:avLst>
            <a:gd name="adj" fmla="val 10000"/>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r>
            <a:rPr lang="en-US" sz="1200" kern="1200" dirty="0" smtClean="0"/>
            <a:t>Assess feasibility of a centralized locum matching tool</a:t>
          </a:r>
          <a:endParaRPr lang="en-US" sz="1200" kern="1200" dirty="0"/>
        </a:p>
      </dsp:txBody>
      <dsp:txXfrm>
        <a:off x="5536965" y="3974439"/>
        <a:ext cx="1718951" cy="1170738"/>
      </dsp:txXfrm>
    </dsp:sp>
    <dsp:sp modelId="{FA0335EC-C132-49F1-A35D-F7CD6690CE66}">
      <dsp:nvSpPr>
        <dsp:cNvPr id="0" name=""/>
        <dsp:cNvSpPr/>
      </dsp:nvSpPr>
      <dsp:spPr>
        <a:xfrm>
          <a:off x="556260" y="3523487"/>
          <a:ext cx="2559710" cy="1658112"/>
        </a:xfrm>
        <a:prstGeom prst="roundRect">
          <a:avLst>
            <a:gd name="adj" fmla="val 10000"/>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r>
            <a:rPr lang="en-US" sz="1200" kern="1200" dirty="0" smtClean="0"/>
            <a:t>Assess support needs for local recruitment and retention activities  </a:t>
          </a:r>
          <a:endParaRPr lang="en-US" sz="1200" kern="1200" dirty="0"/>
        </a:p>
      </dsp:txBody>
      <dsp:txXfrm>
        <a:off x="592683" y="3974439"/>
        <a:ext cx="1718951" cy="1170738"/>
      </dsp:txXfrm>
    </dsp:sp>
    <dsp:sp modelId="{95262679-337D-4C74-AAE3-F25F445B827E}">
      <dsp:nvSpPr>
        <dsp:cNvPr id="0" name=""/>
        <dsp:cNvSpPr/>
      </dsp:nvSpPr>
      <dsp:spPr>
        <a:xfrm>
          <a:off x="4732629" y="0"/>
          <a:ext cx="2559710" cy="1658112"/>
        </a:xfrm>
        <a:prstGeom prst="roundRect">
          <a:avLst>
            <a:gd name="adj" fmla="val 10000"/>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Inform HHR forecasting through division-level and partner data</a:t>
          </a:r>
          <a:endParaRPr lang="en-US" sz="1200" kern="1200" dirty="0"/>
        </a:p>
      </dsp:txBody>
      <dsp:txXfrm>
        <a:off x="5536965" y="36423"/>
        <a:ext cx="1718951" cy="1170738"/>
      </dsp:txXfrm>
    </dsp:sp>
    <dsp:sp modelId="{CC4E7B2B-13EE-492B-AAB7-281612882DDF}">
      <dsp:nvSpPr>
        <dsp:cNvPr id="0" name=""/>
        <dsp:cNvSpPr/>
      </dsp:nvSpPr>
      <dsp:spPr>
        <a:xfrm>
          <a:off x="556260" y="0"/>
          <a:ext cx="2559710" cy="1658112"/>
        </a:xfrm>
        <a:prstGeom prst="roundRect">
          <a:avLst>
            <a:gd name="adj" fmla="val 10000"/>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Support UBC residents to transition to practice</a:t>
          </a:r>
          <a:endParaRPr lang="en-US" sz="1200" kern="1200" dirty="0"/>
        </a:p>
      </dsp:txBody>
      <dsp:txXfrm>
        <a:off x="592683" y="36423"/>
        <a:ext cx="1718951" cy="1170738"/>
      </dsp:txXfrm>
    </dsp:sp>
    <dsp:sp modelId="{293C94F4-3310-4919-AC07-EC5AC16C3AF5}">
      <dsp:nvSpPr>
        <dsp:cNvPr id="0" name=""/>
        <dsp:cNvSpPr/>
      </dsp:nvSpPr>
      <dsp:spPr>
        <a:xfrm>
          <a:off x="1628851" y="295351"/>
          <a:ext cx="2243632" cy="2243632"/>
        </a:xfrm>
        <a:prstGeom prst="pieWedg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b="1" kern="1200" dirty="0" smtClean="0"/>
            <a:t>Enhance Engagement of Medical Students &amp; </a:t>
          </a:r>
          <a:br>
            <a:rPr lang="en-US" sz="1200" b="1" kern="1200" dirty="0" smtClean="0"/>
          </a:br>
          <a:r>
            <a:rPr lang="en-US" sz="1200" b="1" kern="1200" dirty="0" smtClean="0"/>
            <a:t>Family Medicine Residents</a:t>
          </a:r>
          <a:endParaRPr lang="en-US" sz="1200" b="1" kern="1200" dirty="0"/>
        </a:p>
      </dsp:txBody>
      <dsp:txXfrm>
        <a:off x="2285996" y="952496"/>
        <a:ext cx="1586487" cy="1586487"/>
      </dsp:txXfrm>
    </dsp:sp>
    <dsp:sp modelId="{32C83CFB-016D-4C58-A912-C75705E303A8}">
      <dsp:nvSpPr>
        <dsp:cNvPr id="0" name=""/>
        <dsp:cNvSpPr/>
      </dsp:nvSpPr>
      <dsp:spPr>
        <a:xfrm rot="5400000">
          <a:off x="3976116" y="295351"/>
          <a:ext cx="2243632" cy="2243632"/>
        </a:xfrm>
        <a:prstGeom prst="pieWedg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b="1" kern="1200" dirty="0" smtClean="0"/>
            <a:t>Enhance Recruitment and Retention of CMGs, IMGs, CSAs</a:t>
          </a:r>
          <a:endParaRPr lang="en-US" sz="1200" b="1" kern="1200" dirty="0"/>
        </a:p>
      </dsp:txBody>
      <dsp:txXfrm rot="-5400000">
        <a:off x="3976116" y="952496"/>
        <a:ext cx="1586487" cy="1586487"/>
      </dsp:txXfrm>
    </dsp:sp>
    <dsp:sp modelId="{D41A0625-508B-482F-8414-E781B72306D0}">
      <dsp:nvSpPr>
        <dsp:cNvPr id="0" name=""/>
        <dsp:cNvSpPr/>
      </dsp:nvSpPr>
      <dsp:spPr>
        <a:xfrm rot="10800000">
          <a:off x="3976116" y="2642616"/>
          <a:ext cx="2243632" cy="2243632"/>
        </a:xfrm>
        <a:prstGeom prst="pieWedg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b="1" kern="1200" dirty="0" smtClean="0"/>
            <a:t>Improve Practice Coverage Strategies</a:t>
          </a:r>
          <a:endParaRPr lang="en-US" sz="1200" b="1" kern="1200" dirty="0"/>
        </a:p>
      </dsp:txBody>
      <dsp:txXfrm rot="10800000">
        <a:off x="3976116" y="2642616"/>
        <a:ext cx="1586487" cy="1586487"/>
      </dsp:txXfrm>
    </dsp:sp>
    <dsp:sp modelId="{6AF7F5B1-F678-46C2-A89E-D7C21851D5BE}">
      <dsp:nvSpPr>
        <dsp:cNvPr id="0" name=""/>
        <dsp:cNvSpPr/>
      </dsp:nvSpPr>
      <dsp:spPr>
        <a:xfrm rot="16200000">
          <a:off x="1628851" y="2642616"/>
          <a:ext cx="2243632" cy="2243632"/>
        </a:xfrm>
        <a:prstGeom prst="pieWedg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endParaRPr lang="en-US" sz="1200" kern="1200" dirty="0" smtClean="0"/>
        </a:p>
        <a:p>
          <a:pPr lvl="0" algn="ctr" defTabSz="533400">
            <a:lnSpc>
              <a:spcPct val="90000"/>
            </a:lnSpc>
            <a:spcBef>
              <a:spcPct val="0"/>
            </a:spcBef>
            <a:spcAft>
              <a:spcPct val="35000"/>
            </a:spcAft>
          </a:pPr>
          <a:r>
            <a:rPr lang="en-US" sz="1200" b="1" kern="1200" dirty="0" smtClean="0"/>
            <a:t>Improve Access to Recruitment &amp; Retention Information, Resources, Tools</a:t>
          </a:r>
          <a:endParaRPr lang="en-US" sz="1200" b="1" kern="1200" dirty="0"/>
        </a:p>
      </dsp:txBody>
      <dsp:txXfrm rot="5400000">
        <a:off x="2285996" y="2642616"/>
        <a:ext cx="1586487" cy="1586487"/>
      </dsp:txXfrm>
    </dsp:sp>
    <dsp:sp modelId="{6F73CD1F-39C6-42FC-9158-32112336885A}">
      <dsp:nvSpPr>
        <dsp:cNvPr id="0" name=""/>
        <dsp:cNvSpPr/>
      </dsp:nvSpPr>
      <dsp:spPr>
        <a:xfrm>
          <a:off x="3536975" y="2124456"/>
          <a:ext cx="774649" cy="673608"/>
        </a:xfrm>
        <a:prstGeom prst="circularArrow">
          <a:avLst/>
        </a:prstGeom>
        <a:solidFill>
          <a:schemeClr val="dk2">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2BC345C-BF95-49D0-90DC-117BDE1FE2C7}">
      <dsp:nvSpPr>
        <dsp:cNvPr id="0" name=""/>
        <dsp:cNvSpPr/>
      </dsp:nvSpPr>
      <dsp:spPr>
        <a:xfrm rot="10800000">
          <a:off x="3536975" y="2383536"/>
          <a:ext cx="774649" cy="673608"/>
        </a:xfrm>
        <a:prstGeom prst="circularArrow">
          <a:avLst/>
        </a:prstGeom>
        <a:solidFill>
          <a:schemeClr val="dk2">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15FFD82-B636-4E4C-AB24-B7B56D061070}" type="datetimeFigureOut">
              <a:rPr lang="en-US" smtClean="0"/>
              <a:t>6/12/2017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1951B3C-686E-42FF-B8EF-410841353DB7}" type="slidenum">
              <a:rPr lang="en-US" smtClean="0"/>
              <a:t>‹#›</a:t>
            </a:fld>
            <a:endParaRPr lang="en-US" dirty="0"/>
          </a:p>
        </p:txBody>
      </p:sp>
    </p:spTree>
    <p:extLst>
      <p:ext uri="{BB962C8B-B14F-4D97-AF65-F5344CB8AC3E}">
        <p14:creationId xmlns:p14="http://schemas.microsoft.com/office/powerpoint/2010/main" val="39767862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5010" y="0"/>
            <a:ext cx="2971800" cy="457200"/>
          </a:xfrm>
          <a:prstGeom prst="rect">
            <a:avLst/>
          </a:prstGeom>
        </p:spPr>
        <p:txBody>
          <a:bodyPr vert="horz" lIns="91440" tIns="45720" rIns="91440" bIns="45720" rtlCol="0"/>
          <a:lstStyle>
            <a:lvl1pPr algn="r">
              <a:defRPr sz="1200"/>
            </a:lvl1pPr>
          </a:lstStyle>
          <a:p>
            <a:fld id="{1CB80F1F-AE7F-4112-BD1F-7EC85A545A26}" type="datetimeFigureOut">
              <a:rPr lang="en-US" smtClean="0"/>
              <a:t>6/12/2017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4684"/>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5010" y="8684684"/>
            <a:ext cx="2971800" cy="457200"/>
          </a:xfrm>
          <a:prstGeom prst="rect">
            <a:avLst/>
          </a:prstGeom>
        </p:spPr>
        <p:txBody>
          <a:bodyPr vert="horz" lIns="91440" tIns="45720" rIns="91440" bIns="45720" rtlCol="0" anchor="b"/>
          <a:lstStyle>
            <a:lvl1pPr algn="r">
              <a:defRPr sz="1200"/>
            </a:lvl1pPr>
          </a:lstStyle>
          <a:p>
            <a:fld id="{BE664605-3CEA-4A26-B7C7-6FCD1C110CD9}" type="slidenum">
              <a:rPr lang="en-US" smtClean="0"/>
              <a:t>‹#›</a:t>
            </a:fld>
            <a:endParaRPr lang="en-US" dirty="0"/>
          </a:p>
        </p:txBody>
      </p:sp>
    </p:spTree>
    <p:extLst>
      <p:ext uri="{BB962C8B-B14F-4D97-AF65-F5344CB8AC3E}">
        <p14:creationId xmlns:p14="http://schemas.microsoft.com/office/powerpoint/2010/main" val="561612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smtClean="0">
                <a:latin typeface="Verdana" panose="020B0604030504040204" pitchFamily="34" charset="0"/>
                <a:ea typeface="Verdana" panose="020B0604030504040204" pitchFamily="34" charset="0"/>
                <a:cs typeface="Verdana" panose="020B0604030504040204" pitchFamily="34" charset="0"/>
              </a:rPr>
              <a:t>Shelley – 30 seconds</a:t>
            </a:r>
            <a:endParaRPr lang="en-US" sz="1400" b="1" dirty="0">
              <a:latin typeface="Verdana" panose="020B0604030504040204" pitchFamily="34" charset="0"/>
              <a:ea typeface="Verdana" panose="020B0604030504040204" pitchFamily="34" charset="0"/>
              <a:cs typeface="Verdana" panose="020B0604030504040204" pitchFamily="34" charset="0"/>
            </a:endParaRPr>
          </a:p>
          <a:p>
            <a:pPr marL="294465" indent="-294465">
              <a:buFont typeface="Arial" panose="020B0604020202020204"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I’d </a:t>
            </a:r>
            <a:r>
              <a:rPr lang="en-US" sz="1400" dirty="0">
                <a:latin typeface="Verdana" panose="020B0604030504040204" pitchFamily="34" charset="0"/>
                <a:ea typeface="Verdana" panose="020B0604030504040204" pitchFamily="34" charset="0"/>
                <a:cs typeface="Verdana" panose="020B0604030504040204" pitchFamily="34" charset="0"/>
              </a:rPr>
              <a:t>like to welcome all of you to our breakout session, </a:t>
            </a:r>
            <a:r>
              <a:rPr lang="en-US" sz="1400" i="1" dirty="0" smtClean="0">
                <a:latin typeface="Verdana" panose="020B0604030504040204" pitchFamily="34" charset="0"/>
                <a:ea typeface="Verdana" panose="020B0604030504040204" pitchFamily="34" charset="0"/>
                <a:cs typeface="Verdana" panose="020B0604030504040204" pitchFamily="34" charset="0"/>
              </a:rPr>
              <a:t>Physician Recruitment and Retention for the Patient Medical Home: A Critical Enabler.</a:t>
            </a:r>
          </a:p>
          <a:p>
            <a:pPr marL="294465" indent="-294465">
              <a:buFont typeface="Arial" panose="020B0604020202020204" pitchFamily="34" charset="0"/>
              <a:buChar char="•"/>
            </a:pPr>
            <a:endParaRPr lang="en-US" sz="1400" i="1" dirty="0">
              <a:latin typeface="Verdana" panose="020B0604030504040204" pitchFamily="34" charset="0"/>
              <a:ea typeface="Verdana" panose="020B0604030504040204" pitchFamily="34" charset="0"/>
              <a:cs typeface="Verdana" panose="020B0604030504040204" pitchFamily="34" charset="0"/>
            </a:endParaRPr>
          </a:p>
          <a:p>
            <a:pPr marL="294465" indent="-294465">
              <a:buFont typeface="Arial" panose="020B0604020202020204" pitchFamily="34" charset="0"/>
              <a:buChar char="•"/>
            </a:pPr>
            <a:r>
              <a:rPr lang="en-US" sz="1400" dirty="0">
                <a:latin typeface="Verdana" panose="020B0604030504040204" pitchFamily="34" charset="0"/>
                <a:ea typeface="Verdana" panose="020B0604030504040204" pitchFamily="34" charset="0"/>
                <a:cs typeface="Verdana" panose="020B0604030504040204" pitchFamily="34" charset="0"/>
              </a:rPr>
              <a:t>I’m Shelley Ross, GPSC </a:t>
            </a:r>
            <a:r>
              <a:rPr lang="en-US" sz="1400" dirty="0" smtClean="0">
                <a:latin typeface="Verdana" panose="020B0604030504040204" pitchFamily="34" charset="0"/>
                <a:ea typeface="Verdana" panose="020B0604030504040204" pitchFamily="34" charset="0"/>
                <a:cs typeface="Verdana" panose="020B0604030504040204" pitchFamily="34" charset="0"/>
              </a:rPr>
              <a:t>Co-chair (for Doctors of BC), </a:t>
            </a:r>
            <a:r>
              <a:rPr lang="en-US" sz="1400" dirty="0">
                <a:latin typeface="Verdana" panose="020B0604030504040204" pitchFamily="34" charset="0"/>
                <a:ea typeface="Verdana" panose="020B0604030504040204" pitchFamily="34" charset="0"/>
                <a:cs typeface="Verdana" panose="020B0604030504040204" pitchFamily="34" charset="0"/>
              </a:rPr>
              <a:t>and Co-chair of the </a:t>
            </a:r>
            <a:r>
              <a:rPr lang="en-US" sz="1400" dirty="0" smtClean="0">
                <a:latin typeface="Verdana" panose="020B0604030504040204" pitchFamily="34" charset="0"/>
                <a:ea typeface="Verdana" panose="020B0604030504040204" pitchFamily="34" charset="0"/>
                <a:cs typeface="Verdana" panose="020B0604030504040204" pitchFamily="34" charset="0"/>
              </a:rPr>
              <a:t>GPSC Provincial Recruitment </a:t>
            </a:r>
            <a:r>
              <a:rPr lang="en-US" sz="1400" dirty="0">
                <a:latin typeface="Verdana" panose="020B0604030504040204" pitchFamily="34" charset="0"/>
                <a:ea typeface="Verdana" panose="020B0604030504040204" pitchFamily="34" charset="0"/>
                <a:cs typeface="Verdana" panose="020B0604030504040204" pitchFamily="34" charset="0"/>
              </a:rPr>
              <a:t>and Retention Steering </a:t>
            </a:r>
            <a:r>
              <a:rPr lang="en-US" sz="1400" dirty="0" smtClean="0">
                <a:latin typeface="Verdana" panose="020B0604030504040204" pitchFamily="34" charset="0"/>
                <a:ea typeface="Verdana" panose="020B0604030504040204" pitchFamily="34" charset="0"/>
                <a:cs typeface="Verdana" panose="020B0604030504040204" pitchFamily="34" charset="0"/>
              </a:rPr>
              <a:t>Committee, </a:t>
            </a:r>
            <a:r>
              <a:rPr lang="en-US" sz="1400" dirty="0">
                <a:latin typeface="Verdana" panose="020B0604030504040204" pitchFamily="34" charset="0"/>
                <a:ea typeface="Verdana" panose="020B0604030504040204" pitchFamily="34" charset="0"/>
                <a:cs typeface="Verdana" panose="020B0604030504040204" pitchFamily="34" charset="0"/>
              </a:rPr>
              <a:t>along with Dr. Aaron Childs, </a:t>
            </a:r>
            <a:r>
              <a:rPr lang="en-US" sz="1400" dirty="0" smtClean="0">
                <a:latin typeface="Verdana" panose="020B0604030504040204" pitchFamily="34" charset="0"/>
                <a:ea typeface="Verdana" panose="020B0604030504040204" pitchFamily="34" charset="0"/>
                <a:cs typeface="Verdana" panose="020B0604030504040204" pitchFamily="34" charset="0"/>
              </a:rPr>
              <a:t>a Divisions </a:t>
            </a:r>
            <a:r>
              <a:rPr lang="en-US" sz="1400" dirty="0">
                <a:latin typeface="Verdana" panose="020B0604030504040204" pitchFamily="34" charset="0"/>
                <a:ea typeface="Verdana" panose="020B0604030504040204" pitchFamily="34" charset="0"/>
                <a:cs typeface="Verdana" panose="020B0604030504040204" pitchFamily="34" charset="0"/>
              </a:rPr>
              <a:t>of Family Practice </a:t>
            </a:r>
            <a:r>
              <a:rPr lang="en-US" sz="1400" dirty="0" smtClean="0">
                <a:latin typeface="Verdana" panose="020B0604030504040204" pitchFamily="34" charset="0"/>
                <a:ea typeface="Verdana" panose="020B0604030504040204" pitchFamily="34" charset="0"/>
                <a:cs typeface="Verdana" panose="020B0604030504040204" pitchFamily="34" charset="0"/>
              </a:rPr>
              <a:t>representative, and </a:t>
            </a:r>
            <a:r>
              <a:rPr lang="en-US" sz="1400" dirty="0">
                <a:latin typeface="Verdana" panose="020B0604030504040204" pitchFamily="34" charset="0"/>
                <a:ea typeface="Verdana" panose="020B0604030504040204" pitchFamily="34" charset="0"/>
                <a:cs typeface="Verdana" panose="020B0604030504040204" pitchFamily="34" charset="0"/>
              </a:rPr>
              <a:t>Victoria-based family </a:t>
            </a:r>
            <a:r>
              <a:rPr lang="en-US" sz="1400" dirty="0" smtClean="0">
                <a:latin typeface="Verdana" panose="020B0604030504040204" pitchFamily="34" charset="0"/>
                <a:ea typeface="Verdana" panose="020B0604030504040204" pitchFamily="34" charset="0"/>
                <a:cs typeface="Verdana" panose="020B0604030504040204" pitchFamily="34" charset="0"/>
              </a:rPr>
              <a:t>physician. </a:t>
            </a:r>
            <a:endParaRPr lang="en-US" sz="1400" dirty="0">
              <a:latin typeface="Verdana" panose="020B0604030504040204" pitchFamily="34" charset="0"/>
              <a:ea typeface="Verdana" panose="020B0604030504040204" pitchFamily="34" charset="0"/>
              <a:cs typeface="Verdana" panose="020B0604030504040204" pitchFamily="34" charset="0"/>
            </a:endParaRPr>
          </a:p>
          <a:p>
            <a:endParaRPr lang="en-US" sz="1400" dirty="0">
              <a:latin typeface="Verdana" panose="020B0604030504040204" pitchFamily="34" charset="0"/>
              <a:ea typeface="Verdana" panose="020B0604030504040204" pitchFamily="34" charset="0"/>
              <a:cs typeface="Verdana" panose="020B0604030504040204" pitchFamily="34" charset="0"/>
            </a:endParaRPr>
          </a:p>
          <a:p>
            <a:pPr marL="294465" indent="-294465">
              <a:buFont typeface="Arial" panose="020B0604020202020204"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We’re </a:t>
            </a:r>
            <a:r>
              <a:rPr lang="en-US" sz="1400" dirty="0">
                <a:latin typeface="Verdana" panose="020B0604030504040204" pitchFamily="34" charset="0"/>
                <a:ea typeface="Verdana" panose="020B0604030504040204" pitchFamily="34" charset="0"/>
                <a:cs typeface="Verdana" panose="020B0604030504040204" pitchFamily="34" charset="0"/>
              </a:rPr>
              <a:t>joined today by </a:t>
            </a:r>
            <a:r>
              <a:rPr lang="en-US" sz="1400" dirty="0" smtClean="0">
                <a:latin typeface="Verdana" panose="020B0604030504040204" pitchFamily="34" charset="0"/>
                <a:ea typeface="Verdana" panose="020B0604030504040204" pitchFamily="34" charset="0"/>
                <a:cs typeface="Verdana" panose="020B0604030504040204" pitchFamily="34" charset="0"/>
              </a:rPr>
              <a:t>Dr. Bruce Hobson, a member of the Provincial R &amp; R Committee and the Practice </a:t>
            </a:r>
            <a:r>
              <a:rPr lang="en-US" sz="1400" dirty="0">
                <a:latin typeface="Verdana" panose="020B0604030504040204" pitchFamily="34" charset="0"/>
                <a:ea typeface="Verdana" panose="020B0604030504040204" pitchFamily="34" charset="0"/>
                <a:cs typeface="Verdana" panose="020B0604030504040204" pitchFamily="34" charset="0"/>
              </a:rPr>
              <a:t>Coverage Working </a:t>
            </a:r>
            <a:r>
              <a:rPr lang="en-US" sz="1400" dirty="0" smtClean="0">
                <a:latin typeface="Verdana" panose="020B0604030504040204" pitchFamily="34" charset="0"/>
                <a:ea typeface="Verdana" panose="020B0604030504040204" pitchFamily="34" charset="0"/>
                <a:cs typeface="Verdana" panose="020B0604030504040204" pitchFamily="34" charset="0"/>
              </a:rPr>
              <a:t>Group.</a:t>
            </a:r>
          </a:p>
          <a:p>
            <a:pPr marL="294465" indent="-294465">
              <a:buFont typeface="Arial" panose="020B0604020202020204" pitchFamily="34" charset="0"/>
              <a:buChar char="•"/>
            </a:pPr>
            <a:endParaRPr lang="en-US" sz="1400" dirty="0">
              <a:latin typeface="Verdana" panose="020B0604030504040204" pitchFamily="34" charset="0"/>
              <a:ea typeface="Verdana" panose="020B0604030504040204" pitchFamily="34" charset="0"/>
              <a:cs typeface="Verdana" panose="020B0604030504040204" pitchFamily="34" charset="0"/>
            </a:endParaRPr>
          </a:p>
          <a:p>
            <a:pPr marL="294465" indent="-294465">
              <a:buFont typeface="Arial" panose="020B0604020202020204" pitchFamily="34" charset="0"/>
              <a:buChar char="•"/>
            </a:pPr>
            <a:r>
              <a:rPr lang="en-US" sz="1400" i="1" dirty="0" smtClean="0">
                <a:latin typeface="Verdana" panose="020B0604030504040204" pitchFamily="34" charset="0"/>
                <a:ea typeface="Verdana" panose="020B0604030504040204" pitchFamily="34" charset="0"/>
                <a:cs typeface="Verdana" panose="020B0604030504040204" pitchFamily="34" charset="0"/>
              </a:rPr>
              <a:t>[Ask other PRRSC members (&amp; support/staff) in attendance to raise their hands].</a:t>
            </a:r>
            <a:endParaRPr lang="en-US" sz="1400" i="1" dirty="0">
              <a:latin typeface="Verdana" panose="020B0604030504040204" pitchFamily="34" charset="0"/>
              <a:ea typeface="Verdana" panose="020B0604030504040204" pitchFamily="34" charset="0"/>
              <a:cs typeface="Verdana" panose="020B0604030504040204" pitchFamily="34" charset="0"/>
            </a:endParaRPr>
          </a:p>
          <a:p>
            <a:pPr marL="294465" indent="-294465">
              <a:buFont typeface="Arial" panose="020B0604020202020204" pitchFamily="34" charset="0"/>
              <a:buChar char="•"/>
            </a:pPr>
            <a:endParaRPr lang="en-US" sz="1400" i="1"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BE664605-3CEA-4A26-B7C7-6FCD1C110CD9}" type="slidenum">
              <a:rPr lang="en-US" smtClean="0"/>
              <a:t>1</a:t>
            </a:fld>
            <a:endParaRPr lang="en-US" dirty="0"/>
          </a:p>
        </p:txBody>
      </p:sp>
    </p:spTree>
    <p:extLst>
      <p:ext uri="{BB962C8B-B14F-4D97-AF65-F5344CB8AC3E}">
        <p14:creationId xmlns:p14="http://schemas.microsoft.com/office/powerpoint/2010/main" val="16413625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smtClean="0">
                <a:latin typeface="Arial" panose="020B0604020202020204" pitchFamily="34" charset="0"/>
                <a:cs typeface="Arial" panose="020B0604020202020204" pitchFamily="34" charset="0"/>
              </a:rPr>
              <a:t>Shelley – 1</a:t>
            </a:r>
            <a:r>
              <a:rPr lang="en-US" sz="1400" b="1" baseline="0" dirty="0" smtClean="0">
                <a:latin typeface="Arial" panose="020B0604020202020204" pitchFamily="34" charset="0"/>
                <a:cs typeface="Arial" panose="020B0604020202020204" pitchFamily="34" charset="0"/>
              </a:rPr>
              <a:t> minute</a:t>
            </a:r>
            <a:r>
              <a:rPr lang="en-US" sz="1400" b="1" dirty="0" smtClean="0">
                <a:latin typeface="Arial" panose="020B0604020202020204" pitchFamily="34" charset="0"/>
                <a:cs typeface="Arial" panose="020B0604020202020204" pitchFamily="34" charset="0"/>
              </a:rPr>
              <a:t>:</a:t>
            </a:r>
            <a:endParaRPr lang="en-US" sz="1400" b="1" dirty="0" smtClean="0">
              <a:latin typeface="Arial" panose="020B0604020202020204" pitchFamily="34" charset="0"/>
              <a:cs typeface="Arial" panose="020B0604020202020204" pitchFamily="34" charset="0"/>
            </a:endParaRPr>
          </a:p>
          <a:p>
            <a:endParaRPr lang="en-US" sz="1400" b="1"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b="0" dirty="0" smtClean="0">
                <a:latin typeface="Arial" panose="020B0604020202020204" pitchFamily="34" charset="0"/>
                <a:cs typeface="Arial" panose="020B0604020202020204" pitchFamily="34" charset="0"/>
              </a:rPr>
              <a:t>I’d </a:t>
            </a:r>
            <a:r>
              <a:rPr lang="en-US" sz="1400" b="0" dirty="0" smtClean="0">
                <a:latin typeface="Arial" panose="020B0604020202020204" pitchFamily="34" charset="0"/>
                <a:cs typeface="Arial" panose="020B0604020202020204" pitchFamily="34" charset="0"/>
              </a:rPr>
              <a:t>like to spend a little bit</a:t>
            </a:r>
            <a:r>
              <a:rPr lang="en-US" sz="1400" b="0" baseline="0" dirty="0" smtClean="0">
                <a:latin typeface="Arial" panose="020B0604020202020204" pitchFamily="34" charset="0"/>
                <a:cs typeface="Arial" panose="020B0604020202020204" pitchFamily="34" charset="0"/>
              </a:rPr>
              <a:t> of time highlighting a few of the Committee’s </a:t>
            </a:r>
            <a:r>
              <a:rPr lang="en-US" sz="1400" b="0" baseline="0" dirty="0" smtClean="0">
                <a:latin typeface="Arial" panose="020B0604020202020204" pitchFamily="34" charset="0"/>
                <a:cs typeface="Arial" panose="020B0604020202020204" pitchFamily="34" charset="0"/>
              </a:rPr>
              <a:t>accomplishments.  </a:t>
            </a:r>
            <a:endParaRPr lang="en-US" sz="1400" b="0" baseline="0"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sz="1400" b="0" baseline="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b="0" baseline="0" dirty="0" smtClean="0">
                <a:latin typeface="Arial" panose="020B0604020202020204" pitchFamily="34" charset="0"/>
                <a:cs typeface="Arial" panose="020B0604020202020204" pitchFamily="34" charset="0"/>
              </a:rPr>
              <a:t>One of the biggest accomplishments is the meaningful, impactful engagement with partners and other groups including UBC, The College of Physicians and Surgeons of BC, and CHSPR – in a way that hasn’t been done before.  This type of engagement is key to achieving partner alignment and influencing </a:t>
            </a:r>
            <a:r>
              <a:rPr lang="en-US" sz="1400" b="0" baseline="0" dirty="0" smtClean="0">
                <a:latin typeface="Arial" panose="020B0604020202020204" pitchFamily="34" charset="0"/>
                <a:cs typeface="Arial" panose="020B0604020202020204" pitchFamily="34" charset="0"/>
              </a:rPr>
              <a:t>effective, sustainable </a:t>
            </a:r>
            <a:r>
              <a:rPr lang="en-US" sz="1400" b="0" baseline="0" dirty="0" smtClean="0">
                <a:latin typeface="Arial" panose="020B0604020202020204" pitchFamily="34" charset="0"/>
                <a:cs typeface="Arial" panose="020B0604020202020204" pitchFamily="34" charset="0"/>
              </a:rPr>
              <a:t>system change. </a:t>
            </a:r>
          </a:p>
          <a:p>
            <a:pPr marL="0" indent="0">
              <a:buFont typeface="Arial" panose="020B0604020202020204" pitchFamily="34" charset="0"/>
              <a:buNone/>
            </a:pPr>
            <a:r>
              <a:rPr lang="en-US" sz="1400" b="0" baseline="0" dirty="0" smtClean="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US" sz="1400" b="0" baseline="0" dirty="0" smtClean="0">
                <a:latin typeface="Arial" panose="020B0604020202020204" pitchFamily="34" charset="0"/>
                <a:cs typeface="Arial" panose="020B0604020202020204" pitchFamily="34" charset="0"/>
              </a:rPr>
              <a:t>Here are some outcomes achieved by successfully working with UBC [Read slide</a:t>
            </a:r>
            <a:r>
              <a:rPr lang="en-US" sz="1400" b="0" baseline="0" dirty="0" smtClean="0">
                <a:latin typeface="Arial" panose="020B0604020202020204" pitchFamily="34" charset="0"/>
                <a:cs typeface="Arial" panose="020B0604020202020204" pitchFamily="34" charset="0"/>
              </a:rPr>
              <a:t>].</a:t>
            </a:r>
            <a:endParaRPr lang="en-US" sz="1400" b="0" baseline="0"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sz="1400" b="0" baseline="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BE664605-3CEA-4A26-B7C7-6FCD1C110CD9}" type="slidenum">
              <a:rPr lang="en-US" smtClean="0"/>
              <a:t>10</a:t>
            </a:fld>
            <a:endParaRPr lang="en-US" dirty="0"/>
          </a:p>
        </p:txBody>
      </p:sp>
    </p:spTree>
    <p:extLst>
      <p:ext uri="{BB962C8B-B14F-4D97-AF65-F5344CB8AC3E}">
        <p14:creationId xmlns:p14="http://schemas.microsoft.com/office/powerpoint/2010/main" val="14203484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smtClean="0">
                <a:latin typeface="Arial" panose="020B0604020202020204" pitchFamily="34" charset="0"/>
                <a:cs typeface="Arial" panose="020B0604020202020204" pitchFamily="34" charset="0"/>
              </a:rPr>
              <a:t>Shelley – 1 minute:</a:t>
            </a:r>
            <a:endParaRPr lang="en-US" sz="1400" b="1" dirty="0" smtClean="0">
              <a:latin typeface="Arial" panose="020B0604020202020204" pitchFamily="34" charset="0"/>
              <a:cs typeface="Arial" panose="020B0604020202020204" pitchFamily="34" charset="0"/>
            </a:endParaRPr>
          </a:p>
          <a:p>
            <a:endParaRPr lang="en-US" sz="1400" b="1"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b="0" dirty="0" smtClean="0">
                <a:latin typeface="Arial" panose="020B0604020202020204" pitchFamily="34" charset="0"/>
                <a:cs typeface="Arial" panose="020B0604020202020204" pitchFamily="34" charset="0"/>
              </a:rPr>
              <a:t>We’ve also deepened</a:t>
            </a:r>
            <a:r>
              <a:rPr lang="en-US" sz="1400" b="0" baseline="0" dirty="0" smtClean="0">
                <a:latin typeface="Arial" panose="020B0604020202020204" pitchFamily="34" charset="0"/>
                <a:cs typeface="Arial" panose="020B0604020202020204" pitchFamily="34" charset="0"/>
              </a:rPr>
              <a:t> our engagement with the College to the extent of receiving invitations to provide feedback on their bylaws and processes – this is a first!</a:t>
            </a:r>
          </a:p>
          <a:p>
            <a:pPr marL="285750" indent="-285750">
              <a:buFont typeface="Arial" panose="020B0604020202020204" pitchFamily="34" charset="0"/>
              <a:buChar char="•"/>
            </a:pPr>
            <a:r>
              <a:rPr lang="en-US" sz="1400" b="0" baseline="0" dirty="0" smtClean="0">
                <a:latin typeface="Arial" panose="020B0604020202020204" pitchFamily="34" charset="0"/>
                <a:cs typeface="Arial" panose="020B0604020202020204" pitchFamily="34" charset="0"/>
              </a:rPr>
              <a:t>In this case, we worked closely with Health Match BC to align our efforts and respond to the College in a coordinated fashion</a:t>
            </a:r>
            <a:r>
              <a:rPr lang="en-US" sz="1400" b="0" baseline="0" dirty="0" smtClean="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US" sz="1400" b="0" baseline="0" dirty="0" smtClean="0">
                <a:latin typeface="Arial" panose="020B0604020202020204" pitchFamily="34" charset="0"/>
                <a:cs typeface="Arial" panose="020B0604020202020204" pitchFamily="34" charset="0"/>
              </a:rPr>
              <a:t>The opportunity to influence College processes is extremely important for all of us, especially the many GP candidates who are eager to efficiently obtain licensure to practice in BC.</a:t>
            </a:r>
            <a:endParaRPr lang="en-US" sz="1400" b="0" baseline="0"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sz="1400" b="0" baseline="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BE664605-3CEA-4A26-B7C7-6FCD1C110CD9}" type="slidenum">
              <a:rPr lang="en-US" smtClean="0"/>
              <a:t>11</a:t>
            </a:fld>
            <a:endParaRPr lang="en-US" dirty="0"/>
          </a:p>
        </p:txBody>
      </p:sp>
    </p:spTree>
    <p:extLst>
      <p:ext uri="{BB962C8B-B14F-4D97-AF65-F5344CB8AC3E}">
        <p14:creationId xmlns:p14="http://schemas.microsoft.com/office/powerpoint/2010/main" val="14203484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smtClean="0">
                <a:latin typeface="Arial" panose="020B0604020202020204" pitchFamily="34" charset="0"/>
                <a:cs typeface="Arial" panose="020B0604020202020204" pitchFamily="34" charset="0"/>
              </a:rPr>
              <a:t>Shelley – 1</a:t>
            </a:r>
            <a:r>
              <a:rPr lang="en-US" sz="1400" b="1" baseline="0" dirty="0" smtClean="0">
                <a:latin typeface="Arial" panose="020B0604020202020204" pitchFamily="34" charset="0"/>
                <a:cs typeface="Arial" panose="020B0604020202020204" pitchFamily="34" charset="0"/>
              </a:rPr>
              <a:t> minute (for slides 12&amp;13)</a:t>
            </a:r>
            <a:r>
              <a:rPr lang="en-US" sz="1400" b="1" dirty="0" smtClean="0">
                <a:latin typeface="Arial" panose="020B0604020202020204" pitchFamily="34" charset="0"/>
                <a:cs typeface="Arial" panose="020B0604020202020204" pitchFamily="34" charset="0"/>
              </a:rPr>
              <a:t>:</a:t>
            </a:r>
            <a:endParaRPr lang="en-US" sz="1400" b="1" dirty="0" smtClean="0">
              <a:latin typeface="Arial" panose="020B0604020202020204" pitchFamily="34" charset="0"/>
              <a:cs typeface="Arial" panose="020B0604020202020204" pitchFamily="34" charset="0"/>
            </a:endParaRPr>
          </a:p>
          <a:p>
            <a:endParaRPr lang="en-US" sz="1400" b="1"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b="0" dirty="0" smtClean="0">
                <a:latin typeface="Arial" panose="020B0604020202020204" pitchFamily="34" charset="0"/>
                <a:cs typeface="Arial" panose="020B0604020202020204" pitchFamily="34" charset="0"/>
              </a:rPr>
              <a:t>We</a:t>
            </a:r>
            <a:r>
              <a:rPr lang="en-US" sz="1400" b="0" baseline="0" dirty="0" smtClean="0">
                <a:latin typeface="Arial" panose="020B0604020202020204" pitchFamily="34" charset="0"/>
                <a:cs typeface="Arial" panose="020B0604020202020204" pitchFamily="34" charset="0"/>
              </a:rPr>
              <a:t> further engaged with Divisions, Health Match BC as well as Health Authorities to participate in “Jobs for Doctors in BC” – an innovative collaborative booth at the Family Medicine Forum.  Together, we presented a coordinated, united promotion of practice opportunities in all regions of the </a:t>
            </a:r>
            <a:r>
              <a:rPr lang="en-US" sz="1400" b="0" baseline="0" dirty="0" smtClean="0">
                <a:latin typeface="Arial" panose="020B0604020202020204" pitchFamily="34" charset="0"/>
                <a:cs typeface="Arial" panose="020B0604020202020204" pitchFamily="34" charset="0"/>
              </a:rPr>
              <a:t>province to physicians across Canada and outside of the country.</a:t>
            </a:r>
            <a:endParaRPr lang="en-US" sz="1400" b="0" dirty="0" smtClean="0">
              <a:latin typeface="Arial" panose="020B0604020202020204" pitchFamily="34" charset="0"/>
              <a:cs typeface="Arial" panose="020B0604020202020204" pitchFamily="34" charset="0"/>
            </a:endParaRPr>
          </a:p>
          <a:p>
            <a:endParaRPr lang="en-US" sz="1400" b="1"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sz="1400" b="0" baseline="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BE664605-3CEA-4A26-B7C7-6FCD1C110CD9}" type="slidenum">
              <a:rPr lang="en-US" smtClean="0"/>
              <a:t>12</a:t>
            </a:fld>
            <a:endParaRPr lang="en-US" dirty="0"/>
          </a:p>
        </p:txBody>
      </p:sp>
    </p:spTree>
    <p:extLst>
      <p:ext uri="{BB962C8B-B14F-4D97-AF65-F5344CB8AC3E}">
        <p14:creationId xmlns:p14="http://schemas.microsoft.com/office/powerpoint/2010/main" val="14203484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Shelley</a:t>
            </a:r>
          </a:p>
          <a:p>
            <a:pPr marL="171450" indent="-171450">
              <a:buFont typeface="Arial" panose="020B0604020202020204" pitchFamily="34" charset="0"/>
              <a:buChar char="•"/>
            </a:pPr>
            <a:r>
              <a:rPr lang="en-US" b="0" dirty="0" smtClean="0"/>
              <a:t>The</a:t>
            </a:r>
            <a:r>
              <a:rPr lang="en-US" b="0" baseline="0" dirty="0" smtClean="0"/>
              <a:t> Jobs for Doctors in BC received the “</a:t>
            </a:r>
            <a:r>
              <a:rPr lang="en-US" b="0" dirty="0" smtClean="0"/>
              <a:t>Most</a:t>
            </a:r>
            <a:r>
              <a:rPr lang="en-US" b="0" baseline="0" dirty="0" smtClean="0"/>
              <a:t> Innovative Booth” award by the College of Family Physicians of Canada (conference hosts).</a:t>
            </a:r>
          </a:p>
          <a:p>
            <a:pPr marL="0" indent="0">
              <a:buFont typeface="Arial" panose="020B0604020202020204" pitchFamily="34" charset="0"/>
              <a:buNone/>
            </a:pPr>
            <a:r>
              <a:rPr lang="en-US" b="0" baseline="0" dirty="0" smtClean="0"/>
              <a:t>    </a:t>
            </a:r>
          </a:p>
          <a:p>
            <a:pPr marL="0" indent="0">
              <a:buFont typeface="Arial" panose="020B0604020202020204" pitchFamily="34" charset="0"/>
              <a:buNone/>
            </a:pPr>
            <a:r>
              <a:rPr lang="en-US" b="0" baseline="0" dirty="0" smtClean="0"/>
              <a:t>------------------------------------------------</a:t>
            </a:r>
          </a:p>
          <a:p>
            <a:pPr marL="171450" indent="-171450">
              <a:buFont typeface="Arial" panose="020B0604020202020204" pitchFamily="34" charset="0"/>
              <a:buChar char="•"/>
            </a:pPr>
            <a:endParaRPr lang="en-US" b="0" baseline="0" dirty="0" smtClean="0"/>
          </a:p>
          <a:p>
            <a:pPr marL="171450" indent="-171450">
              <a:buFont typeface="Arial" panose="020B0604020202020204" pitchFamily="34" charset="0"/>
              <a:buChar char="•"/>
            </a:pPr>
            <a:r>
              <a:rPr lang="en-US" b="0" baseline="0" dirty="0" smtClean="0"/>
              <a:t>Another one of our accomplishments is the creation of PracticeinBC.ca, which Aaron will introduce later today.</a:t>
            </a:r>
            <a:endParaRPr lang="en-US" b="0" dirty="0"/>
          </a:p>
        </p:txBody>
      </p:sp>
      <p:sp>
        <p:nvSpPr>
          <p:cNvPr id="4" name="Slide Number Placeholder 3"/>
          <p:cNvSpPr>
            <a:spLocks noGrp="1"/>
          </p:cNvSpPr>
          <p:nvPr>
            <p:ph type="sldNum" sz="quarter" idx="10"/>
          </p:nvPr>
        </p:nvSpPr>
        <p:spPr/>
        <p:txBody>
          <a:bodyPr/>
          <a:lstStyle/>
          <a:p>
            <a:fld id="{BE664605-3CEA-4A26-B7C7-6FCD1C110CD9}" type="slidenum">
              <a:rPr lang="en-US" smtClean="0"/>
              <a:t>13</a:t>
            </a:fld>
            <a:endParaRPr lang="en-US" dirty="0"/>
          </a:p>
        </p:txBody>
      </p:sp>
    </p:spTree>
    <p:extLst>
      <p:ext uri="{BB962C8B-B14F-4D97-AF65-F5344CB8AC3E}">
        <p14:creationId xmlns:p14="http://schemas.microsoft.com/office/powerpoint/2010/main" val="42413376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Verdana" panose="020B0604030504040204" pitchFamily="34" charset="0"/>
                <a:ea typeface="Verdana" panose="020B0604030504040204" pitchFamily="34" charset="0"/>
                <a:cs typeface="Verdana" panose="020B0604030504040204" pitchFamily="34" charset="0"/>
              </a:rPr>
              <a:t>Shelley - </a:t>
            </a:r>
            <a:r>
              <a:rPr lang="en-US" baseline="0" dirty="0" smtClean="0">
                <a:latin typeface="Verdana" panose="020B0604030504040204" pitchFamily="34" charset="0"/>
                <a:ea typeface="Verdana" panose="020B0604030504040204" pitchFamily="34" charset="0"/>
                <a:cs typeface="Verdana" panose="020B0604030504040204" pitchFamily="34" charset="0"/>
              </a:rPr>
              <a:t>3 minutes</a:t>
            </a:r>
          </a:p>
          <a:p>
            <a:endParaRPr lang="en-US" baseline="0" dirty="0" smtClean="0">
              <a:latin typeface="Verdana" panose="020B0604030504040204" pitchFamily="34" charset="0"/>
              <a:ea typeface="Verdana" panose="020B0604030504040204" pitchFamily="34" charset="0"/>
              <a:cs typeface="Verdana" panose="020B0604030504040204" pitchFamily="34" charset="0"/>
            </a:endParaRPr>
          </a:p>
          <a:p>
            <a:pPr marL="171450" indent="-171450">
              <a:buFont typeface="Arial" panose="020B0604020202020204" pitchFamily="34" charset="0"/>
              <a:buChar char="•"/>
            </a:pPr>
            <a:r>
              <a:rPr lang="en-US" baseline="0" dirty="0" smtClean="0">
                <a:latin typeface="Verdana" panose="020B0604030504040204" pitchFamily="34" charset="0"/>
                <a:ea typeface="Verdana" panose="020B0604030504040204" pitchFamily="34" charset="0"/>
                <a:cs typeface="Verdana" panose="020B0604030504040204" pitchFamily="34" charset="0"/>
              </a:rPr>
              <a:t>We continue to build on the Committee’s accomplishments and learning, while moving forward with our work at hand.</a:t>
            </a:r>
          </a:p>
          <a:p>
            <a:pPr marL="171450" indent="-171450">
              <a:buFont typeface="Arial" panose="020B0604020202020204" pitchFamily="34" charset="0"/>
              <a:buChar char="•"/>
            </a:pPr>
            <a:endParaRPr lang="en-US" baseline="0" dirty="0" smtClean="0">
              <a:latin typeface="Verdana" panose="020B0604030504040204" pitchFamily="34" charset="0"/>
              <a:ea typeface="Verdana" panose="020B0604030504040204" pitchFamily="34" charset="0"/>
              <a:cs typeface="Verdana" panose="020B0604030504040204" pitchFamily="34" charset="0"/>
            </a:endParaRPr>
          </a:p>
          <a:p>
            <a:pPr marL="171450" indent="-171450">
              <a:buFont typeface="Arial" panose="020B0604020202020204" pitchFamily="34" charset="0"/>
              <a:buChar char="•"/>
            </a:pPr>
            <a:r>
              <a:rPr lang="en-US" baseline="0" dirty="0" smtClean="0">
                <a:latin typeface="Verdana" panose="020B0604030504040204" pitchFamily="34" charset="0"/>
                <a:ea typeface="Verdana" panose="020B0604030504040204" pitchFamily="34" charset="0"/>
                <a:cs typeface="Verdana" panose="020B0604030504040204" pitchFamily="34" charset="0"/>
              </a:rPr>
              <a:t>Here is a simplified version of our high level work plan for this year.  A detailed version is included in with your handouts.</a:t>
            </a:r>
          </a:p>
          <a:p>
            <a:pPr marL="171450" indent="-171450">
              <a:buFont typeface="Arial" panose="020B0604020202020204" pitchFamily="34" charset="0"/>
              <a:buChar char="•"/>
            </a:pPr>
            <a:r>
              <a:rPr lang="en-US" baseline="0" dirty="0" smtClean="0">
                <a:latin typeface="Verdana" panose="020B0604030504040204" pitchFamily="34" charset="0"/>
                <a:ea typeface="Verdana" panose="020B0604030504040204" pitchFamily="34" charset="0"/>
                <a:cs typeface="Verdana" panose="020B0604030504040204" pitchFamily="34" charset="0"/>
              </a:rPr>
              <a:t>The pie slices represents our four focus/priority areas, with one example of corresponding objectives and activities in the outer sections.  We’ll be focussing on 3 of the sections today, during our table talks.</a:t>
            </a:r>
          </a:p>
          <a:p>
            <a:pPr marL="0" indent="0">
              <a:buFont typeface="Arial" panose="020B0604020202020204" pitchFamily="34" charset="0"/>
              <a:buNone/>
            </a:pPr>
            <a:endParaRPr lang="en-US" baseline="0" dirty="0" smtClean="0">
              <a:latin typeface="Verdana" panose="020B0604030504040204" pitchFamily="34" charset="0"/>
              <a:ea typeface="Verdana" panose="020B0604030504040204" pitchFamily="34" charset="0"/>
              <a:cs typeface="Verdana" panose="020B0604030504040204"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latin typeface="Verdana" panose="020B0604030504040204" pitchFamily="34" charset="0"/>
                <a:ea typeface="Verdana" panose="020B0604030504040204" pitchFamily="34" charset="0"/>
                <a:cs typeface="Verdana" panose="020B0604030504040204" pitchFamily="34" charset="0"/>
              </a:rPr>
              <a:t>Our work is guided by a collective impact framework, which forms our</a:t>
            </a:r>
            <a:r>
              <a:rPr lang="en-US" baseline="0" dirty="0" smtClean="0">
                <a:latin typeface="Verdana" panose="020B0604030504040204" pitchFamily="34" charset="0"/>
                <a:ea typeface="Verdana" panose="020B0604030504040204" pitchFamily="34" charset="0"/>
                <a:cs typeface="Verdana" panose="020B0604030504040204" pitchFamily="34" charset="0"/>
              </a:rPr>
              <a:t> foundation. Collective impact occurs when organizations from different sectors work together to solve a complex problem through the core conditions that are listed in the centre of your handout. </a:t>
            </a:r>
          </a:p>
          <a:p>
            <a:pPr marL="171450" indent="-171450">
              <a:buFont typeface="Arial" panose="020B0604020202020204" pitchFamily="34" charset="0"/>
              <a:buChar char="•"/>
            </a:pPr>
            <a:endParaRPr lang="en-US" baseline="0" dirty="0" smtClean="0">
              <a:latin typeface="Verdana" panose="020B0604030504040204" pitchFamily="34" charset="0"/>
              <a:ea typeface="Verdana" panose="020B0604030504040204" pitchFamily="34" charset="0"/>
              <a:cs typeface="Verdana" panose="020B0604030504040204" pitchFamily="34" charset="0"/>
            </a:endParaRPr>
          </a:p>
          <a:p>
            <a:pPr marL="171450" indent="-171450">
              <a:buFont typeface="Arial" panose="020B0604020202020204" pitchFamily="34" charset="0"/>
              <a:buChar char="•"/>
            </a:pPr>
            <a:r>
              <a:rPr lang="en-US" baseline="0" dirty="0" smtClean="0">
                <a:latin typeface="Verdana" panose="020B0604030504040204" pitchFamily="34" charset="0"/>
                <a:ea typeface="Verdana" panose="020B0604030504040204" pitchFamily="34" charset="0"/>
                <a:cs typeface="Verdana" panose="020B0604030504040204" pitchFamily="34" charset="0"/>
              </a:rPr>
              <a:t>Since recruitment and retention is a critical enabler of the PMH, we reflect how our activities align with attributes of the patient medical home in the blue areas of your handout.</a:t>
            </a:r>
          </a:p>
          <a:p>
            <a:pPr marL="171450" indent="-171450">
              <a:buFont typeface="Arial" panose="020B0604020202020204" pitchFamily="34" charset="0"/>
              <a:buChar char="•"/>
            </a:pPr>
            <a:endParaRPr lang="en-US" baseline="0" dirty="0" smtClean="0">
              <a:latin typeface="Verdana" panose="020B0604030504040204" pitchFamily="34" charset="0"/>
              <a:ea typeface="Verdana" panose="020B0604030504040204" pitchFamily="34" charset="0"/>
              <a:cs typeface="Verdana" panose="020B0604030504040204" pitchFamily="34" charset="0"/>
            </a:endParaRPr>
          </a:p>
          <a:p>
            <a:pPr marL="171450" indent="-171450">
              <a:buFont typeface="Arial" panose="020B0604020202020204" pitchFamily="34" charset="0"/>
              <a:buChar char="•"/>
            </a:pPr>
            <a:r>
              <a:rPr lang="en-US" baseline="0" dirty="0" smtClean="0">
                <a:latin typeface="Verdana" panose="020B0604030504040204" pitchFamily="34" charset="0"/>
                <a:ea typeface="Verdana" panose="020B0604030504040204" pitchFamily="34" charset="0"/>
                <a:cs typeface="Verdana" panose="020B0604030504040204" pitchFamily="34" charset="0"/>
              </a:rPr>
              <a:t>You can see that we certainly have a lot of work ahead, with an emphasis this year on alignment, efficiency, and addressing system barriers – together.</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BE664605-3CEA-4A26-B7C7-6FCD1C110CD9}" type="slidenum">
              <a:rPr lang="en-US" smtClean="0"/>
              <a:t>14</a:t>
            </a:fld>
            <a:endParaRPr lang="en-US" dirty="0"/>
          </a:p>
        </p:txBody>
      </p:sp>
    </p:spTree>
    <p:extLst>
      <p:ext uri="{BB962C8B-B14F-4D97-AF65-F5344CB8AC3E}">
        <p14:creationId xmlns:p14="http://schemas.microsoft.com/office/powerpoint/2010/main" val="7879686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smtClean="0">
                <a:latin typeface="Verdana" panose="020B0604030504040204" pitchFamily="34" charset="0"/>
                <a:ea typeface="Verdana" panose="020B0604030504040204" pitchFamily="34" charset="0"/>
                <a:cs typeface="Verdana" panose="020B0604030504040204" pitchFamily="34" charset="0"/>
              </a:rPr>
              <a:t>Aaron – 1 minute</a:t>
            </a:r>
          </a:p>
          <a:p>
            <a:pPr marL="285750" indent="-285750">
              <a:buFont typeface="Arial" panose="020B0604020202020204"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We’d like your input on three topics today [see slide]</a:t>
            </a:r>
          </a:p>
          <a:p>
            <a:pPr marL="285750" indent="-285750">
              <a:buFont typeface="Arial" panose="020B0604020202020204"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We’ll spend 20 minutes for each topic and will rotate through all 3.</a:t>
            </a:r>
          </a:p>
          <a:p>
            <a:pPr marL="285750" indent="-285750">
              <a:buFont typeface="Arial" panose="020B0604020202020204"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After the last rotation, we’ll take a brief break and have a live demonstration of PracticeinBC.ca.</a:t>
            </a:r>
          </a:p>
          <a:p>
            <a:pPr marL="285750" indent="-285750">
              <a:buFont typeface="Arial" panose="020B0604020202020204"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Then we’ll do a report out and wrap-up.</a:t>
            </a:r>
          </a:p>
          <a:p>
            <a:endParaRPr lang="en-US" sz="14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Please try and divide yourselves evenly to start.</a:t>
            </a: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BE664605-3CEA-4A26-B7C7-6FCD1C110CD9}" type="slidenum">
              <a:rPr lang="en-US" smtClean="0"/>
              <a:t>15</a:t>
            </a:fld>
            <a:endParaRPr lang="en-US" dirty="0"/>
          </a:p>
        </p:txBody>
      </p:sp>
    </p:spTree>
    <p:extLst>
      <p:ext uri="{BB962C8B-B14F-4D97-AF65-F5344CB8AC3E}">
        <p14:creationId xmlns:p14="http://schemas.microsoft.com/office/powerpoint/2010/main" val="35981671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smtClean="0">
                <a:latin typeface="Verdana" panose="020B0604030504040204" pitchFamily="34" charset="0"/>
                <a:ea typeface="Verdana" panose="020B0604030504040204" pitchFamily="34" charset="0"/>
                <a:cs typeface="Verdana" panose="020B0604030504040204" pitchFamily="34" charset="0"/>
              </a:rPr>
              <a:t>Aaron – 3 minutes </a:t>
            </a:r>
            <a:r>
              <a:rPr lang="en-US" sz="1400" b="1" u="sng" dirty="0" smtClean="0">
                <a:latin typeface="Verdana" panose="020B0604030504040204" pitchFamily="34" charset="0"/>
                <a:ea typeface="Verdana" panose="020B0604030504040204" pitchFamily="34" charset="0"/>
                <a:cs typeface="Verdana" panose="020B0604030504040204" pitchFamily="34" charset="0"/>
              </a:rPr>
              <a:t>total </a:t>
            </a:r>
            <a:r>
              <a:rPr lang="en-US" sz="1400" b="1" dirty="0" smtClean="0">
                <a:latin typeface="Verdana" panose="020B0604030504040204" pitchFamily="34" charset="0"/>
                <a:ea typeface="Verdana" panose="020B0604030504040204" pitchFamily="34" charset="0"/>
                <a:cs typeface="Verdana" panose="020B0604030504040204" pitchFamily="34" charset="0"/>
              </a:rPr>
              <a:t>for demo and google analytics</a:t>
            </a:r>
          </a:p>
          <a:p>
            <a:pPr marL="285750" indent="-285750">
              <a:buFont typeface="Arial" panose="020B0604020202020204" pitchFamily="34" charset="0"/>
              <a:buChar char="•"/>
            </a:pPr>
            <a:r>
              <a:rPr lang="en-US" sz="1400" b="0" dirty="0" smtClean="0">
                <a:latin typeface="Verdana" panose="020B0604030504040204" pitchFamily="34" charset="0"/>
                <a:ea typeface="Verdana" panose="020B0604030504040204" pitchFamily="34" charset="0"/>
                <a:cs typeface="Verdana" panose="020B0604030504040204" pitchFamily="34" charset="0"/>
              </a:rPr>
              <a:t>Focus on live demo – [CLICK</a:t>
            </a:r>
            <a:r>
              <a:rPr lang="en-US" sz="1400" b="0" baseline="0" dirty="0" smtClean="0">
                <a:latin typeface="Verdana" panose="020B0604030504040204" pitchFamily="34" charset="0"/>
                <a:ea typeface="Verdana" panose="020B0604030504040204" pitchFamily="34" charset="0"/>
                <a:cs typeface="Verdana" panose="020B0604030504040204" pitchFamily="34" charset="0"/>
              </a:rPr>
              <a:t> HYPERLINK FROM SLIDE]</a:t>
            </a:r>
            <a:endParaRPr lang="en-US" sz="1400" b="0" dirty="0" smtClean="0">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en-US" sz="1400" b="0" dirty="0" smtClean="0">
              <a:latin typeface="Verdana" panose="020B0604030504040204" pitchFamily="34" charset="0"/>
              <a:ea typeface="Verdana" panose="020B0604030504040204" pitchFamily="34" charset="0"/>
              <a:cs typeface="Verdana" panose="020B0604030504040204" pitchFamily="34" charset="0"/>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Suggested points: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PracticeinBC.ca is a one-stop resource for everything family doctors, residents and students within BC and around the world need to know about locating and practicing in BC.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As well, the site has a host of tools and information to support any recruitment and retention activities you, your members and</a:t>
            </a:r>
            <a:r>
              <a:rPr lang="en-US" sz="1200" kern="1200" baseline="0" dirty="0" smtClean="0">
                <a:solidFill>
                  <a:schemeClr val="tx1"/>
                </a:solidFill>
                <a:effectLst/>
                <a:latin typeface="+mn-lt"/>
                <a:ea typeface="+mn-ea"/>
                <a:cs typeface="+mn-cs"/>
              </a:rPr>
              <a:t> partners </a:t>
            </a:r>
            <a:r>
              <a:rPr lang="en-US" sz="1200" kern="1200" dirty="0" smtClean="0">
                <a:solidFill>
                  <a:schemeClr val="tx1"/>
                </a:solidFill>
                <a:effectLst/>
                <a:latin typeface="+mn-lt"/>
                <a:ea typeface="+mn-ea"/>
                <a:cs typeface="+mn-cs"/>
              </a:rPr>
              <a:t>may be undertaking.</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smtClean="0">
              <a:solidFill>
                <a:schemeClr val="tx1"/>
              </a:solidFill>
              <a:effectLst/>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Suggested pages: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Homepage with 2 main parts, Quick Links, and FAQs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This page http://www.practiceinbc.ca/practice-in-bc and maybe this page http://www.practiceinbc.ca/practice-in-bc/International-medical-graduates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Personal checklist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Resources</a:t>
            </a:r>
            <a:r>
              <a:rPr lang="en-US" sz="1200" kern="1200" baseline="0" dirty="0" smtClean="0">
                <a:solidFill>
                  <a:schemeClr val="tx1"/>
                </a:solidFill>
                <a:effectLst/>
                <a:latin typeface="+mn-lt"/>
                <a:ea typeface="+mn-ea"/>
                <a:cs typeface="+mn-cs"/>
              </a:rPr>
              <a:t> and Tips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Job Opportunities</a:t>
            </a:r>
            <a:endParaRPr lang="en-US" sz="1200" kern="1200" dirty="0" smtClean="0">
              <a:solidFill>
                <a:schemeClr val="tx1"/>
              </a:solidFill>
              <a:effectLst/>
              <a:latin typeface="+mn-lt"/>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smtClean="0">
              <a:solidFill>
                <a:schemeClr val="tx1"/>
              </a:solidFill>
              <a:effectLst/>
              <a:latin typeface="+mn-lt"/>
              <a:ea typeface="+mn-ea"/>
              <a:cs typeface="+mn-cs"/>
            </a:endParaRPr>
          </a:p>
          <a:p>
            <a:pPr marL="285750" indent="-285750">
              <a:buFont typeface="Arial" panose="020B0604020202020204" pitchFamily="34" charset="0"/>
              <a:buChar char="•"/>
            </a:pPr>
            <a:endParaRPr lang="en-US" sz="1400" b="0" dirty="0" smtClean="0">
              <a:latin typeface="Verdana" panose="020B0604030504040204" pitchFamily="34" charset="0"/>
              <a:ea typeface="Verdana" panose="020B0604030504040204" pitchFamily="34" charset="0"/>
              <a:cs typeface="Verdana" panose="020B0604030504040204" pitchFamily="34" charset="0"/>
            </a:endParaRPr>
          </a:p>
          <a:p>
            <a:endParaRPr lang="en-US" dirty="0"/>
          </a:p>
        </p:txBody>
      </p:sp>
      <p:sp>
        <p:nvSpPr>
          <p:cNvPr id="4" name="Slide Number Placeholder 3"/>
          <p:cNvSpPr>
            <a:spLocks noGrp="1"/>
          </p:cNvSpPr>
          <p:nvPr>
            <p:ph type="sldNum" sz="quarter" idx="10"/>
          </p:nvPr>
        </p:nvSpPr>
        <p:spPr/>
        <p:txBody>
          <a:bodyPr/>
          <a:lstStyle/>
          <a:p>
            <a:fld id="{BE664605-3CEA-4A26-B7C7-6FCD1C110CD9}" type="slidenum">
              <a:rPr lang="en-US" smtClean="0"/>
              <a:t>16</a:t>
            </a:fld>
            <a:endParaRPr lang="en-US" dirty="0"/>
          </a:p>
        </p:txBody>
      </p:sp>
    </p:spTree>
    <p:extLst>
      <p:ext uri="{BB962C8B-B14F-4D97-AF65-F5344CB8AC3E}">
        <p14:creationId xmlns:p14="http://schemas.microsoft.com/office/powerpoint/2010/main" val="20429034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Aaron – see slide</a:t>
            </a:r>
            <a:endParaRPr lang="en-US" dirty="0"/>
          </a:p>
        </p:txBody>
      </p:sp>
      <p:sp>
        <p:nvSpPr>
          <p:cNvPr id="4" name="Slide Number Placeholder 3"/>
          <p:cNvSpPr>
            <a:spLocks noGrp="1"/>
          </p:cNvSpPr>
          <p:nvPr>
            <p:ph type="sldNum" sz="quarter" idx="10"/>
          </p:nvPr>
        </p:nvSpPr>
        <p:spPr/>
        <p:txBody>
          <a:bodyPr/>
          <a:lstStyle/>
          <a:p>
            <a:fld id="{BE664605-3CEA-4A26-B7C7-6FCD1C110CD9}" type="slidenum">
              <a:rPr lang="en-US" smtClean="0"/>
              <a:t>17</a:t>
            </a:fld>
            <a:endParaRPr lang="en-US" dirty="0"/>
          </a:p>
        </p:txBody>
      </p:sp>
    </p:spTree>
    <p:extLst>
      <p:ext uri="{BB962C8B-B14F-4D97-AF65-F5344CB8AC3E}">
        <p14:creationId xmlns:p14="http://schemas.microsoft.com/office/powerpoint/2010/main" val="11242606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latin typeface="Verdana" panose="020B0604030504040204" pitchFamily="34" charset="0"/>
                <a:ea typeface="Verdana" panose="020B0604030504040204" pitchFamily="34" charset="0"/>
                <a:cs typeface="Verdana" panose="020B0604030504040204" pitchFamily="34" charset="0"/>
              </a:rPr>
              <a:t>Aaron – see slide</a:t>
            </a: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BE664605-3CEA-4A26-B7C7-6FCD1C110CD9}" type="slidenum">
              <a:rPr lang="en-US" smtClean="0"/>
              <a:t>18</a:t>
            </a:fld>
            <a:endParaRPr lang="en-US" dirty="0"/>
          </a:p>
        </p:txBody>
      </p:sp>
    </p:spTree>
    <p:extLst>
      <p:ext uri="{BB962C8B-B14F-4D97-AF65-F5344CB8AC3E}">
        <p14:creationId xmlns:p14="http://schemas.microsoft.com/office/powerpoint/2010/main" val="28821439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Aaron</a:t>
            </a:r>
            <a:r>
              <a:rPr lang="en-US" b="1" baseline="0" dirty="0" smtClean="0"/>
              <a:t> – see slide</a:t>
            </a:r>
          </a:p>
          <a:p>
            <a:endParaRPr lang="en-US" baseline="0" dirty="0" smtClean="0"/>
          </a:p>
          <a:p>
            <a:pPr marL="171450" indent="-171450">
              <a:buFont typeface="Arial" panose="020B0604020202020204" pitchFamily="34" charset="0"/>
              <a:buChar char="•"/>
            </a:pPr>
            <a:r>
              <a:rPr lang="en-US" dirty="0" smtClean="0"/>
              <a:t>PracticeinBC.ca is the first and only site of its kind, bringing together information from a variety of sources into a single access point.</a:t>
            </a:r>
          </a:p>
          <a:p>
            <a:pPr marL="171450" indent="-171450">
              <a:buFont typeface="Arial" panose="020B0604020202020204" pitchFamily="34" charset="0"/>
              <a:buChar char="•"/>
            </a:pPr>
            <a:r>
              <a:rPr lang="en-US" dirty="0" smtClean="0"/>
              <a:t>It has never been easier for people interested in being a BC family doctor - or recruiting one - to find the information they need. </a:t>
            </a:r>
          </a:p>
          <a:p>
            <a:pPr marL="171450" indent="-171450">
              <a:buFont typeface="Arial" panose="020B0604020202020204" pitchFamily="34" charset="0"/>
              <a:buChar char="•"/>
            </a:pPr>
            <a:r>
              <a:rPr lang="en-US" dirty="0" smtClean="0"/>
              <a:t>I encourage you to spend some time on PracticeinBC.ca yourself and learn everything the site has to offer.</a:t>
            </a:r>
          </a:p>
          <a:p>
            <a:pPr marL="171450" indent="-171450">
              <a:buFont typeface="Arial" panose="020B0604020202020204" pitchFamily="34" charset="0"/>
              <a:buChar char="•"/>
            </a:pPr>
            <a:r>
              <a:rPr lang="en-US" dirty="0" smtClean="0"/>
              <a:t>Please</a:t>
            </a:r>
            <a:r>
              <a:rPr lang="en-US" baseline="0" dirty="0" smtClean="0"/>
              <a:t> take advantage of the PracticeinBC.ca communications toolkit, put the logo on your website, and take rack cards to hand out at recruitment events.</a:t>
            </a:r>
            <a:endParaRPr lang="en-US" dirty="0" smtClean="0"/>
          </a:p>
          <a:p>
            <a:pPr marL="171450" indent="-171450">
              <a:buFont typeface="Arial" panose="020B0604020202020204" pitchFamily="34" charset="0"/>
              <a:buChar char="•"/>
            </a:pPr>
            <a:r>
              <a:rPr lang="en-US" dirty="0" smtClean="0"/>
              <a:t>Lastly,</a:t>
            </a:r>
            <a:r>
              <a:rPr lang="en-US" baseline="0" dirty="0" smtClean="0"/>
              <a:t> w</a:t>
            </a:r>
            <a:r>
              <a:rPr lang="en-US" dirty="0" smtClean="0"/>
              <a:t>e’d be happy to provide a demonstration</a:t>
            </a:r>
            <a:r>
              <a:rPr lang="en-US" baseline="0" dirty="0" smtClean="0"/>
              <a:t> to your Division, organization, or group by request.  Talk to Jennifer or sign up on the sheet.</a:t>
            </a:r>
          </a:p>
          <a:p>
            <a:pPr marL="0" indent="0">
              <a:buFont typeface="Arial" panose="020B0604020202020204" pitchFamily="34" charset="0"/>
              <a:buNone/>
            </a:pPr>
            <a:endParaRPr lang="en-US"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E664605-3CEA-4A26-B7C7-6FCD1C110CD9}" type="slidenum">
              <a:rPr lang="en-US" smtClean="0"/>
              <a:t>19</a:t>
            </a:fld>
            <a:endParaRPr lang="en-US" dirty="0"/>
          </a:p>
        </p:txBody>
      </p:sp>
    </p:spTree>
    <p:extLst>
      <p:ext uri="{BB962C8B-B14F-4D97-AF65-F5344CB8AC3E}">
        <p14:creationId xmlns:p14="http://schemas.microsoft.com/office/powerpoint/2010/main" val="1302599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latin typeface="Verdana" panose="020B0604030504040204" pitchFamily="34" charset="0"/>
                <a:ea typeface="Verdana" panose="020B0604030504040204" pitchFamily="34" charset="0"/>
                <a:cs typeface="Verdana" panose="020B0604030504040204" pitchFamily="34" charset="0"/>
              </a:rPr>
              <a:t>Shelley</a:t>
            </a:r>
          </a:p>
          <a:p>
            <a:pPr marL="176679" indent="-176679">
              <a:buFont typeface="Arial" panose="020B0604020202020204" pitchFamily="34" charset="0"/>
              <a:buChar char="•"/>
            </a:pPr>
            <a:r>
              <a:rPr lang="en-CA" sz="1400" dirty="0">
                <a:latin typeface="Verdana" panose="020B0604030504040204" pitchFamily="34" charset="0"/>
                <a:ea typeface="Verdana" panose="020B0604030504040204" pitchFamily="34" charset="0"/>
                <a:cs typeface="Verdana" panose="020B0604030504040204" pitchFamily="34" charset="0"/>
              </a:rPr>
              <a:t>We </a:t>
            </a:r>
            <a:r>
              <a:rPr lang="en-CA" sz="1400" dirty="0" smtClean="0">
                <a:latin typeface="Verdana" panose="020B0604030504040204" pitchFamily="34" charset="0"/>
                <a:ea typeface="Verdana" panose="020B0604030504040204" pitchFamily="34" charset="0"/>
                <a:cs typeface="Verdana" panose="020B0604030504040204" pitchFamily="34" charset="0"/>
              </a:rPr>
              <a:t>(myself, Dr. Childs and Dr. Hobson) have </a:t>
            </a:r>
            <a:r>
              <a:rPr lang="en-CA" sz="1400" dirty="0">
                <a:latin typeface="Verdana" panose="020B0604030504040204" pitchFamily="34" charset="0"/>
                <a:ea typeface="Verdana" panose="020B0604030504040204" pitchFamily="34" charset="0"/>
                <a:cs typeface="Verdana" panose="020B0604030504040204" pitchFamily="34" charset="0"/>
              </a:rPr>
              <a:t>no conflicts of interest or disclosures.</a:t>
            </a:r>
          </a:p>
          <a:p>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BE664605-3CEA-4A26-B7C7-6FCD1C110CD9}" type="slidenum">
              <a:rPr lang="en-US" smtClean="0"/>
              <a:t>2</a:t>
            </a:fld>
            <a:endParaRPr lang="en-US" dirty="0"/>
          </a:p>
        </p:txBody>
      </p:sp>
    </p:spTree>
    <p:extLst>
      <p:ext uri="{BB962C8B-B14F-4D97-AF65-F5344CB8AC3E}">
        <p14:creationId xmlns:p14="http://schemas.microsoft.com/office/powerpoint/2010/main" val="37723360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smtClean="0">
                <a:latin typeface="Verdana" panose="020B0604030504040204" pitchFamily="34" charset="0"/>
                <a:ea typeface="Verdana" panose="020B0604030504040204" pitchFamily="34" charset="0"/>
                <a:cs typeface="Verdana" panose="020B0604030504040204" pitchFamily="34" charset="0"/>
              </a:rPr>
              <a:t>Shelley – Ask each group to report out [see slide]</a:t>
            </a:r>
            <a:endParaRPr lang="en-US" sz="1400" b="1"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BE664605-3CEA-4A26-B7C7-6FCD1C110CD9}" type="slidenum">
              <a:rPr lang="en-US" smtClean="0"/>
              <a:t>20</a:t>
            </a:fld>
            <a:endParaRPr lang="en-US" dirty="0"/>
          </a:p>
        </p:txBody>
      </p:sp>
    </p:spTree>
    <p:extLst>
      <p:ext uri="{BB962C8B-B14F-4D97-AF65-F5344CB8AC3E}">
        <p14:creationId xmlns:p14="http://schemas.microsoft.com/office/powerpoint/2010/main" val="41431663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smtClean="0">
                <a:latin typeface="Verdana" panose="020B0604030504040204" pitchFamily="34" charset="0"/>
                <a:ea typeface="Verdana" panose="020B0604030504040204" pitchFamily="34" charset="0"/>
                <a:cs typeface="Verdana" panose="020B0604030504040204" pitchFamily="34" charset="0"/>
              </a:rPr>
              <a:t>Shelley </a:t>
            </a:r>
          </a:p>
          <a:p>
            <a:pPr marL="285750" indent="-285750">
              <a:buFont typeface="Arial" panose="020B0604020202020204" pitchFamily="34" charset="0"/>
              <a:buChar char="•"/>
            </a:pPr>
            <a:r>
              <a:rPr lang="en-US" sz="1400" b="0" dirty="0" smtClean="0">
                <a:latin typeface="Verdana" panose="020B0604030504040204" pitchFamily="34" charset="0"/>
                <a:ea typeface="Verdana" panose="020B0604030504040204" pitchFamily="34" charset="0"/>
                <a:cs typeface="Verdana" panose="020B0604030504040204" pitchFamily="34" charset="0"/>
              </a:rPr>
              <a:t>Thank</a:t>
            </a:r>
            <a:r>
              <a:rPr lang="en-US" sz="1400" b="0" baseline="0" dirty="0" smtClean="0">
                <a:latin typeface="Verdana" panose="020B0604030504040204" pitchFamily="34" charset="0"/>
                <a:ea typeface="Verdana" panose="020B0604030504040204" pitchFamily="34" charset="0"/>
                <a:cs typeface="Verdana" panose="020B0604030504040204" pitchFamily="34" charset="0"/>
              </a:rPr>
              <a:t> everyone for their participation</a:t>
            </a:r>
          </a:p>
          <a:p>
            <a:pPr marL="285750" indent="-285750">
              <a:buFont typeface="Arial" panose="020B0604020202020204" pitchFamily="34" charset="0"/>
              <a:buChar char="•"/>
            </a:pPr>
            <a:r>
              <a:rPr lang="en-US" sz="1400" b="0" baseline="0" dirty="0" smtClean="0">
                <a:latin typeface="Verdana" panose="020B0604030504040204" pitchFamily="34" charset="0"/>
                <a:ea typeface="Verdana" panose="020B0604030504040204" pitchFamily="34" charset="0"/>
                <a:cs typeface="Verdana" panose="020B0604030504040204" pitchFamily="34" charset="0"/>
              </a:rPr>
              <a:t>Encourage them to stay in touch and ensure them that the Committee will continue to engage with you and other partners</a:t>
            </a:r>
            <a:endParaRPr lang="en-US" sz="1400" b="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BE664605-3CEA-4A26-B7C7-6FCD1C110CD9}" type="slidenum">
              <a:rPr lang="en-US" smtClean="0"/>
              <a:t>21</a:t>
            </a:fld>
            <a:endParaRPr lang="en-US" dirty="0"/>
          </a:p>
        </p:txBody>
      </p:sp>
    </p:spTree>
    <p:extLst>
      <p:ext uri="{BB962C8B-B14F-4D97-AF65-F5344CB8AC3E}">
        <p14:creationId xmlns:p14="http://schemas.microsoft.com/office/powerpoint/2010/main" val="215022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latin typeface="Verdana" panose="020B0604030504040204" pitchFamily="34" charset="0"/>
                <a:ea typeface="Verdana" panose="020B0604030504040204" pitchFamily="34" charset="0"/>
                <a:cs typeface="Verdana" panose="020B0604030504040204" pitchFamily="34" charset="0"/>
              </a:rPr>
              <a:t>Shelley</a:t>
            </a:r>
          </a:p>
          <a:p>
            <a:pPr marL="176679" indent="-176679">
              <a:buFont typeface="Arial" panose="020B0604020202020204" pitchFamily="34" charset="0"/>
              <a:buChar char="•"/>
            </a:pPr>
            <a:r>
              <a:rPr lang="en-CA" sz="1400" dirty="0" smtClean="0">
                <a:latin typeface="Verdana" panose="020B0604030504040204" pitchFamily="34" charset="0"/>
                <a:ea typeface="Verdana" panose="020B0604030504040204" pitchFamily="34" charset="0"/>
                <a:cs typeface="Verdana" panose="020B0604030504040204" pitchFamily="34" charset="0"/>
              </a:rPr>
              <a:t>Kylie Hutchinson, Evaluation Consultant to the Committee, is paid through</a:t>
            </a:r>
            <a:r>
              <a:rPr lang="en-CA" sz="1400" baseline="0" dirty="0" smtClean="0">
                <a:latin typeface="Verdana" panose="020B0604030504040204" pitchFamily="34" charset="0"/>
                <a:ea typeface="Verdana" panose="020B0604030504040204" pitchFamily="34" charset="0"/>
                <a:cs typeface="Verdana" panose="020B0604030504040204" pitchFamily="34" charset="0"/>
              </a:rPr>
              <a:t> CPQI Evaluation.</a:t>
            </a:r>
          </a:p>
          <a:p>
            <a:pPr marL="176679" indent="-176679">
              <a:buFont typeface="Arial" panose="020B0604020202020204" pitchFamily="34" charset="0"/>
              <a:buChar char="•"/>
            </a:pPr>
            <a:r>
              <a:rPr lang="en-CA" sz="1400" baseline="0" dirty="0" smtClean="0">
                <a:latin typeface="Verdana" panose="020B0604030504040204" pitchFamily="34" charset="0"/>
                <a:ea typeface="Verdana" panose="020B0604030504040204" pitchFamily="34" charset="0"/>
                <a:cs typeface="Verdana" panose="020B0604030504040204" pitchFamily="34" charset="0"/>
              </a:rPr>
              <a:t>She also receives consulting fees from the Rural and Remote Division of Family Practice, as an Evaluation Consultant.</a:t>
            </a:r>
            <a:endParaRPr lang="en-CA" sz="1400" dirty="0">
              <a:latin typeface="Verdana" panose="020B0604030504040204" pitchFamily="34" charset="0"/>
              <a:ea typeface="Verdana" panose="020B0604030504040204" pitchFamily="34" charset="0"/>
              <a:cs typeface="Verdana" panose="020B0604030504040204" pitchFamily="34" charset="0"/>
            </a:endParaRPr>
          </a:p>
          <a:p>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BE664605-3CEA-4A26-B7C7-6FCD1C110CD9}" type="slidenum">
              <a:rPr lang="en-US" smtClean="0"/>
              <a:t>3</a:t>
            </a:fld>
            <a:endParaRPr lang="en-US" dirty="0"/>
          </a:p>
        </p:txBody>
      </p:sp>
    </p:spTree>
    <p:extLst>
      <p:ext uri="{BB962C8B-B14F-4D97-AF65-F5344CB8AC3E}">
        <p14:creationId xmlns:p14="http://schemas.microsoft.com/office/powerpoint/2010/main" val="3772336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6800" y="685800"/>
            <a:ext cx="4572000" cy="3429000"/>
          </a:xfrm>
        </p:spPr>
      </p:sp>
      <p:sp>
        <p:nvSpPr>
          <p:cNvPr id="3" name="Notes Placeholder 2"/>
          <p:cNvSpPr>
            <a:spLocks noGrp="1"/>
          </p:cNvSpPr>
          <p:nvPr>
            <p:ph type="body" idx="1"/>
          </p:nvPr>
        </p:nvSpPr>
        <p:spPr/>
        <p:txBody>
          <a:bodyPr/>
          <a:lstStyle/>
          <a:p>
            <a:r>
              <a:rPr lang="en-CA" sz="1400" b="1" dirty="0" smtClean="0">
                <a:latin typeface="Verdana" panose="020B0604030504040204" pitchFamily="34" charset="0"/>
                <a:ea typeface="Verdana" panose="020B0604030504040204" pitchFamily="34" charset="0"/>
                <a:cs typeface="Verdana" panose="020B0604030504040204" pitchFamily="34" charset="0"/>
              </a:rPr>
              <a:t>Shelley - 30</a:t>
            </a:r>
            <a:r>
              <a:rPr lang="en-CA" sz="1400" b="1" baseline="0" dirty="0" smtClean="0">
                <a:latin typeface="Verdana" panose="020B0604030504040204" pitchFamily="34" charset="0"/>
                <a:ea typeface="Verdana" panose="020B0604030504040204" pitchFamily="34" charset="0"/>
                <a:cs typeface="Verdana" panose="020B0604030504040204" pitchFamily="34" charset="0"/>
              </a:rPr>
              <a:t> seconds</a:t>
            </a:r>
          </a:p>
          <a:p>
            <a:endParaRPr lang="en-CA" sz="1400" b="1"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CA" sz="1400" dirty="0">
                <a:latin typeface="Verdana" panose="020B0604030504040204" pitchFamily="34" charset="0"/>
                <a:ea typeface="Verdana" panose="020B0604030504040204" pitchFamily="34" charset="0"/>
                <a:cs typeface="Verdana" panose="020B0604030504040204" pitchFamily="34" charset="0"/>
              </a:rPr>
              <a:t>The majority of our time </a:t>
            </a:r>
            <a:r>
              <a:rPr lang="en-CA" sz="1400" dirty="0" smtClean="0">
                <a:latin typeface="Verdana" panose="020B0604030504040204" pitchFamily="34" charset="0"/>
                <a:ea typeface="Verdana" panose="020B0604030504040204" pitchFamily="34" charset="0"/>
                <a:cs typeface="Verdana" panose="020B0604030504040204" pitchFamily="34" charset="0"/>
              </a:rPr>
              <a:t>today will </a:t>
            </a:r>
            <a:r>
              <a:rPr lang="en-CA" sz="1400" dirty="0">
                <a:latin typeface="Verdana" panose="020B0604030504040204" pitchFamily="34" charset="0"/>
                <a:ea typeface="Verdana" panose="020B0604030504040204" pitchFamily="34" charset="0"/>
                <a:cs typeface="Verdana" panose="020B0604030504040204" pitchFamily="34" charset="0"/>
              </a:rPr>
              <a:t>be spent in small group discussion.</a:t>
            </a:r>
          </a:p>
          <a:p>
            <a:pPr marL="285750" indent="-285750">
              <a:buFont typeface="Arial" panose="020B0604020202020204" pitchFamily="34" charset="0"/>
              <a:buChar char="•"/>
            </a:pPr>
            <a:r>
              <a:rPr lang="en-CA" sz="1400" dirty="0" smtClean="0">
                <a:latin typeface="Verdana" panose="020B0604030504040204" pitchFamily="34" charset="0"/>
                <a:ea typeface="Verdana" panose="020B0604030504040204" pitchFamily="34" charset="0"/>
                <a:cs typeface="Verdana" panose="020B0604030504040204" pitchFamily="34" charset="0"/>
              </a:rPr>
              <a:t>We’d </a:t>
            </a:r>
            <a:r>
              <a:rPr lang="en-CA" sz="1400" dirty="0">
                <a:latin typeface="Verdana" panose="020B0604030504040204" pitchFamily="34" charset="0"/>
                <a:ea typeface="Verdana" panose="020B0604030504040204" pitchFamily="34" charset="0"/>
                <a:cs typeface="Verdana" panose="020B0604030504040204" pitchFamily="34" charset="0"/>
              </a:rPr>
              <a:t>like to hear from you and we need your input to achieve our objectives, so we’re going to put you to </a:t>
            </a:r>
            <a:r>
              <a:rPr lang="en-CA" sz="1400" dirty="0" smtClean="0">
                <a:latin typeface="Verdana" panose="020B0604030504040204" pitchFamily="34" charset="0"/>
                <a:ea typeface="Verdana" panose="020B0604030504040204" pitchFamily="34" charset="0"/>
                <a:cs typeface="Verdana" panose="020B0604030504040204" pitchFamily="34" charset="0"/>
              </a:rPr>
              <a:t>work shortly.</a:t>
            </a:r>
            <a:endParaRPr lang="en-CA" sz="1400" dirty="0">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en-CA" sz="1400" dirty="0">
              <a:latin typeface="Verdana" panose="020B0604030504040204" pitchFamily="34" charset="0"/>
              <a:ea typeface="Verdana" panose="020B0604030504040204" pitchFamily="34" charset="0"/>
              <a:cs typeface="Verdana" panose="020B0604030504040204" pitchFamily="34" charset="0"/>
            </a:endParaRPr>
          </a:p>
          <a:p>
            <a:pPr marL="176679" indent="-176679">
              <a:buFont typeface="Arial" panose="020B0604020202020204" pitchFamily="34" charset="0"/>
              <a:buChar char="•"/>
            </a:pPr>
            <a:r>
              <a:rPr lang="en-CA" sz="1400" dirty="0" smtClean="0">
                <a:latin typeface="Verdana" panose="020B0604030504040204" pitchFamily="34" charset="0"/>
                <a:ea typeface="Verdana" panose="020B0604030504040204" pitchFamily="34" charset="0"/>
                <a:cs typeface="Verdana" panose="020B0604030504040204" pitchFamily="34" charset="0"/>
              </a:rPr>
              <a:t>First, let’s </a:t>
            </a:r>
            <a:r>
              <a:rPr lang="en-CA" sz="1400" dirty="0">
                <a:latin typeface="Verdana" panose="020B0604030504040204" pitchFamily="34" charset="0"/>
                <a:ea typeface="Verdana" panose="020B0604030504040204" pitchFamily="34" charset="0"/>
                <a:cs typeface="Verdana" panose="020B0604030504040204" pitchFamily="34" charset="0"/>
              </a:rPr>
              <a:t>take a look at our </a:t>
            </a:r>
            <a:r>
              <a:rPr lang="en-CA" sz="1400" dirty="0" smtClean="0">
                <a:latin typeface="Verdana" panose="020B0604030504040204" pitchFamily="34" charset="0"/>
                <a:ea typeface="Verdana" panose="020B0604030504040204" pitchFamily="34" charset="0"/>
                <a:cs typeface="Verdana" panose="020B0604030504040204" pitchFamily="34" charset="0"/>
              </a:rPr>
              <a:t>learning </a:t>
            </a:r>
            <a:r>
              <a:rPr lang="en-CA" sz="1400" dirty="0" smtClean="0">
                <a:latin typeface="Verdana" panose="020B0604030504040204" pitchFamily="34" charset="0"/>
                <a:ea typeface="Verdana" panose="020B0604030504040204" pitchFamily="34" charset="0"/>
                <a:cs typeface="Verdana" panose="020B0604030504040204" pitchFamily="34" charset="0"/>
              </a:rPr>
              <a:t>objectives. </a:t>
            </a:r>
            <a:endParaRPr lang="en-CA" sz="1400" dirty="0">
              <a:latin typeface="Verdana" panose="020B0604030504040204" pitchFamily="34" charset="0"/>
              <a:ea typeface="Verdana" panose="020B0604030504040204" pitchFamily="34" charset="0"/>
              <a:cs typeface="Verdana" panose="020B0604030504040204" pitchFamily="34" charset="0"/>
            </a:endParaRPr>
          </a:p>
          <a:p>
            <a:r>
              <a:rPr lang="en-CA" sz="1400" dirty="0" smtClean="0">
                <a:latin typeface="Verdana" panose="020B0604030504040204" pitchFamily="34" charset="0"/>
                <a:ea typeface="Verdana" panose="020B0604030504040204" pitchFamily="34" charset="0"/>
                <a:cs typeface="Verdana" panose="020B0604030504040204" pitchFamily="34" charset="0"/>
              </a:rPr>
              <a:t>   [</a:t>
            </a:r>
            <a:r>
              <a:rPr lang="en-CA" sz="1400" i="1" dirty="0">
                <a:latin typeface="Verdana" panose="020B0604030504040204" pitchFamily="34" charset="0"/>
                <a:ea typeface="Verdana" panose="020B0604030504040204" pitchFamily="34" charset="0"/>
                <a:cs typeface="Verdana" panose="020B0604030504040204" pitchFamily="34" charset="0"/>
              </a:rPr>
              <a:t>read aloud</a:t>
            </a:r>
            <a:r>
              <a:rPr lang="en-CA" sz="1400" dirty="0">
                <a:latin typeface="Verdana" panose="020B0604030504040204" pitchFamily="34" charset="0"/>
                <a:ea typeface="Verdana" panose="020B0604030504040204" pitchFamily="34" charset="0"/>
                <a:cs typeface="Verdana" panose="020B0604030504040204" pitchFamily="34" charset="0"/>
              </a:rPr>
              <a:t>]. </a:t>
            </a:r>
          </a:p>
          <a:p>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BE664605-3CEA-4A26-B7C7-6FCD1C110CD9}" type="slidenum">
              <a:rPr lang="en-US" smtClean="0"/>
              <a:t>4</a:t>
            </a:fld>
            <a:endParaRPr lang="en-US" dirty="0"/>
          </a:p>
        </p:txBody>
      </p:sp>
    </p:spTree>
    <p:extLst>
      <p:ext uri="{BB962C8B-B14F-4D97-AF65-F5344CB8AC3E}">
        <p14:creationId xmlns:p14="http://schemas.microsoft.com/office/powerpoint/2010/main" val="2763196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267200"/>
            <a:ext cx="5486400" cy="4343400"/>
          </a:xfrm>
        </p:spPr>
        <p:txBody>
          <a:bodyPr/>
          <a:lstStyle/>
          <a:p>
            <a:r>
              <a:rPr lang="en-US" sz="1400" b="1" dirty="0" smtClean="0">
                <a:latin typeface="Verdana" panose="020B0604030504040204" pitchFamily="34" charset="0"/>
                <a:ea typeface="Verdana" panose="020B0604030504040204" pitchFamily="34" charset="0"/>
                <a:cs typeface="Verdana" panose="020B0604030504040204" pitchFamily="34" charset="0"/>
              </a:rPr>
              <a:t>Aaron – 2 minutes</a:t>
            </a:r>
            <a:endParaRPr lang="en-US" sz="1400" b="1" dirty="0" smtClean="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Now,</a:t>
            </a:r>
            <a:r>
              <a:rPr lang="en-US" sz="1400" baseline="0" dirty="0" smtClean="0">
                <a:latin typeface="Verdana" panose="020B0604030504040204" pitchFamily="34" charset="0"/>
                <a:ea typeface="Verdana" panose="020B0604030504040204" pitchFamily="34" charset="0"/>
                <a:cs typeface="Verdana" panose="020B0604030504040204" pitchFamily="34" charset="0"/>
              </a:rPr>
              <a:t> let’s take a look closer look at the Committee – who we are</a:t>
            </a:r>
            <a:r>
              <a:rPr lang="en-US" sz="1400" dirty="0" smtClean="0">
                <a:latin typeface="Verdana" panose="020B0604030504040204" pitchFamily="34" charset="0"/>
                <a:ea typeface="Verdana" panose="020B0604030504040204" pitchFamily="34" charset="0"/>
                <a:cs typeface="Verdana" panose="020B0604030504040204" pitchFamily="34" charset="0"/>
              </a:rPr>
              <a:t>, </a:t>
            </a:r>
            <a:r>
              <a:rPr lang="en-US" sz="1400" dirty="0">
                <a:latin typeface="Verdana" panose="020B0604030504040204" pitchFamily="34" charset="0"/>
                <a:ea typeface="Verdana" panose="020B0604030504040204" pitchFamily="34" charset="0"/>
                <a:cs typeface="Verdana" panose="020B0604030504040204" pitchFamily="34" charset="0"/>
              </a:rPr>
              <a:t>how </a:t>
            </a:r>
            <a:r>
              <a:rPr lang="en-US" sz="1400" dirty="0" smtClean="0">
                <a:latin typeface="Verdana" panose="020B0604030504040204" pitchFamily="34" charset="0"/>
                <a:ea typeface="Verdana" panose="020B0604030504040204" pitchFamily="34" charset="0"/>
                <a:cs typeface="Verdana" panose="020B0604030504040204" pitchFamily="34" charset="0"/>
              </a:rPr>
              <a:t>we’ve evolved, and what we do.</a:t>
            </a:r>
          </a:p>
          <a:p>
            <a:pPr marL="285750" indent="-285750">
              <a:buFont typeface="Arial" panose="020B0604020202020204" pitchFamily="34" charset="0"/>
              <a:buChar char="•"/>
            </a:pPr>
            <a:endParaRPr lang="en-US" sz="14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The Committee was originally formed as an inter-Divisional </a:t>
            </a:r>
            <a:r>
              <a:rPr lang="en-US" sz="1400" dirty="0" smtClean="0">
                <a:latin typeface="Verdana" panose="020B0604030504040204" pitchFamily="34" charset="0"/>
                <a:ea typeface="Verdana" panose="020B0604030504040204" pitchFamily="34" charset="0"/>
                <a:cs typeface="Verdana" panose="020B0604030504040204" pitchFamily="34" charset="0"/>
              </a:rPr>
              <a:t>Committee after </a:t>
            </a:r>
            <a:r>
              <a:rPr lang="en-US" sz="1400" dirty="0" smtClean="0">
                <a:latin typeface="Verdana" panose="020B0604030504040204" pitchFamily="34" charset="0"/>
                <a:ea typeface="Verdana" panose="020B0604030504040204" pitchFamily="34" charset="0"/>
                <a:cs typeface="Verdana" panose="020B0604030504040204" pitchFamily="34" charset="0"/>
              </a:rPr>
              <a:t>the Spring 2012 </a:t>
            </a:r>
            <a:r>
              <a:rPr lang="en-US" sz="1400" dirty="0" smtClean="0">
                <a:latin typeface="Verdana" panose="020B0604030504040204" pitchFamily="34" charset="0"/>
                <a:ea typeface="Verdana" panose="020B0604030504040204" pitchFamily="34" charset="0"/>
                <a:cs typeface="Verdana" panose="020B0604030504040204" pitchFamily="34" charset="0"/>
              </a:rPr>
              <a:t>Roundtable, </a:t>
            </a:r>
            <a:r>
              <a:rPr lang="en-US" sz="1400" dirty="0" smtClean="0">
                <a:latin typeface="Verdana" panose="020B0604030504040204" pitchFamily="34" charset="0"/>
                <a:ea typeface="Verdana" panose="020B0604030504040204" pitchFamily="34" charset="0"/>
                <a:cs typeface="Verdana" panose="020B0604030504040204" pitchFamily="34" charset="0"/>
              </a:rPr>
              <a:t>with a mandate to address the breadth and complexity of physician recruitment, retention, and locum coverage across BC.</a:t>
            </a:r>
          </a:p>
          <a:p>
            <a:pPr marL="285750" indent="-285750">
              <a:buFont typeface="Arial" panose="020B0604020202020204" pitchFamily="34" charset="0"/>
              <a:buChar char="•"/>
            </a:pPr>
            <a:endParaRPr lang="en-US" sz="14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Committee work gained recognition which led to its integral involvement, with GPSC support, in the physician </a:t>
            </a:r>
            <a:r>
              <a:rPr lang="en-US" sz="1400" dirty="0">
                <a:latin typeface="Verdana" panose="020B0604030504040204" pitchFamily="34" charset="0"/>
                <a:ea typeface="Verdana" panose="020B0604030504040204" pitchFamily="34" charset="0"/>
                <a:cs typeface="Verdana" panose="020B0604030504040204" pitchFamily="34" charset="0"/>
              </a:rPr>
              <a:t>R &amp; R Stakeholder Summit in March </a:t>
            </a:r>
            <a:r>
              <a:rPr lang="en-US" sz="1400" dirty="0" smtClean="0">
                <a:latin typeface="Verdana" panose="020B0604030504040204" pitchFamily="34" charset="0"/>
                <a:ea typeface="Verdana" panose="020B0604030504040204" pitchFamily="34" charset="0"/>
                <a:cs typeface="Verdana" panose="020B0604030504040204" pitchFamily="34" charset="0"/>
              </a:rPr>
              <a:t>2015 - a  first of its kind event that </a:t>
            </a:r>
            <a:r>
              <a:rPr lang="en-US" sz="1400" b="0" baseline="0" dirty="0" smtClean="0">
                <a:latin typeface="Verdana" panose="020B0604030504040204" pitchFamily="34" charset="0"/>
                <a:ea typeface="Verdana" panose="020B0604030504040204" pitchFamily="34" charset="0"/>
                <a:cs typeface="Verdana" panose="020B0604030504040204" pitchFamily="34" charset="0"/>
              </a:rPr>
              <a:t>brought </a:t>
            </a:r>
            <a:r>
              <a:rPr lang="en-US" sz="1400" b="0" u="sng" baseline="0" dirty="0" smtClean="0">
                <a:latin typeface="Verdana" panose="020B0604030504040204" pitchFamily="34" charset="0"/>
                <a:ea typeface="Verdana" panose="020B0604030504040204" pitchFamily="34" charset="0"/>
                <a:cs typeface="Verdana" panose="020B0604030504040204" pitchFamily="34" charset="0"/>
              </a:rPr>
              <a:t>multiple stakeholders</a:t>
            </a:r>
            <a:r>
              <a:rPr lang="en-US" sz="1400" b="0" u="none" baseline="0" dirty="0" smtClean="0">
                <a:latin typeface="Verdana" panose="020B0604030504040204" pitchFamily="34" charset="0"/>
                <a:ea typeface="Verdana" panose="020B0604030504040204" pitchFamily="34" charset="0"/>
                <a:cs typeface="Verdana" panose="020B0604030504040204" pitchFamily="34" charset="0"/>
              </a:rPr>
              <a:t> </a:t>
            </a:r>
            <a:r>
              <a:rPr lang="en-US" sz="1400" b="0" baseline="0" dirty="0" smtClean="0">
                <a:latin typeface="Verdana" panose="020B0604030504040204" pitchFamily="34" charset="0"/>
                <a:ea typeface="Verdana" panose="020B0604030504040204" pitchFamily="34" charset="0"/>
                <a:cs typeface="Verdana" panose="020B0604030504040204" pitchFamily="34" charset="0"/>
              </a:rPr>
              <a:t>together to discuss coordinated, concerted efforts to address physician </a:t>
            </a:r>
            <a:r>
              <a:rPr lang="en-US" sz="1400" b="0" baseline="0" dirty="0" smtClean="0">
                <a:latin typeface="Verdana" panose="020B0604030504040204" pitchFamily="34" charset="0"/>
                <a:ea typeface="Verdana" panose="020B0604030504040204" pitchFamily="34" charset="0"/>
                <a:cs typeface="Verdana" panose="020B0604030504040204" pitchFamily="34" charset="0"/>
              </a:rPr>
              <a:t>recruitment, retention, </a:t>
            </a:r>
            <a:r>
              <a:rPr lang="en-US" sz="1400" b="0" baseline="0" dirty="0" smtClean="0">
                <a:latin typeface="Verdana" panose="020B0604030504040204" pitchFamily="34" charset="0"/>
                <a:ea typeface="Verdana" panose="020B0604030504040204" pitchFamily="34" charset="0"/>
                <a:cs typeface="Verdana" panose="020B0604030504040204" pitchFamily="34" charset="0"/>
              </a:rPr>
              <a:t>and practice coverage challenges in BC. The Summit recognized the multiple organizations that need to be involved in these processes.</a:t>
            </a:r>
            <a:endParaRPr lang="en-US" sz="1400" dirty="0" smtClean="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endParaRPr lang="en-US" sz="14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Since that time, the Committee’s mandate evolved to focus on system improving initiatives by leveraging the collective knowledge and influence of participating partners and family doctor representatives.  To best reflect the broader collaborative mandate, the Committee was renamed the GPSC Provincial R &amp; R Steering Committee</a:t>
            </a:r>
            <a:r>
              <a:rPr lang="en-US" sz="1400" baseline="0" dirty="0" smtClean="0">
                <a:latin typeface="Verdana" panose="020B0604030504040204" pitchFamily="34" charset="0"/>
                <a:ea typeface="Verdana" panose="020B0604030504040204" pitchFamily="34" charset="0"/>
                <a:cs typeface="Verdana" panose="020B0604030504040204" pitchFamily="34" charset="0"/>
              </a:rPr>
              <a:t> this Spring.</a:t>
            </a: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BE664605-3CEA-4A26-B7C7-6FCD1C110CD9}" type="slidenum">
              <a:rPr lang="en-US" smtClean="0"/>
              <a:t>5</a:t>
            </a:fld>
            <a:endParaRPr lang="en-US" dirty="0"/>
          </a:p>
        </p:txBody>
      </p:sp>
    </p:spTree>
    <p:extLst>
      <p:ext uri="{BB962C8B-B14F-4D97-AF65-F5344CB8AC3E}">
        <p14:creationId xmlns:p14="http://schemas.microsoft.com/office/powerpoint/2010/main" val="629458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smtClean="0">
                <a:latin typeface="Verdana" panose="020B0604030504040204" pitchFamily="34" charset="0"/>
                <a:ea typeface="Verdana" panose="020B0604030504040204" pitchFamily="34" charset="0"/>
                <a:cs typeface="Verdana" panose="020B0604030504040204" pitchFamily="34" charset="0"/>
              </a:rPr>
              <a:t>Aaron</a:t>
            </a:r>
            <a:r>
              <a:rPr lang="en-US" baseline="0" dirty="0" smtClean="0"/>
              <a:t> - 30 seconds</a:t>
            </a:r>
            <a:endParaRPr lang="en-US" sz="1400" b="1" baseline="0" dirty="0" smtClean="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400" b="0" baseline="0" dirty="0" smtClean="0">
                <a:latin typeface="Verdana" panose="020B0604030504040204" pitchFamily="34" charset="0"/>
                <a:ea typeface="Verdana" panose="020B0604030504040204" pitchFamily="34" charset="0"/>
                <a:cs typeface="Verdana" panose="020B0604030504040204" pitchFamily="34" charset="0"/>
              </a:rPr>
              <a:t>Specifically, the committee’s mandate emphasizes keeping doctors in BC and recruiting new doctors to the province to meet current </a:t>
            </a:r>
            <a:r>
              <a:rPr lang="en-US" sz="1400" b="0" u="sng" baseline="0" dirty="0" smtClean="0">
                <a:latin typeface="Verdana" panose="020B0604030504040204" pitchFamily="34" charset="0"/>
                <a:ea typeface="Verdana" panose="020B0604030504040204" pitchFamily="34" charset="0"/>
                <a:cs typeface="Verdana" panose="020B0604030504040204" pitchFamily="34" charset="0"/>
              </a:rPr>
              <a:t>and future</a:t>
            </a:r>
            <a:r>
              <a:rPr lang="en-US" sz="1400" b="0" u="none" baseline="0" dirty="0" smtClean="0">
                <a:latin typeface="Verdana" panose="020B0604030504040204" pitchFamily="34" charset="0"/>
                <a:ea typeface="Verdana" panose="020B0604030504040204" pitchFamily="34" charset="0"/>
                <a:cs typeface="Verdana" panose="020B0604030504040204" pitchFamily="34" charset="0"/>
              </a:rPr>
              <a:t> </a:t>
            </a:r>
            <a:r>
              <a:rPr lang="en-US" sz="1400" b="0" baseline="0" dirty="0" smtClean="0">
                <a:latin typeface="Verdana" panose="020B0604030504040204" pitchFamily="34" charset="0"/>
                <a:ea typeface="Verdana" panose="020B0604030504040204" pitchFamily="34" charset="0"/>
                <a:cs typeface="Verdana" panose="020B0604030504040204" pitchFamily="34" charset="0"/>
              </a:rPr>
              <a:t>primary care needs.  This work is an integral enabler of  the PMH as we move towards a standard of team-based care, with family doctors being the backbone/at the hub.</a:t>
            </a:r>
            <a:endParaRPr lang="en-US" sz="1400" b="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BE664605-3CEA-4A26-B7C7-6FCD1C110CD9}" type="slidenum">
              <a:rPr lang="en-US" smtClean="0"/>
              <a:t>6</a:t>
            </a:fld>
            <a:endParaRPr lang="en-US" dirty="0"/>
          </a:p>
        </p:txBody>
      </p:sp>
    </p:spTree>
    <p:extLst>
      <p:ext uri="{BB962C8B-B14F-4D97-AF65-F5344CB8AC3E}">
        <p14:creationId xmlns:p14="http://schemas.microsoft.com/office/powerpoint/2010/main" val="34989750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smtClean="0">
                <a:latin typeface="Verdana" panose="020B0604030504040204" pitchFamily="34" charset="0"/>
                <a:ea typeface="Verdana" panose="020B0604030504040204" pitchFamily="34" charset="0"/>
                <a:cs typeface="Verdana" panose="020B0604030504040204" pitchFamily="34" charset="0"/>
              </a:rPr>
              <a:t>Aaron – 30 seconds</a:t>
            </a:r>
          </a:p>
          <a:p>
            <a:pPr marL="285750" indent="-285750">
              <a:buFont typeface="Arial" panose="020B0604020202020204" pitchFamily="34" charset="0"/>
              <a:buChar char="•"/>
            </a:pPr>
            <a:r>
              <a:rPr lang="en-US" sz="1400" b="0" dirty="0" smtClean="0">
                <a:latin typeface="Verdana" panose="020B0604030504040204" pitchFamily="34" charset="0"/>
                <a:ea typeface="Verdana" panose="020B0604030504040204" pitchFamily="34" charset="0"/>
                <a:cs typeface="Verdana" panose="020B0604030504040204" pitchFamily="34" charset="0"/>
              </a:rPr>
              <a:t>We</a:t>
            </a:r>
            <a:r>
              <a:rPr lang="en-US" sz="1400" b="0" baseline="0" dirty="0" smtClean="0">
                <a:latin typeface="Verdana" panose="020B0604030504040204" pitchFamily="34" charset="0"/>
                <a:ea typeface="Verdana" panose="020B0604030504040204" pitchFamily="34" charset="0"/>
                <a:cs typeface="Verdana" panose="020B0604030504040204" pitchFamily="34" charset="0"/>
              </a:rPr>
              <a:t>’d like to point out 3 of our objectives that fit well with the today’s session and the Summit as a whole:</a:t>
            </a:r>
            <a:endParaRPr lang="en-US" sz="1400" b="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BE664605-3CEA-4A26-B7C7-6FCD1C110CD9}" type="slidenum">
              <a:rPr lang="en-US" smtClean="0"/>
              <a:t>7</a:t>
            </a:fld>
            <a:endParaRPr lang="en-US" dirty="0"/>
          </a:p>
        </p:txBody>
      </p:sp>
    </p:spTree>
    <p:extLst>
      <p:ext uri="{BB962C8B-B14F-4D97-AF65-F5344CB8AC3E}">
        <p14:creationId xmlns:p14="http://schemas.microsoft.com/office/powerpoint/2010/main" val="11990465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smtClean="0">
                <a:latin typeface="Verdana" panose="020B0604030504040204" pitchFamily="34" charset="0"/>
                <a:ea typeface="Verdana" panose="020B0604030504040204" pitchFamily="34" charset="0"/>
                <a:cs typeface="Verdana" panose="020B0604030504040204" pitchFamily="34" charset="0"/>
              </a:rPr>
              <a:t>Aaron</a:t>
            </a:r>
            <a:r>
              <a:rPr lang="en-US" sz="1400" b="1" dirty="0" smtClean="0">
                <a:latin typeface="Verdana" panose="020B0604030504040204" pitchFamily="34" charset="0"/>
                <a:ea typeface="Verdana" panose="020B0604030504040204" pitchFamily="34" charset="0"/>
                <a:cs typeface="Verdana" panose="020B0604030504040204" pitchFamily="34" charset="0"/>
              </a:rPr>
              <a:t>: 10 seconds</a:t>
            </a:r>
            <a:endParaRPr lang="en-US" sz="1400" b="1" dirty="0" smtClean="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400" dirty="0" smtClean="0">
                <a:latin typeface="Verdana" panose="020B0604030504040204" pitchFamily="34" charset="0"/>
                <a:ea typeface="Verdana" panose="020B0604030504040204" pitchFamily="34" charset="0"/>
                <a:cs typeface="Verdana" panose="020B0604030504040204" pitchFamily="34" charset="0"/>
              </a:rPr>
              <a:t>Here’s a quick look at </a:t>
            </a:r>
            <a:r>
              <a:rPr lang="en-US" sz="1400" dirty="0" smtClean="0">
                <a:latin typeface="Verdana" panose="020B0604030504040204" pitchFamily="34" charset="0"/>
                <a:ea typeface="Verdana" panose="020B0604030504040204" pitchFamily="34" charset="0"/>
                <a:cs typeface="Verdana" panose="020B0604030504040204" pitchFamily="34" charset="0"/>
              </a:rPr>
              <a:t>the</a:t>
            </a:r>
            <a:r>
              <a:rPr lang="en-US" sz="1400" baseline="0" dirty="0" smtClean="0">
                <a:latin typeface="Verdana" panose="020B0604030504040204" pitchFamily="34" charset="0"/>
                <a:ea typeface="Verdana" panose="020B0604030504040204" pitchFamily="34" charset="0"/>
                <a:cs typeface="Verdana" panose="020B0604030504040204" pitchFamily="34" charset="0"/>
              </a:rPr>
              <a:t> </a:t>
            </a:r>
            <a:r>
              <a:rPr lang="en-US" sz="1400" dirty="0" smtClean="0">
                <a:latin typeface="Verdana" panose="020B0604030504040204" pitchFamily="34" charset="0"/>
                <a:ea typeface="Verdana" panose="020B0604030504040204" pitchFamily="34" charset="0"/>
                <a:cs typeface="Verdana" panose="020B0604030504040204" pitchFamily="34" charset="0"/>
              </a:rPr>
              <a:t>Committee membership.</a:t>
            </a:r>
            <a:endParaRPr lang="en-US" sz="1400" dirty="0" smtClean="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400" baseline="0" dirty="0" smtClean="0">
                <a:latin typeface="Verdana" panose="020B0604030504040204" pitchFamily="34" charset="0"/>
                <a:ea typeface="Verdana" panose="020B0604030504040204" pitchFamily="34" charset="0"/>
                <a:cs typeface="Verdana" panose="020B0604030504040204" pitchFamily="34" charset="0"/>
              </a:rPr>
              <a:t>You can see from the representation, Divisions continue to be a driving force of the Committee and the future of primary care in BC.</a:t>
            </a: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BE664605-3CEA-4A26-B7C7-6FCD1C110CD9}" type="slidenum">
              <a:rPr lang="en-US" smtClean="0"/>
              <a:t>8</a:t>
            </a:fld>
            <a:endParaRPr lang="en-US" dirty="0"/>
          </a:p>
        </p:txBody>
      </p:sp>
    </p:spTree>
    <p:extLst>
      <p:ext uri="{BB962C8B-B14F-4D97-AF65-F5344CB8AC3E}">
        <p14:creationId xmlns:p14="http://schemas.microsoft.com/office/powerpoint/2010/main" val="16310300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latin typeface="Verdana" panose="020B0604030504040204" pitchFamily="34" charset="0"/>
                <a:ea typeface="Verdana" panose="020B0604030504040204" pitchFamily="34" charset="0"/>
                <a:cs typeface="Verdana" panose="020B0604030504040204" pitchFamily="34" charset="0"/>
              </a:rPr>
              <a:t>Aaron - 5 seconds:</a:t>
            </a:r>
            <a:endParaRPr lang="en-US" sz="1200" b="1" dirty="0" smtClean="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200" dirty="0" smtClean="0">
                <a:latin typeface="Verdana" panose="020B0604030504040204" pitchFamily="34" charset="0"/>
                <a:ea typeface="Verdana" panose="020B0604030504040204" pitchFamily="34" charset="0"/>
                <a:cs typeface="Verdana" panose="020B0604030504040204" pitchFamily="34" charset="0"/>
              </a:rPr>
              <a:t>And these</a:t>
            </a:r>
            <a:r>
              <a:rPr lang="en-US" sz="1200" baseline="0" dirty="0" smtClean="0">
                <a:latin typeface="Verdana" panose="020B0604030504040204" pitchFamily="34" charset="0"/>
                <a:ea typeface="Verdana" panose="020B0604030504040204" pitchFamily="34" charset="0"/>
                <a:cs typeface="Verdana" panose="020B0604030504040204" pitchFamily="34" charset="0"/>
              </a:rPr>
              <a:t> </a:t>
            </a:r>
            <a:r>
              <a:rPr lang="en-US" sz="1200" baseline="0" dirty="0" smtClean="0">
                <a:latin typeface="Verdana" panose="020B0604030504040204" pitchFamily="34" charset="0"/>
                <a:ea typeface="Verdana" panose="020B0604030504040204" pitchFamily="34" charset="0"/>
                <a:cs typeface="Verdana" panose="020B0604030504040204" pitchFamily="34" charset="0"/>
              </a:rPr>
              <a:t>are our participating </a:t>
            </a:r>
            <a:r>
              <a:rPr lang="en-US" sz="1200" baseline="0" dirty="0" smtClean="0">
                <a:latin typeface="Verdana" panose="020B0604030504040204" pitchFamily="34" charset="0"/>
                <a:ea typeface="Verdana" panose="020B0604030504040204" pitchFamily="34" charset="0"/>
                <a:cs typeface="Verdana" panose="020B0604030504040204" pitchFamily="34" charset="0"/>
              </a:rPr>
              <a:t>partners who play a key role in our collective work.</a:t>
            </a:r>
            <a:endParaRPr lang="en-US" dirty="0"/>
          </a:p>
        </p:txBody>
      </p:sp>
      <p:sp>
        <p:nvSpPr>
          <p:cNvPr id="4" name="Slide Number Placeholder 3"/>
          <p:cNvSpPr>
            <a:spLocks noGrp="1"/>
          </p:cNvSpPr>
          <p:nvPr>
            <p:ph type="sldNum" sz="quarter" idx="10"/>
          </p:nvPr>
        </p:nvSpPr>
        <p:spPr/>
        <p:txBody>
          <a:bodyPr/>
          <a:lstStyle/>
          <a:p>
            <a:fld id="{BE664605-3CEA-4A26-B7C7-6FCD1C110CD9}" type="slidenum">
              <a:rPr lang="en-US" smtClean="0"/>
              <a:t>9</a:t>
            </a:fld>
            <a:endParaRPr lang="en-US" dirty="0"/>
          </a:p>
        </p:txBody>
      </p:sp>
    </p:spTree>
    <p:extLst>
      <p:ext uri="{BB962C8B-B14F-4D97-AF65-F5344CB8AC3E}">
        <p14:creationId xmlns:p14="http://schemas.microsoft.com/office/powerpoint/2010/main" val="15455991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Funder Logos">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130426"/>
            <a:ext cx="75438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676400" y="3886200"/>
            <a:ext cx="70104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BA646B65-C9F8-4B41-9AA5-86B1207E16E8}" type="datetimeFigureOut">
              <a:rPr lang="en-US" smtClean="0"/>
              <a:t>6/12/2017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77DA492-9AC2-4DD3-A802-F493823DFAF1}" type="slidenum">
              <a:rPr lang="en-US" smtClean="0"/>
              <a:t>‹#›</a:t>
            </a:fld>
            <a:endParaRPr lang="en-US" dirty="0"/>
          </a:p>
        </p:txBody>
      </p:sp>
      <p:pic>
        <p:nvPicPr>
          <p:cNvPr id="7" name="Picture 6" descr="BCID_V_key_pms_pos [Converted].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227764" y="5661026"/>
            <a:ext cx="1152525"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DoBC_w_BCMA_4C_CMYK.jpg"/>
          <p:cNvPicPr>
            <a:picLocks noChangeAspect="1"/>
          </p:cNvPicPr>
          <p:nvPr userDrawn="1"/>
        </p:nvPicPr>
        <p:blipFill rotWithShape="1">
          <a:blip r:embed="rId3" cstate="print">
            <a:extLst>
              <a:ext uri="{28A0092B-C50C-407E-A947-70E740481C1C}">
                <a14:useLocalDpi xmlns:a14="http://schemas.microsoft.com/office/drawing/2010/main" val="0"/>
              </a:ext>
            </a:extLst>
          </a:blip>
          <a:srcRect r="7246" b="24448"/>
          <a:stretch/>
        </p:blipFill>
        <p:spPr bwMode="auto">
          <a:xfrm>
            <a:off x="7308851" y="5805489"/>
            <a:ext cx="1320800"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7358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0" y="6356351"/>
            <a:ext cx="914400" cy="365125"/>
          </a:xfrm>
        </p:spPr>
        <p:txBody>
          <a:bodyPr/>
          <a:lstStyle/>
          <a:p>
            <a:fld id="{BA646B65-C9F8-4B41-9AA5-86B1207E16E8}" type="datetimeFigureOut">
              <a:rPr lang="en-US" smtClean="0"/>
              <a:t>6/12/2017</a:t>
            </a:fld>
            <a:endParaRPr lang="en-US" dirty="0"/>
          </a:p>
        </p:txBody>
      </p:sp>
      <p:sp>
        <p:nvSpPr>
          <p:cNvPr id="5" name="Footer Placeholder 4"/>
          <p:cNvSpPr>
            <a:spLocks noGrp="1"/>
          </p:cNvSpPr>
          <p:nvPr>
            <p:ph type="ftr" sz="quarter" idx="11"/>
          </p:nvPr>
        </p:nvSpPr>
        <p:spPr>
          <a:xfrm>
            <a:off x="1143001" y="6356351"/>
            <a:ext cx="5084763" cy="365125"/>
          </a:xfrm>
        </p:spPr>
        <p:txBody>
          <a:bodyPr/>
          <a:lstStyle>
            <a:lvl1pPr algn="l">
              <a:defRPr/>
            </a:lvl1pPr>
          </a:lstStyle>
          <a:p>
            <a:endParaRPr lang="en-US" dirty="0"/>
          </a:p>
        </p:txBody>
      </p:sp>
      <p:sp>
        <p:nvSpPr>
          <p:cNvPr id="6" name="Slide Number Placeholder 5"/>
          <p:cNvSpPr>
            <a:spLocks noGrp="1"/>
          </p:cNvSpPr>
          <p:nvPr>
            <p:ph type="sldNum" sz="quarter" idx="12"/>
          </p:nvPr>
        </p:nvSpPr>
        <p:spPr/>
        <p:txBody>
          <a:bodyPr/>
          <a:lstStyle/>
          <a:p>
            <a:fld id="{B77DA492-9AC2-4DD3-A802-F493823DFAF1}" type="slidenum">
              <a:rPr lang="en-US" smtClean="0"/>
              <a:t>‹#›</a:t>
            </a:fld>
            <a:endParaRPr lang="en-US" dirty="0"/>
          </a:p>
        </p:txBody>
      </p:sp>
    </p:spTree>
    <p:extLst>
      <p:ext uri="{BB962C8B-B14F-4D97-AF65-F5344CB8AC3E}">
        <p14:creationId xmlns:p14="http://schemas.microsoft.com/office/powerpoint/2010/main" val="1854736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Funder Log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0" y="6356351"/>
            <a:ext cx="914400" cy="365125"/>
          </a:xfrm>
        </p:spPr>
        <p:txBody>
          <a:bodyPr/>
          <a:lstStyle/>
          <a:p>
            <a:fld id="{BA646B65-C9F8-4B41-9AA5-86B1207E16E8}" type="datetimeFigureOut">
              <a:rPr lang="en-US" smtClean="0"/>
              <a:t>6/12/2017</a:t>
            </a:fld>
            <a:endParaRPr lang="en-US" dirty="0"/>
          </a:p>
        </p:txBody>
      </p:sp>
      <p:sp>
        <p:nvSpPr>
          <p:cNvPr id="5" name="Footer Placeholder 4"/>
          <p:cNvSpPr>
            <a:spLocks noGrp="1"/>
          </p:cNvSpPr>
          <p:nvPr>
            <p:ph type="ftr" sz="quarter" idx="11"/>
          </p:nvPr>
        </p:nvSpPr>
        <p:spPr>
          <a:xfrm>
            <a:off x="1143001" y="6356351"/>
            <a:ext cx="5084763" cy="365125"/>
          </a:xfrm>
        </p:spPr>
        <p:txBody>
          <a:bodyPr/>
          <a:lstStyle>
            <a:lvl1pPr algn="l">
              <a:defRPr/>
            </a:lvl1pPr>
          </a:lstStyle>
          <a:p>
            <a:endParaRPr lang="en-US" dirty="0"/>
          </a:p>
        </p:txBody>
      </p:sp>
      <p:sp>
        <p:nvSpPr>
          <p:cNvPr id="6" name="Slide Number Placeholder 5"/>
          <p:cNvSpPr>
            <a:spLocks noGrp="1"/>
          </p:cNvSpPr>
          <p:nvPr>
            <p:ph type="sldNum" sz="quarter" idx="12"/>
          </p:nvPr>
        </p:nvSpPr>
        <p:spPr/>
        <p:txBody>
          <a:bodyPr/>
          <a:lstStyle/>
          <a:p>
            <a:fld id="{B77DA492-9AC2-4DD3-A802-F493823DFAF1}" type="slidenum">
              <a:rPr lang="en-US" smtClean="0"/>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6227764" y="5662601"/>
            <a:ext cx="1152525" cy="10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7308851" y="5806085"/>
            <a:ext cx="1320800" cy="651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7367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BA646B65-C9F8-4B41-9AA5-86B1207E16E8}" type="datetimeFigureOut">
              <a:rPr lang="en-US" smtClean="0"/>
              <a:t>6/12/2017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77DA492-9AC2-4DD3-A802-F493823DFAF1}" type="slidenum">
              <a:rPr lang="en-US" smtClean="0"/>
              <a:t>‹#›</a:t>
            </a:fld>
            <a:endParaRPr lang="en-US" dirty="0"/>
          </a:p>
        </p:txBody>
      </p:sp>
    </p:spTree>
    <p:extLst>
      <p:ext uri="{BB962C8B-B14F-4D97-AF65-F5344CB8AC3E}">
        <p14:creationId xmlns:p14="http://schemas.microsoft.com/office/powerpoint/2010/main" val="1032382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Funder Log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BA646B65-C9F8-4B41-9AA5-86B1207E16E8}" type="datetimeFigureOut">
              <a:rPr lang="en-US" smtClean="0"/>
              <a:t>6/12/2017</a:t>
            </a:fld>
            <a:endParaRPr lang="en-US" dirty="0"/>
          </a:p>
        </p:txBody>
      </p:sp>
      <p:sp>
        <p:nvSpPr>
          <p:cNvPr id="4" name="Footer Placeholder 3"/>
          <p:cNvSpPr>
            <a:spLocks noGrp="1"/>
          </p:cNvSpPr>
          <p:nvPr>
            <p:ph type="ftr" sz="quarter" idx="11"/>
          </p:nvPr>
        </p:nvSpPr>
        <p:spPr>
          <a:xfrm>
            <a:off x="1143000" y="6356351"/>
            <a:ext cx="5181600" cy="365125"/>
          </a:xfrm>
        </p:spPr>
        <p:txBody>
          <a:bodyPr/>
          <a:lstStyle/>
          <a:p>
            <a:endParaRPr lang="en-US" dirty="0"/>
          </a:p>
        </p:txBody>
      </p:sp>
      <p:sp>
        <p:nvSpPr>
          <p:cNvPr id="5" name="Slide Number Placeholder 4"/>
          <p:cNvSpPr>
            <a:spLocks noGrp="1"/>
          </p:cNvSpPr>
          <p:nvPr>
            <p:ph type="sldNum" sz="quarter" idx="12"/>
          </p:nvPr>
        </p:nvSpPr>
        <p:spPr/>
        <p:txBody>
          <a:bodyPr/>
          <a:lstStyle/>
          <a:p>
            <a:fld id="{B77DA492-9AC2-4DD3-A802-F493823DFAF1}" type="slidenum">
              <a:rPr lang="en-US" smtClean="0"/>
              <a:t>‹#›</a:t>
            </a:fld>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6227764" y="5662601"/>
            <a:ext cx="1152525" cy="10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7308851" y="5806085"/>
            <a:ext cx="1320800" cy="651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6178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646B65-C9F8-4B41-9AA5-86B1207E16E8}" type="datetimeFigureOut">
              <a:rPr lang="en-US" smtClean="0"/>
              <a:t>6/12/2017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77DA492-9AC2-4DD3-A802-F493823DFAF1}" type="slidenum">
              <a:rPr lang="en-US" smtClean="0"/>
              <a:t>‹#›</a:t>
            </a:fld>
            <a:endParaRPr lang="en-US" dirty="0"/>
          </a:p>
        </p:txBody>
      </p:sp>
    </p:spTree>
    <p:extLst>
      <p:ext uri="{BB962C8B-B14F-4D97-AF65-F5344CB8AC3E}">
        <p14:creationId xmlns:p14="http://schemas.microsoft.com/office/powerpoint/2010/main" val="29727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Funder Logo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646B65-C9F8-4B41-9AA5-86B1207E16E8}" type="datetimeFigureOut">
              <a:rPr lang="en-US" smtClean="0"/>
              <a:t>6/12/2017</a:t>
            </a:fld>
            <a:endParaRPr lang="en-US" dirty="0"/>
          </a:p>
        </p:txBody>
      </p:sp>
      <p:sp>
        <p:nvSpPr>
          <p:cNvPr id="3" name="Footer Placeholder 2"/>
          <p:cNvSpPr>
            <a:spLocks noGrp="1"/>
          </p:cNvSpPr>
          <p:nvPr>
            <p:ph type="ftr" sz="quarter" idx="11"/>
          </p:nvPr>
        </p:nvSpPr>
        <p:spPr>
          <a:xfrm>
            <a:off x="1143000" y="6356351"/>
            <a:ext cx="5181600" cy="365125"/>
          </a:xfrm>
        </p:spPr>
        <p:txBody>
          <a:bodyPr/>
          <a:lstStyle/>
          <a:p>
            <a:endParaRPr lang="en-US" dirty="0"/>
          </a:p>
        </p:txBody>
      </p:sp>
      <p:sp>
        <p:nvSpPr>
          <p:cNvPr id="4" name="Slide Number Placeholder 3"/>
          <p:cNvSpPr>
            <a:spLocks noGrp="1"/>
          </p:cNvSpPr>
          <p:nvPr>
            <p:ph type="sldNum" sz="quarter" idx="12"/>
          </p:nvPr>
        </p:nvSpPr>
        <p:spPr/>
        <p:txBody>
          <a:bodyPr/>
          <a:lstStyle/>
          <a:p>
            <a:fld id="{B77DA492-9AC2-4DD3-A802-F493823DFAF1}" type="slidenum">
              <a:rPr lang="en-US" smtClean="0"/>
              <a:t>‹#›</a:t>
            </a:fld>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6227764" y="5662601"/>
            <a:ext cx="1152525" cy="10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7308851" y="5806085"/>
            <a:ext cx="1320800" cy="651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6393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Funder Logo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646B65-C9F8-4B41-9AA5-86B1207E16E8}" type="datetimeFigureOut">
              <a:rPr lang="en-US" smtClean="0"/>
              <a:t>6/12/2017</a:t>
            </a:fld>
            <a:endParaRPr lang="en-US" dirty="0"/>
          </a:p>
        </p:txBody>
      </p:sp>
      <p:sp>
        <p:nvSpPr>
          <p:cNvPr id="3" name="Footer Placeholder 2"/>
          <p:cNvSpPr>
            <a:spLocks noGrp="1"/>
          </p:cNvSpPr>
          <p:nvPr>
            <p:ph type="ftr" sz="quarter" idx="11"/>
          </p:nvPr>
        </p:nvSpPr>
        <p:spPr>
          <a:xfrm>
            <a:off x="1143000" y="6356351"/>
            <a:ext cx="5181600" cy="365125"/>
          </a:xfrm>
        </p:spPr>
        <p:txBody>
          <a:bodyPr/>
          <a:lstStyle/>
          <a:p>
            <a:endParaRPr lang="en-US" dirty="0"/>
          </a:p>
        </p:txBody>
      </p:sp>
      <p:sp>
        <p:nvSpPr>
          <p:cNvPr id="4" name="Slide Number Placeholder 3"/>
          <p:cNvSpPr>
            <a:spLocks noGrp="1"/>
          </p:cNvSpPr>
          <p:nvPr>
            <p:ph type="sldNum" sz="quarter" idx="12"/>
          </p:nvPr>
        </p:nvSpPr>
        <p:spPr/>
        <p:txBody>
          <a:bodyPr/>
          <a:lstStyle/>
          <a:p>
            <a:fld id="{B77DA492-9AC2-4DD3-A802-F493823DFAF1}" type="slidenum">
              <a:rPr lang="en-US" smtClean="0"/>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6227764" y="5662601"/>
            <a:ext cx="1152525" cy="10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7308851" y="5806085"/>
            <a:ext cx="1320800" cy="651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userDrawn="1"/>
        </p:nvSpPr>
        <p:spPr>
          <a:xfrm>
            <a:off x="0" y="3048000"/>
            <a:ext cx="9144000" cy="1261884"/>
          </a:xfrm>
          <a:prstGeom prst="rect">
            <a:avLst/>
          </a:prstGeom>
          <a:noFill/>
        </p:spPr>
        <p:txBody>
          <a:bodyPr wrap="square" rtlCol="0">
            <a:spAutoFit/>
          </a:bodyPr>
          <a:lstStyle/>
          <a:p>
            <a:pPr algn="ctr"/>
            <a:r>
              <a:rPr lang="en-US" sz="3800" dirty="0" smtClean="0">
                <a:solidFill>
                  <a:schemeClr val="tx2"/>
                </a:solidFill>
              </a:rPr>
              <a:t>Thank you</a:t>
            </a:r>
          </a:p>
          <a:p>
            <a:pPr algn="ctr"/>
            <a:endParaRPr lang="en-US" sz="3800" dirty="0">
              <a:solidFill>
                <a:schemeClr val="tx2"/>
              </a:solidFill>
            </a:endParaRPr>
          </a:p>
        </p:txBody>
      </p:sp>
      <p:sp>
        <p:nvSpPr>
          <p:cNvPr id="10" name="TextBox 9"/>
          <p:cNvSpPr txBox="1"/>
          <p:nvPr userDrawn="1"/>
        </p:nvSpPr>
        <p:spPr>
          <a:xfrm>
            <a:off x="2057400" y="3886200"/>
            <a:ext cx="5791200" cy="400110"/>
          </a:xfrm>
          <a:prstGeom prst="rect">
            <a:avLst/>
          </a:prstGeom>
          <a:noFill/>
        </p:spPr>
        <p:txBody>
          <a:bodyPr wrap="square" rtlCol="0">
            <a:spAutoFit/>
          </a:bodyPr>
          <a:lstStyle/>
          <a:p>
            <a:r>
              <a:rPr lang="en-US" sz="2000" dirty="0" smtClean="0">
                <a:solidFill>
                  <a:schemeClr val="tx2"/>
                </a:solidFill>
                <a:latin typeface="+mn-lt"/>
                <a:ea typeface="Verdana" panose="020B0604030504040204" pitchFamily="34" charset="0"/>
                <a:cs typeface="Verdana" panose="020B0604030504040204" pitchFamily="34" charset="0"/>
              </a:rPr>
              <a:t>E</a:t>
            </a:r>
            <a:r>
              <a:rPr lang="en-US" sz="2000" dirty="0" smtClean="0">
                <a:solidFill>
                  <a:schemeClr val="tx1">
                    <a:lumMod val="75000"/>
                    <a:lumOff val="25000"/>
                  </a:schemeClr>
                </a:solidFill>
                <a:latin typeface="+mn-lt"/>
                <a:ea typeface="Verdana" panose="020B0604030504040204" pitchFamily="34" charset="0"/>
                <a:cs typeface="Verdana" panose="020B0604030504040204" pitchFamily="34" charset="0"/>
              </a:rPr>
              <a:t> </a:t>
            </a:r>
            <a:r>
              <a:rPr lang="en-US" dirty="0" smtClean="0">
                <a:latin typeface="+mn-lt"/>
              </a:rPr>
              <a:t>gpsc@doctorsofbc.ca </a:t>
            </a:r>
            <a:r>
              <a:rPr lang="en-US" sz="2000" dirty="0" smtClean="0">
                <a:solidFill>
                  <a:schemeClr val="accent1"/>
                </a:solidFill>
                <a:latin typeface="+mn-lt"/>
                <a:ea typeface="Verdana" panose="020B0604030504040204" pitchFamily="34" charset="0"/>
                <a:cs typeface="Verdana" panose="020B0604030504040204" pitchFamily="34" charset="0"/>
              </a:rPr>
              <a:t>|</a:t>
            </a:r>
            <a:r>
              <a:rPr lang="en-US" sz="2000" dirty="0" smtClean="0">
                <a:solidFill>
                  <a:schemeClr val="tx1">
                    <a:lumMod val="75000"/>
                    <a:lumOff val="25000"/>
                  </a:schemeClr>
                </a:solidFill>
                <a:latin typeface="+mn-lt"/>
                <a:ea typeface="Verdana" panose="020B0604030504040204" pitchFamily="34" charset="0"/>
                <a:cs typeface="Verdana" panose="020B0604030504040204" pitchFamily="34" charset="0"/>
              </a:rPr>
              <a:t> </a:t>
            </a:r>
            <a:r>
              <a:rPr lang="en-US" sz="2000" dirty="0" smtClean="0">
                <a:solidFill>
                  <a:schemeClr val="tx2"/>
                </a:solidFill>
                <a:latin typeface="+mn-lt"/>
                <a:ea typeface="Verdana" panose="020B0604030504040204" pitchFamily="34" charset="0"/>
                <a:cs typeface="Verdana" panose="020B0604030504040204" pitchFamily="34" charset="0"/>
              </a:rPr>
              <a:t>W</a:t>
            </a:r>
            <a:r>
              <a:rPr lang="en-US" dirty="0" smtClean="0">
                <a:latin typeface="+mn-lt"/>
              </a:rPr>
              <a:t> www.gpscbc.ca </a:t>
            </a:r>
            <a:endParaRPr lang="en-US" dirty="0">
              <a:latin typeface="+mn-lt"/>
            </a:endParaRPr>
          </a:p>
        </p:txBody>
      </p:sp>
    </p:spTree>
    <p:extLst>
      <p:ext uri="{BB962C8B-B14F-4D97-AF65-F5344CB8AC3E}">
        <p14:creationId xmlns:p14="http://schemas.microsoft.com/office/powerpoint/2010/main" val="982301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3000" y="1295400"/>
            <a:ext cx="7848600" cy="10668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143000" y="2590801"/>
            <a:ext cx="7848600" cy="35353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0" y="6356351"/>
            <a:ext cx="9144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BA646B65-C9F8-4B41-9AA5-86B1207E16E8}" type="datetimeFigureOut">
              <a:rPr lang="en-US" smtClean="0"/>
              <a:pPr/>
              <a:t>6/12/2017</a:t>
            </a:fld>
            <a:endParaRPr lang="en-US" dirty="0"/>
          </a:p>
        </p:txBody>
      </p:sp>
      <p:sp>
        <p:nvSpPr>
          <p:cNvPr id="5" name="Footer Placeholder 4"/>
          <p:cNvSpPr>
            <a:spLocks noGrp="1"/>
          </p:cNvSpPr>
          <p:nvPr>
            <p:ph type="ftr" sz="quarter" idx="3"/>
          </p:nvPr>
        </p:nvSpPr>
        <p:spPr>
          <a:xfrm>
            <a:off x="1143000" y="6356351"/>
            <a:ext cx="670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001000" y="6356351"/>
            <a:ext cx="990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7DA492-9AC2-4DD3-A802-F493823DFAF1}" type="slidenum">
              <a:rPr lang="en-US" smtClean="0"/>
              <a:t>‹#›</a:t>
            </a:fld>
            <a:endParaRPr lang="en-US" dirty="0"/>
          </a:p>
        </p:txBody>
      </p:sp>
    </p:spTree>
    <p:extLst>
      <p:ext uri="{BB962C8B-B14F-4D97-AF65-F5344CB8AC3E}">
        <p14:creationId xmlns:p14="http://schemas.microsoft.com/office/powerpoint/2010/main" val="342248630"/>
      </p:ext>
    </p:extLst>
  </p:cSld>
  <p:clrMap bg1="lt1" tx1="dk1" bg2="lt2" tx2="dk2" accent1="accent1" accent2="accent2" accent3="accent3" accent4="accent4" accent5="accent5" accent6="accent6" hlink="hlink" folHlink="folHlink"/>
  <p:sldLayoutIdLst>
    <p:sldLayoutId id="2147483662" r:id="rId1"/>
    <p:sldLayoutId id="2147483657" r:id="rId2"/>
    <p:sldLayoutId id="2147483650" r:id="rId3"/>
    <p:sldLayoutId id="2147483661" r:id="rId4"/>
    <p:sldLayoutId id="2147483654" r:id="rId5"/>
    <p:sldLayoutId id="2147483655" r:id="rId6"/>
    <p:sldLayoutId id="2147483660" r:id="rId7"/>
    <p:sldLayoutId id="2147483658" r:id="rId8"/>
  </p:sldLayoutIdLst>
  <p:txStyles>
    <p:titleStyle>
      <a:lvl1pPr algn="l" defTabSz="914400" rtl="0" eaLnBrk="1" latinLnBrk="0" hangingPunct="1">
        <a:spcBef>
          <a:spcPct val="0"/>
        </a:spcBef>
        <a:buNone/>
        <a:defRPr sz="3800" b="0" kern="1200">
          <a:solidFill>
            <a:schemeClr val="tx2"/>
          </a:solidFill>
          <a:latin typeface="Verdana" panose="020B0604030504040204" pitchFamily="34" charset="0"/>
          <a:ea typeface="Verdana" panose="020B0604030504040204" pitchFamily="34" charset="0"/>
          <a:cs typeface="Verdana" panose="020B060403050404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vl2pPr marL="685800" indent="-285750" algn="l" defTabSz="914400" rtl="0" eaLnBrk="1" latinLnBrk="0" hangingPunct="1">
        <a:spcBef>
          <a:spcPct val="20000"/>
        </a:spcBef>
        <a:buFont typeface="Arial" panose="020B0604020202020204" pitchFamily="34" charset="0"/>
        <a:buChar char="–"/>
        <a:defRPr sz="24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2pPr>
      <a:lvl3pPr marL="9144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3pPr>
      <a:lvl4pPr marL="11430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4pPr>
      <a:lvl5pPr marL="13716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hyperlink" Target="http://www.practiceinbc.ca/"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sz="4200" b="0" dirty="0" smtClean="0"/>
              <a:t>Physician </a:t>
            </a:r>
            <a:r>
              <a:rPr lang="en-US" sz="4200" dirty="0"/>
              <a:t>Recruitment and Retention </a:t>
            </a:r>
            <a:r>
              <a:rPr lang="en-US" sz="4200" dirty="0" smtClean="0"/>
              <a:t>for the PMH: </a:t>
            </a:r>
            <a:br>
              <a:rPr lang="en-US" sz="4200" dirty="0" smtClean="0"/>
            </a:br>
            <a:r>
              <a:rPr lang="en-US" sz="4200" dirty="0" smtClean="0"/>
              <a:t>A </a:t>
            </a:r>
            <a:r>
              <a:rPr lang="en-US" sz="4200" dirty="0"/>
              <a:t>Critical Enabler</a:t>
            </a:r>
            <a:br>
              <a:rPr lang="en-US" sz="4200" dirty="0"/>
            </a:br>
            <a:r>
              <a:rPr lang="en-US" sz="2800" dirty="0"/>
              <a:t/>
            </a:r>
            <a:br>
              <a:rPr lang="en-US" sz="2800" dirty="0"/>
            </a:br>
            <a:endParaRPr lang="en-US" sz="2800" b="0" dirty="0"/>
          </a:p>
        </p:txBody>
      </p:sp>
      <p:sp>
        <p:nvSpPr>
          <p:cNvPr id="5" name="Subtitle 4"/>
          <p:cNvSpPr>
            <a:spLocks noGrp="1"/>
          </p:cNvSpPr>
          <p:nvPr>
            <p:ph type="subTitle" idx="1"/>
          </p:nvPr>
        </p:nvSpPr>
        <p:spPr>
          <a:xfrm>
            <a:off x="1676400" y="3810000"/>
            <a:ext cx="7010400" cy="1828800"/>
          </a:xfrm>
        </p:spPr>
        <p:txBody>
          <a:bodyPr>
            <a:normAutofit fontScale="25000" lnSpcReduction="20000"/>
          </a:bodyPr>
          <a:lstStyle/>
          <a:p>
            <a:r>
              <a:rPr lang="en-US" sz="6400" b="1" dirty="0"/>
              <a:t>Dr. Shelley Ross </a:t>
            </a:r>
          </a:p>
          <a:p>
            <a:r>
              <a:rPr lang="en-US" sz="6400" dirty="0">
                <a:solidFill>
                  <a:schemeClr val="bg1">
                    <a:lumMod val="50000"/>
                  </a:schemeClr>
                </a:solidFill>
              </a:rPr>
              <a:t>Co-chair, GPSC (Doctors of BC)</a:t>
            </a:r>
          </a:p>
          <a:p>
            <a:r>
              <a:rPr lang="en-US" sz="6400" dirty="0">
                <a:solidFill>
                  <a:schemeClr val="bg1">
                    <a:lumMod val="50000"/>
                  </a:schemeClr>
                </a:solidFill>
              </a:rPr>
              <a:t>Co-chair, GPSC Provincial Recruitment &amp; Retention Steering </a:t>
            </a:r>
            <a:r>
              <a:rPr lang="en-US" sz="6400" dirty="0" smtClean="0">
                <a:solidFill>
                  <a:schemeClr val="bg1">
                    <a:lumMod val="50000"/>
                  </a:schemeClr>
                </a:solidFill>
              </a:rPr>
              <a:t>Committee</a:t>
            </a:r>
          </a:p>
          <a:p>
            <a:endParaRPr lang="en-US" sz="6400" dirty="0" smtClean="0"/>
          </a:p>
          <a:p>
            <a:r>
              <a:rPr lang="en-US" sz="6400" b="1" dirty="0" smtClean="0"/>
              <a:t>Dr</a:t>
            </a:r>
            <a:r>
              <a:rPr lang="en-US" sz="6400" b="1" dirty="0"/>
              <a:t>. Aaron Childs</a:t>
            </a:r>
          </a:p>
          <a:p>
            <a:r>
              <a:rPr lang="en-US" sz="6400" dirty="0">
                <a:solidFill>
                  <a:schemeClr val="bg1">
                    <a:lumMod val="50000"/>
                  </a:schemeClr>
                </a:solidFill>
              </a:rPr>
              <a:t>Co-Chair, GPSC Provincial Recruitment &amp; Retention Steering Committee (Divisions of Family Practice)</a:t>
            </a:r>
          </a:p>
          <a:p>
            <a:endParaRPr lang="en-US" sz="2200" dirty="0" smtClean="0">
              <a:solidFill>
                <a:schemeClr val="bg1">
                  <a:lumMod val="50000"/>
                </a:schemeClr>
              </a:solidFill>
            </a:endParaRPr>
          </a:p>
          <a:p>
            <a:endParaRPr lang="en-US" sz="2200" dirty="0" smtClean="0">
              <a:solidFill>
                <a:schemeClr val="bg1">
                  <a:lumMod val="50000"/>
                </a:schemeClr>
              </a:solidFill>
            </a:endParaRPr>
          </a:p>
          <a:p>
            <a:endParaRPr lang="en-US" dirty="0">
              <a:solidFill>
                <a:schemeClr val="bg1">
                  <a:lumMod val="50000"/>
                </a:schemeClr>
              </a:solidFill>
            </a:endParaRPr>
          </a:p>
          <a:p>
            <a:endParaRPr lang="en-US" dirty="0"/>
          </a:p>
        </p:txBody>
      </p:sp>
    </p:spTree>
    <p:extLst>
      <p:ext uri="{BB962C8B-B14F-4D97-AF65-F5344CB8AC3E}">
        <p14:creationId xmlns:p14="http://schemas.microsoft.com/office/powerpoint/2010/main" val="12116051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066800"/>
            <a:ext cx="7848600" cy="1066800"/>
          </a:xfrm>
        </p:spPr>
        <p:txBody>
          <a:bodyPr/>
          <a:lstStyle/>
          <a:p>
            <a:r>
              <a:rPr lang="en-US" dirty="0" smtClean="0"/>
              <a:t>Accomplishments</a:t>
            </a:r>
            <a:endParaRPr lang="en-US" dirty="0"/>
          </a:p>
        </p:txBody>
      </p:sp>
      <p:sp>
        <p:nvSpPr>
          <p:cNvPr id="4" name="Content Placeholder 3"/>
          <p:cNvSpPr>
            <a:spLocks noGrp="1"/>
          </p:cNvSpPr>
          <p:nvPr>
            <p:ph idx="1"/>
          </p:nvPr>
        </p:nvSpPr>
        <p:spPr>
          <a:xfrm>
            <a:off x="1143000" y="1905000"/>
            <a:ext cx="7848600" cy="4419600"/>
          </a:xfrm>
        </p:spPr>
        <p:txBody>
          <a:bodyPr>
            <a:normAutofit fontScale="55000" lnSpcReduction="20000"/>
          </a:bodyPr>
          <a:lstStyle/>
          <a:p>
            <a:pPr marL="0" indent="0">
              <a:buNone/>
            </a:pPr>
            <a:r>
              <a:rPr lang="en-US" sz="4400" b="1" dirty="0" smtClean="0"/>
              <a:t>UBC Faculty of Medicine</a:t>
            </a:r>
          </a:p>
          <a:p>
            <a:pPr marL="0" indent="0">
              <a:buNone/>
            </a:pPr>
            <a:endParaRPr lang="en-US" sz="4400" b="1" dirty="0" smtClean="0"/>
          </a:p>
          <a:p>
            <a:r>
              <a:rPr lang="en-US" sz="3600" dirty="0" smtClean="0"/>
              <a:t>Provided input to the graduate exit survey to understand future practice intentions.</a:t>
            </a:r>
          </a:p>
          <a:p>
            <a:pPr marL="0" indent="0">
              <a:buNone/>
            </a:pPr>
            <a:endParaRPr lang="en-US" sz="3600" dirty="0" smtClean="0"/>
          </a:p>
          <a:p>
            <a:r>
              <a:rPr lang="en-US" sz="3600" dirty="0" smtClean="0"/>
              <a:t>Created a family medicine (FM) resident survey to understand career intentions and </a:t>
            </a:r>
            <a:r>
              <a:rPr lang="en-US" sz="3600" dirty="0" smtClean="0"/>
              <a:t>support </a:t>
            </a:r>
            <a:r>
              <a:rPr lang="en-US" sz="3600" dirty="0" smtClean="0"/>
              <a:t>needed to transition to practice.</a:t>
            </a:r>
          </a:p>
          <a:p>
            <a:pPr marL="0" indent="0">
              <a:buNone/>
            </a:pPr>
            <a:endParaRPr lang="en-US" sz="3600" dirty="0" smtClean="0"/>
          </a:p>
          <a:p>
            <a:r>
              <a:rPr lang="en-US" sz="3600" dirty="0"/>
              <a:t>Delivered a customized </a:t>
            </a:r>
            <a:r>
              <a:rPr lang="en-US" sz="3600" dirty="0" smtClean="0"/>
              <a:t>family physician job </a:t>
            </a:r>
            <a:r>
              <a:rPr lang="en-US" sz="3600" dirty="0"/>
              <a:t>finding </a:t>
            </a:r>
            <a:r>
              <a:rPr lang="en-US" sz="3600" dirty="0" smtClean="0"/>
              <a:t>workshop at </a:t>
            </a:r>
            <a:r>
              <a:rPr lang="en-US" sz="3600" i="1" dirty="0"/>
              <a:t>Practice Survival </a:t>
            </a:r>
            <a:r>
              <a:rPr lang="en-US" sz="3600" i="1" dirty="0" smtClean="0"/>
              <a:t>Skills 2016 </a:t>
            </a:r>
            <a:r>
              <a:rPr lang="en-US" sz="3600" dirty="0" smtClean="0"/>
              <a:t>(UBC CPD).</a:t>
            </a:r>
          </a:p>
          <a:p>
            <a:pPr marL="0" indent="0">
              <a:buNone/>
            </a:pPr>
            <a:endParaRPr lang="en-US" sz="3600" dirty="0"/>
          </a:p>
          <a:p>
            <a:r>
              <a:rPr lang="en-US" sz="3600" dirty="0" smtClean="0"/>
              <a:t>Delivered a customized </a:t>
            </a:r>
            <a:r>
              <a:rPr lang="en-US" sz="3600" i="1" dirty="0" smtClean="0"/>
              <a:t>Transition into Practice (2017) </a:t>
            </a:r>
            <a:r>
              <a:rPr lang="en-US" sz="3600" dirty="0" smtClean="0"/>
              <a:t>session for FM residents to identify job finding strategies and supports.</a:t>
            </a:r>
          </a:p>
          <a:p>
            <a:endParaRPr lang="en-US" sz="3200" dirty="0"/>
          </a:p>
          <a:p>
            <a:pPr marL="0" indent="0">
              <a:buNone/>
            </a:pPr>
            <a:endParaRPr lang="en-US" dirty="0"/>
          </a:p>
        </p:txBody>
      </p:sp>
    </p:spTree>
    <p:extLst>
      <p:ext uri="{BB962C8B-B14F-4D97-AF65-F5344CB8AC3E}">
        <p14:creationId xmlns:p14="http://schemas.microsoft.com/office/powerpoint/2010/main" val="9319384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066800"/>
            <a:ext cx="7848600" cy="1066800"/>
          </a:xfrm>
        </p:spPr>
        <p:txBody>
          <a:bodyPr/>
          <a:lstStyle/>
          <a:p>
            <a:r>
              <a:rPr lang="en-US" dirty="0" smtClean="0"/>
              <a:t>Accomplishments</a:t>
            </a:r>
            <a:endParaRPr lang="en-US" dirty="0"/>
          </a:p>
        </p:txBody>
      </p:sp>
      <p:sp>
        <p:nvSpPr>
          <p:cNvPr id="4" name="Content Placeholder 3"/>
          <p:cNvSpPr>
            <a:spLocks noGrp="1"/>
          </p:cNvSpPr>
          <p:nvPr>
            <p:ph idx="1"/>
          </p:nvPr>
        </p:nvSpPr>
        <p:spPr>
          <a:xfrm>
            <a:off x="1143000" y="2057400"/>
            <a:ext cx="7848600" cy="3535363"/>
          </a:xfrm>
        </p:spPr>
        <p:txBody>
          <a:bodyPr>
            <a:normAutofit/>
          </a:bodyPr>
          <a:lstStyle/>
          <a:p>
            <a:pPr marL="0" indent="0">
              <a:buNone/>
            </a:pPr>
            <a:r>
              <a:rPr lang="en-US" sz="2400" b="1" dirty="0" smtClean="0"/>
              <a:t>College of Physicians and Surgeons of BC (CPSBC)</a:t>
            </a:r>
          </a:p>
          <a:p>
            <a:pPr marL="0" indent="0">
              <a:buNone/>
            </a:pPr>
            <a:endParaRPr lang="en-US" b="1" dirty="0"/>
          </a:p>
          <a:p>
            <a:r>
              <a:rPr lang="en-US" sz="2000" dirty="0" smtClean="0"/>
              <a:t>Provided feedback on:</a:t>
            </a:r>
          </a:p>
          <a:p>
            <a:pPr lvl="1"/>
            <a:r>
              <a:rPr lang="en-US" sz="2000" dirty="0" smtClean="0"/>
              <a:t>Proposed changes to CPSBC </a:t>
            </a:r>
            <a:r>
              <a:rPr lang="en-US" sz="2000" dirty="0"/>
              <a:t>eligibility ruling </a:t>
            </a:r>
            <a:r>
              <a:rPr lang="en-US" sz="2000" dirty="0" smtClean="0"/>
              <a:t>process, in collaboration with Health Match BC.</a:t>
            </a:r>
          </a:p>
          <a:p>
            <a:pPr lvl="1"/>
            <a:r>
              <a:rPr lang="en-US" sz="2000" dirty="0" smtClean="0"/>
              <a:t>CPSBC registration and licensure bylaws </a:t>
            </a:r>
            <a:r>
              <a:rPr lang="en-US" sz="2000" dirty="0"/>
              <a:t>and </a:t>
            </a:r>
            <a:r>
              <a:rPr lang="en-US" sz="2000" dirty="0" smtClean="0"/>
              <a:t>processes - a first! </a:t>
            </a:r>
            <a:endParaRPr lang="en-US" sz="2000" dirty="0"/>
          </a:p>
          <a:p>
            <a:endParaRPr lang="en-US" sz="2000" dirty="0" smtClean="0"/>
          </a:p>
          <a:p>
            <a:pPr marL="0" indent="0">
              <a:buNone/>
            </a:pPr>
            <a:endParaRPr lang="en-US" dirty="0"/>
          </a:p>
        </p:txBody>
      </p:sp>
    </p:spTree>
    <p:extLst>
      <p:ext uri="{BB962C8B-B14F-4D97-AF65-F5344CB8AC3E}">
        <p14:creationId xmlns:p14="http://schemas.microsoft.com/office/powerpoint/2010/main" val="33002343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066800"/>
            <a:ext cx="7848600" cy="1066800"/>
          </a:xfrm>
        </p:spPr>
        <p:txBody>
          <a:bodyPr/>
          <a:lstStyle/>
          <a:p>
            <a:r>
              <a:rPr lang="en-US" dirty="0" smtClean="0"/>
              <a:t>Accomplishments</a:t>
            </a:r>
            <a:endParaRPr lang="en-US" dirty="0"/>
          </a:p>
        </p:txBody>
      </p:sp>
      <p:sp>
        <p:nvSpPr>
          <p:cNvPr id="4" name="Content Placeholder 3"/>
          <p:cNvSpPr>
            <a:spLocks noGrp="1"/>
          </p:cNvSpPr>
          <p:nvPr>
            <p:ph idx="1"/>
          </p:nvPr>
        </p:nvSpPr>
        <p:spPr>
          <a:xfrm>
            <a:off x="1143000" y="2057400"/>
            <a:ext cx="7848600" cy="3535363"/>
          </a:xfrm>
        </p:spPr>
        <p:txBody>
          <a:bodyPr>
            <a:normAutofit/>
          </a:bodyPr>
          <a:lstStyle/>
          <a:p>
            <a:pPr marL="0" indent="0">
              <a:buNone/>
            </a:pPr>
            <a:r>
              <a:rPr lang="en-US" sz="2400" b="1" dirty="0" smtClean="0"/>
              <a:t>Health Match BC and Health Authorities</a:t>
            </a:r>
          </a:p>
          <a:p>
            <a:pPr marL="0" indent="0">
              <a:buNone/>
            </a:pPr>
            <a:endParaRPr lang="en-US" b="1" dirty="0"/>
          </a:p>
          <a:p>
            <a:r>
              <a:rPr lang="en-US" sz="2400" dirty="0" smtClean="0"/>
              <a:t>Participated in a first of its kind, award winning, collaborative marketing display at the Family Medicine Forum (2016). </a:t>
            </a:r>
            <a:endParaRPr lang="en-US" sz="2400" dirty="0"/>
          </a:p>
          <a:p>
            <a:endParaRPr lang="en-US" dirty="0" smtClean="0"/>
          </a:p>
          <a:p>
            <a:pPr marL="0" indent="0">
              <a:buNone/>
            </a:pPr>
            <a:endParaRPr lang="en-US" dirty="0"/>
          </a:p>
        </p:txBody>
      </p:sp>
    </p:spTree>
    <p:extLst>
      <p:ext uri="{BB962C8B-B14F-4D97-AF65-F5344CB8AC3E}">
        <p14:creationId xmlns:p14="http://schemas.microsoft.com/office/powerpoint/2010/main" val="16747364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424" y="1421658"/>
            <a:ext cx="7719576" cy="5153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043424" y="916833"/>
            <a:ext cx="7848600" cy="533400"/>
          </a:xfrm>
        </p:spPr>
        <p:txBody>
          <a:bodyPr>
            <a:normAutofit fontScale="90000"/>
          </a:bodyPr>
          <a:lstStyle/>
          <a:p>
            <a:r>
              <a:rPr lang="en-US" dirty="0" smtClean="0"/>
              <a:t>Jobs for Doctors in BC</a:t>
            </a:r>
            <a:endParaRPr lang="en-US" dirty="0"/>
          </a:p>
        </p:txBody>
      </p:sp>
    </p:spTree>
    <p:extLst>
      <p:ext uri="{BB962C8B-B14F-4D97-AF65-F5344CB8AC3E}">
        <p14:creationId xmlns:p14="http://schemas.microsoft.com/office/powerpoint/2010/main" val="26933931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43000" y="990600"/>
            <a:ext cx="6934200" cy="381000"/>
          </a:xfrm>
        </p:spPr>
        <p:txBody>
          <a:bodyPr>
            <a:normAutofit fontScale="90000"/>
          </a:bodyPr>
          <a:lstStyle/>
          <a:p>
            <a:r>
              <a:rPr lang="en-US" dirty="0" smtClean="0"/>
              <a:t>Current Work</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4017559900"/>
              </p:ext>
            </p:extLst>
          </p:nvPr>
        </p:nvGraphicFramePr>
        <p:xfrm>
          <a:off x="1143000" y="1524000"/>
          <a:ext cx="78486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p:cNvSpPr txBox="1"/>
          <p:nvPr/>
        </p:nvSpPr>
        <p:spPr>
          <a:xfrm>
            <a:off x="4495800" y="3886200"/>
            <a:ext cx="1219200" cy="430887"/>
          </a:xfrm>
          <a:prstGeom prst="rect">
            <a:avLst/>
          </a:prstGeom>
          <a:solidFill>
            <a:schemeClr val="bg1">
              <a:lumMod val="95000"/>
            </a:schemeClr>
          </a:solidFill>
        </p:spPr>
        <p:txBody>
          <a:bodyPr wrap="square" rtlCol="0">
            <a:spAutoFit/>
          </a:bodyPr>
          <a:lstStyle/>
          <a:p>
            <a:pPr algn="ctr"/>
            <a:r>
              <a:rPr lang="en-US" sz="1100" b="1" dirty="0" smtClean="0">
                <a:solidFill>
                  <a:schemeClr val="accent5">
                    <a:lumMod val="75000"/>
                  </a:schemeClr>
                </a:solidFill>
              </a:rPr>
              <a:t>COLLECTIVE IMPACT</a:t>
            </a:r>
            <a:endParaRPr lang="en-US" sz="1100" b="1" dirty="0">
              <a:solidFill>
                <a:schemeClr val="accent5">
                  <a:lumMod val="75000"/>
                </a:schemeClr>
              </a:solidFill>
            </a:endParaRPr>
          </a:p>
        </p:txBody>
      </p:sp>
    </p:spTree>
    <p:extLst>
      <p:ext uri="{BB962C8B-B14F-4D97-AF65-F5344CB8AC3E}">
        <p14:creationId xmlns:p14="http://schemas.microsoft.com/office/powerpoint/2010/main" val="30081158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Talks</a:t>
            </a:r>
            <a:endParaRPr lang="en-US" dirty="0"/>
          </a:p>
        </p:txBody>
      </p:sp>
      <p:sp>
        <p:nvSpPr>
          <p:cNvPr id="3" name="Content Placeholder 2"/>
          <p:cNvSpPr>
            <a:spLocks noGrp="1"/>
          </p:cNvSpPr>
          <p:nvPr>
            <p:ph idx="1"/>
          </p:nvPr>
        </p:nvSpPr>
        <p:spPr>
          <a:xfrm>
            <a:off x="1143000" y="2362200"/>
            <a:ext cx="7848600" cy="3962399"/>
          </a:xfrm>
        </p:spPr>
        <p:txBody>
          <a:bodyPr/>
          <a:lstStyle/>
          <a:p>
            <a:pPr marL="514350" indent="-514350">
              <a:buFont typeface="+mj-lt"/>
              <a:buAutoNum type="arabicPeriod"/>
            </a:pPr>
            <a:r>
              <a:rPr lang="en-US" dirty="0" smtClean="0"/>
              <a:t>Supporting local Recruitment and Retention Activities.</a:t>
            </a:r>
          </a:p>
          <a:p>
            <a:pPr marL="0" indent="0">
              <a:buNone/>
            </a:pPr>
            <a:endParaRPr lang="en-US" dirty="0" smtClean="0"/>
          </a:p>
          <a:p>
            <a:pPr marL="514350" indent="-514350">
              <a:buFont typeface="+mj-lt"/>
              <a:buAutoNum type="arabicPeriod" startAt="2"/>
            </a:pPr>
            <a:r>
              <a:rPr lang="en-US" dirty="0" smtClean="0"/>
              <a:t>Shared Measures for Recruitment, Retention, and Practice Coverage.</a:t>
            </a:r>
          </a:p>
          <a:p>
            <a:pPr marL="0" indent="0">
              <a:buNone/>
            </a:pPr>
            <a:endParaRPr lang="en-US" dirty="0" smtClean="0"/>
          </a:p>
          <a:p>
            <a:pPr marL="514350" indent="-514350">
              <a:buFont typeface="+mj-lt"/>
              <a:buAutoNum type="arabicPeriod" startAt="3"/>
            </a:pPr>
            <a:r>
              <a:rPr lang="en-US" dirty="0" smtClean="0"/>
              <a:t>Assessing the Feasibility of a Locum Matching Tool.</a:t>
            </a:r>
            <a:endParaRPr lang="en-US" dirty="0"/>
          </a:p>
        </p:txBody>
      </p:sp>
    </p:spTree>
    <p:extLst>
      <p:ext uri="{BB962C8B-B14F-4D97-AF65-F5344CB8AC3E}">
        <p14:creationId xmlns:p14="http://schemas.microsoft.com/office/powerpoint/2010/main" val="17214530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4294967295"/>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2057400"/>
            <a:ext cx="5451475" cy="3535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200400" y="5867400"/>
            <a:ext cx="3442866" cy="646331"/>
          </a:xfrm>
          <a:prstGeom prst="rect">
            <a:avLst/>
          </a:prstGeom>
        </p:spPr>
        <p:txBody>
          <a:bodyPr wrap="none">
            <a:spAutoFit/>
          </a:bodyPr>
          <a:lstStyle/>
          <a:p>
            <a:r>
              <a:rPr lang="en-US" dirty="0">
                <a:hlinkClick r:id="rId4"/>
              </a:rPr>
              <a:t>http://www.practiceinbc.ca</a:t>
            </a:r>
            <a:r>
              <a:rPr lang="en-US" dirty="0" smtClean="0">
                <a:hlinkClick r:id="rId4"/>
              </a:rPr>
              <a:t>/</a:t>
            </a:r>
            <a:endParaRPr lang="en-US" dirty="0" smtClean="0"/>
          </a:p>
          <a:p>
            <a:endParaRPr lang="en-US" dirty="0"/>
          </a:p>
        </p:txBody>
      </p:sp>
    </p:spTree>
    <p:extLst>
      <p:ext uri="{BB962C8B-B14F-4D97-AF65-F5344CB8AC3E}">
        <p14:creationId xmlns:p14="http://schemas.microsoft.com/office/powerpoint/2010/main" val="16554739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198" y="3810000"/>
            <a:ext cx="3658771" cy="1107996"/>
          </a:xfrm>
          <a:prstGeom prst="rect">
            <a:avLst/>
          </a:prstGeom>
          <a:noFill/>
        </p:spPr>
        <p:txBody>
          <a:bodyPr wrap="square" rtlCol="0">
            <a:spAutoFit/>
          </a:bodyPr>
          <a:lstStyle/>
          <a:p>
            <a:r>
              <a:rPr lang="en-US" sz="6600" dirty="0" smtClean="0">
                <a:solidFill>
                  <a:srgbClr val="0070C0"/>
                </a:solidFill>
              </a:rPr>
              <a:t>2,234</a:t>
            </a:r>
            <a:endParaRPr lang="en-US" sz="6600" dirty="0">
              <a:solidFill>
                <a:srgbClr val="0070C0"/>
              </a:solidFill>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3416" t="48433" r="62759" b="32678"/>
          <a:stretch/>
        </p:blipFill>
        <p:spPr>
          <a:xfrm>
            <a:off x="4877970" y="2785299"/>
            <a:ext cx="3143250" cy="3526436"/>
          </a:xfrm>
          <a:prstGeom prst="rect">
            <a:avLst/>
          </a:prstGeom>
        </p:spPr>
      </p:pic>
      <p:sp>
        <p:nvSpPr>
          <p:cNvPr id="4" name="Title 3"/>
          <p:cNvSpPr>
            <a:spLocks noGrp="1"/>
          </p:cNvSpPr>
          <p:nvPr>
            <p:ph type="title"/>
          </p:nvPr>
        </p:nvSpPr>
        <p:spPr/>
        <p:txBody>
          <a:bodyPr>
            <a:normAutofit fontScale="90000"/>
          </a:bodyPr>
          <a:lstStyle/>
          <a:p>
            <a:r>
              <a:rPr lang="en-US" sz="4000" dirty="0"/>
              <a:t>Total Unique Users</a:t>
            </a:r>
            <a:br>
              <a:rPr lang="en-US" sz="4000" dirty="0"/>
            </a:br>
            <a:endParaRPr lang="en-US" dirty="0"/>
          </a:p>
        </p:txBody>
      </p:sp>
    </p:spTree>
    <p:extLst>
      <p:ext uri="{BB962C8B-B14F-4D97-AF65-F5344CB8AC3E}">
        <p14:creationId xmlns:p14="http://schemas.microsoft.com/office/powerpoint/2010/main" val="17789487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Users by Country and City</a:t>
            </a:r>
            <a:endParaRPr lang="en-US"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50052" t="18734" r="2659" b="59283"/>
          <a:stretch/>
        </p:blipFill>
        <p:spPr>
          <a:xfrm>
            <a:off x="1066800" y="3429000"/>
            <a:ext cx="3894678" cy="2562029"/>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50052" t="42335" r="2659" b="35218"/>
          <a:stretch/>
        </p:blipFill>
        <p:spPr>
          <a:xfrm>
            <a:off x="4961478" y="3442606"/>
            <a:ext cx="3836432" cy="2576998"/>
          </a:xfrm>
          <a:prstGeom prst="rect">
            <a:avLst/>
          </a:prstGeom>
        </p:spPr>
      </p:pic>
    </p:spTree>
    <p:extLst>
      <p:ext uri="{BB962C8B-B14F-4D97-AF65-F5344CB8AC3E}">
        <p14:creationId xmlns:p14="http://schemas.microsoft.com/office/powerpoint/2010/main" val="20218931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50000" b="73125"/>
          <a:stretch/>
        </p:blipFill>
        <p:spPr>
          <a:xfrm>
            <a:off x="1371600" y="1447800"/>
            <a:ext cx="7306538" cy="4975066"/>
          </a:xfrm>
          <a:prstGeom prst="rect">
            <a:avLst/>
          </a:prstGeom>
        </p:spPr>
      </p:pic>
    </p:spTree>
    <p:extLst>
      <p:ext uri="{BB962C8B-B14F-4D97-AF65-F5344CB8AC3E}">
        <p14:creationId xmlns:p14="http://schemas.microsoft.com/office/powerpoint/2010/main" val="24654425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400" dirty="0"/>
              <a:t>Faculty/Presenter </a:t>
            </a:r>
            <a:br>
              <a:rPr lang="en-US" sz="3400" dirty="0"/>
            </a:br>
            <a:r>
              <a:rPr lang="en-US" sz="3400" dirty="0"/>
              <a:t>Disclosure &amp; Conflict Management </a:t>
            </a:r>
          </a:p>
        </p:txBody>
      </p:sp>
      <p:sp>
        <p:nvSpPr>
          <p:cNvPr id="3" name="Content Placeholder 2"/>
          <p:cNvSpPr>
            <a:spLocks noGrp="1"/>
          </p:cNvSpPr>
          <p:nvPr>
            <p:ph idx="1"/>
          </p:nvPr>
        </p:nvSpPr>
        <p:spPr/>
        <p:txBody>
          <a:bodyPr>
            <a:normAutofit fontScale="77500" lnSpcReduction="20000"/>
          </a:bodyPr>
          <a:lstStyle/>
          <a:p>
            <a:pPr marL="0" indent="0">
              <a:buNone/>
            </a:pPr>
            <a:r>
              <a:rPr lang="en-US" b="1" dirty="0">
                <a:latin typeface="+mn-lt"/>
              </a:rPr>
              <a:t>Faculty/Presenters:</a:t>
            </a:r>
          </a:p>
          <a:p>
            <a:r>
              <a:rPr lang="en-US" dirty="0">
                <a:latin typeface="+mn-lt"/>
                <a:cs typeface="Arial" panose="020B0604020202020204" pitchFamily="34" charset="0"/>
              </a:rPr>
              <a:t>Dr. Shelley </a:t>
            </a:r>
            <a:r>
              <a:rPr lang="en-US" dirty="0" smtClean="0">
                <a:latin typeface="+mn-lt"/>
                <a:cs typeface="Arial" panose="020B0604020202020204" pitchFamily="34" charset="0"/>
              </a:rPr>
              <a:t>Ross</a:t>
            </a:r>
            <a:endParaRPr lang="en-US" dirty="0">
              <a:latin typeface="+mn-lt"/>
              <a:cs typeface="Arial" panose="020B0604020202020204" pitchFamily="34" charset="0"/>
            </a:endParaRPr>
          </a:p>
          <a:p>
            <a:r>
              <a:rPr lang="en-US" dirty="0">
                <a:latin typeface="+mn-lt"/>
                <a:cs typeface="Arial" panose="020B0604020202020204" pitchFamily="34" charset="0"/>
              </a:rPr>
              <a:t>Dr. Aaron </a:t>
            </a:r>
            <a:r>
              <a:rPr lang="en-US" dirty="0" smtClean="0">
                <a:latin typeface="+mn-lt"/>
                <a:cs typeface="Arial" panose="020B0604020202020204" pitchFamily="34" charset="0"/>
              </a:rPr>
              <a:t>Childs</a:t>
            </a:r>
            <a:endParaRPr lang="en-US" dirty="0">
              <a:latin typeface="+mn-lt"/>
              <a:cs typeface="Arial" panose="020B0604020202020204" pitchFamily="34" charset="0"/>
            </a:endParaRPr>
          </a:p>
          <a:p>
            <a:r>
              <a:rPr lang="en-US" dirty="0">
                <a:latin typeface="+mn-lt"/>
                <a:cs typeface="Arial" panose="020B0604020202020204" pitchFamily="34" charset="0"/>
              </a:rPr>
              <a:t>Dr. Bruce </a:t>
            </a:r>
            <a:r>
              <a:rPr lang="en-US" dirty="0" smtClean="0">
                <a:latin typeface="+mn-lt"/>
                <a:cs typeface="Arial" panose="020B0604020202020204" pitchFamily="34" charset="0"/>
              </a:rPr>
              <a:t>Hobson</a:t>
            </a:r>
            <a:endParaRPr lang="en-US" dirty="0">
              <a:latin typeface="+mn-lt"/>
              <a:cs typeface="Arial" panose="020B0604020202020204" pitchFamily="34" charset="0"/>
            </a:endParaRPr>
          </a:p>
          <a:p>
            <a:pPr marL="0" indent="0">
              <a:buNone/>
            </a:pPr>
            <a:endParaRPr lang="en-US" dirty="0"/>
          </a:p>
          <a:p>
            <a:pPr marL="0" indent="0">
              <a:buNone/>
            </a:pPr>
            <a:r>
              <a:rPr lang="en-US" b="1" dirty="0">
                <a:latin typeface="+mn-lt"/>
              </a:rPr>
              <a:t>Relationships with commercial interests:</a:t>
            </a:r>
          </a:p>
          <a:p>
            <a:r>
              <a:rPr lang="en-US" dirty="0">
                <a:latin typeface="+mn-lt"/>
                <a:cs typeface="Arial" panose="020B0604020202020204" pitchFamily="34" charset="0"/>
              </a:rPr>
              <a:t>Grants/Research Support: N/A</a:t>
            </a:r>
          </a:p>
          <a:p>
            <a:r>
              <a:rPr lang="en-US" dirty="0">
                <a:latin typeface="+mn-lt"/>
                <a:cs typeface="Arial" panose="020B0604020202020204" pitchFamily="34" charset="0"/>
              </a:rPr>
              <a:t>Speakers Bureau/Honoraria: N/A</a:t>
            </a:r>
          </a:p>
          <a:p>
            <a:r>
              <a:rPr lang="en-US" dirty="0">
                <a:latin typeface="+mn-lt"/>
                <a:cs typeface="Arial" panose="020B0604020202020204" pitchFamily="34" charset="0"/>
              </a:rPr>
              <a:t>Consulting Fees: </a:t>
            </a:r>
            <a:r>
              <a:rPr lang="en-US" dirty="0" smtClean="0">
                <a:latin typeface="+mn-lt"/>
                <a:cs typeface="Arial" panose="020B0604020202020204" pitchFamily="34" charset="0"/>
              </a:rPr>
              <a:t>Kylie Hutchinson</a:t>
            </a:r>
            <a:endParaRPr lang="en-US" dirty="0">
              <a:latin typeface="+mn-lt"/>
              <a:cs typeface="Arial" panose="020B0604020202020204" pitchFamily="34" charset="0"/>
            </a:endParaRPr>
          </a:p>
          <a:p>
            <a:r>
              <a:rPr lang="en-US" dirty="0">
                <a:latin typeface="+mn-lt"/>
                <a:cs typeface="Arial" panose="020B0604020202020204" pitchFamily="34" charset="0"/>
              </a:rPr>
              <a:t>Other: N/A</a:t>
            </a:r>
          </a:p>
          <a:p>
            <a:endParaRPr lang="en-US" dirty="0"/>
          </a:p>
        </p:txBody>
      </p:sp>
      <p:sp>
        <p:nvSpPr>
          <p:cNvPr id="4" name="Rectangle 3"/>
          <p:cNvSpPr/>
          <p:nvPr/>
        </p:nvSpPr>
        <p:spPr>
          <a:xfrm>
            <a:off x="2284874" y="6172200"/>
            <a:ext cx="5096267" cy="400110"/>
          </a:xfrm>
          <a:prstGeom prst="rect">
            <a:avLst/>
          </a:prstGeom>
        </p:spPr>
        <p:txBody>
          <a:bodyPr wrap="none">
            <a:spAutoFit/>
          </a:bodyPr>
          <a:lstStyle/>
          <a:p>
            <a:r>
              <a:rPr lang="en-CA" sz="2000" i="1" dirty="0" smtClean="0">
                <a:solidFill>
                  <a:schemeClr val="tx1">
                    <a:lumMod val="75000"/>
                    <a:lumOff val="25000"/>
                  </a:schemeClr>
                </a:solidFill>
                <a:latin typeface="Verdana" panose="020B0604030504040204" pitchFamily="34" charset="0"/>
              </a:rPr>
              <a:t>No </a:t>
            </a:r>
            <a:r>
              <a:rPr lang="en-CA" sz="2000" i="1" dirty="0">
                <a:solidFill>
                  <a:schemeClr val="tx1">
                    <a:lumMod val="75000"/>
                    <a:lumOff val="25000"/>
                  </a:schemeClr>
                </a:solidFill>
                <a:latin typeface="Verdana" panose="020B0604030504040204" pitchFamily="34" charset="0"/>
              </a:rPr>
              <a:t>conflicts of interest or disclosures</a:t>
            </a:r>
          </a:p>
        </p:txBody>
      </p:sp>
    </p:spTree>
    <p:extLst>
      <p:ext uri="{BB962C8B-B14F-4D97-AF65-F5344CB8AC3E}">
        <p14:creationId xmlns:p14="http://schemas.microsoft.com/office/powerpoint/2010/main" val="25089433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 Out</a:t>
            </a:r>
            <a:endParaRPr lang="en-US" dirty="0"/>
          </a:p>
        </p:txBody>
      </p:sp>
      <p:sp>
        <p:nvSpPr>
          <p:cNvPr id="3" name="Content Placeholder 2"/>
          <p:cNvSpPr>
            <a:spLocks noGrp="1"/>
          </p:cNvSpPr>
          <p:nvPr>
            <p:ph idx="1"/>
          </p:nvPr>
        </p:nvSpPr>
        <p:spPr/>
        <p:txBody>
          <a:bodyPr/>
          <a:lstStyle/>
          <a:p>
            <a:r>
              <a:rPr lang="en-US" dirty="0" smtClean="0"/>
              <a:t>Summary and themes</a:t>
            </a:r>
          </a:p>
          <a:p>
            <a:r>
              <a:rPr lang="en-US" dirty="0"/>
              <a:t>How else can the PRRSC support you?</a:t>
            </a:r>
          </a:p>
          <a:p>
            <a:r>
              <a:rPr lang="en-US" dirty="0" smtClean="0"/>
              <a:t>Next steps</a:t>
            </a:r>
          </a:p>
        </p:txBody>
      </p:sp>
    </p:spTree>
    <p:extLst>
      <p:ext uri="{BB962C8B-B14F-4D97-AF65-F5344CB8AC3E}">
        <p14:creationId xmlns:p14="http://schemas.microsoft.com/office/powerpoint/2010/main" val="12473330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514600"/>
            <a:ext cx="7848600" cy="1066800"/>
          </a:xfrm>
        </p:spPr>
        <p:txBody>
          <a:bodyPr/>
          <a:lstStyle/>
          <a:p>
            <a:pPr algn="ctr"/>
            <a:r>
              <a:rPr lang="en-US" dirty="0" smtClean="0"/>
              <a:t>Thank You!</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lgn="ctr">
              <a:buNone/>
            </a:pPr>
            <a:endParaRPr lang="en-US" dirty="0" smtClean="0"/>
          </a:p>
          <a:p>
            <a:pPr marL="0" indent="0" algn="ctr">
              <a:buNone/>
            </a:pPr>
            <a:r>
              <a:rPr lang="en-US" dirty="0" smtClean="0"/>
              <a:t>RandRCommittee@DoctorsofBC.ca</a:t>
            </a:r>
            <a:endParaRPr lang="en-US" dirty="0"/>
          </a:p>
        </p:txBody>
      </p:sp>
    </p:spTree>
    <p:extLst>
      <p:ext uri="{BB962C8B-B14F-4D97-AF65-F5344CB8AC3E}">
        <p14:creationId xmlns:p14="http://schemas.microsoft.com/office/powerpoint/2010/main" val="8333430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400" dirty="0"/>
              <a:t>Faculty/Presenter </a:t>
            </a:r>
            <a:br>
              <a:rPr lang="en-US" sz="3400" dirty="0"/>
            </a:br>
            <a:r>
              <a:rPr lang="en-US" sz="3400" dirty="0"/>
              <a:t>Disclosure &amp; Conflict Management </a:t>
            </a:r>
          </a:p>
        </p:txBody>
      </p:sp>
      <p:sp>
        <p:nvSpPr>
          <p:cNvPr id="3" name="Content Placeholder 2"/>
          <p:cNvSpPr>
            <a:spLocks noGrp="1"/>
          </p:cNvSpPr>
          <p:nvPr>
            <p:ph idx="1"/>
          </p:nvPr>
        </p:nvSpPr>
        <p:spPr>
          <a:xfrm>
            <a:off x="1143000" y="2590801"/>
            <a:ext cx="7848600" cy="3809999"/>
          </a:xfrm>
        </p:spPr>
        <p:txBody>
          <a:bodyPr>
            <a:normAutofit fontScale="85000" lnSpcReduction="20000"/>
          </a:bodyPr>
          <a:lstStyle/>
          <a:p>
            <a:pPr marL="0" indent="0">
              <a:buNone/>
            </a:pPr>
            <a:r>
              <a:rPr lang="en-US" b="1" dirty="0">
                <a:latin typeface="+mn-lt"/>
              </a:rPr>
              <a:t>Faculty/Presenters:</a:t>
            </a:r>
          </a:p>
          <a:p>
            <a:r>
              <a:rPr lang="en-US" dirty="0" smtClean="0">
                <a:latin typeface="+mn-lt"/>
                <a:cs typeface="Arial" panose="020B0604020202020204" pitchFamily="34" charset="0"/>
              </a:rPr>
              <a:t>Kylie </a:t>
            </a:r>
            <a:r>
              <a:rPr lang="en-US" dirty="0">
                <a:latin typeface="+mn-lt"/>
                <a:cs typeface="Arial" panose="020B0604020202020204" pitchFamily="34" charset="0"/>
              </a:rPr>
              <a:t>Hutchinson</a:t>
            </a:r>
          </a:p>
          <a:p>
            <a:pPr marL="0" indent="0">
              <a:buNone/>
            </a:pPr>
            <a:endParaRPr lang="en-US" dirty="0"/>
          </a:p>
          <a:p>
            <a:pPr marL="0" indent="0">
              <a:buNone/>
            </a:pPr>
            <a:r>
              <a:rPr lang="en-US" b="1" dirty="0">
                <a:latin typeface="+mn-lt"/>
              </a:rPr>
              <a:t>Relationships with commercial interests:</a:t>
            </a:r>
          </a:p>
          <a:p>
            <a:r>
              <a:rPr lang="en-US" dirty="0">
                <a:latin typeface="+mn-lt"/>
                <a:cs typeface="Arial" panose="020B0604020202020204" pitchFamily="34" charset="0"/>
              </a:rPr>
              <a:t>Grants/Research Support: N/A</a:t>
            </a:r>
          </a:p>
          <a:p>
            <a:r>
              <a:rPr lang="en-US" dirty="0">
                <a:latin typeface="+mn-lt"/>
                <a:cs typeface="Arial" panose="020B0604020202020204" pitchFamily="34" charset="0"/>
              </a:rPr>
              <a:t>Speakers Bureau/Honoraria: N/A</a:t>
            </a:r>
          </a:p>
          <a:p>
            <a:r>
              <a:rPr lang="en-US" dirty="0">
                <a:latin typeface="+mn-lt"/>
                <a:cs typeface="Arial" panose="020B0604020202020204" pitchFamily="34" charset="0"/>
              </a:rPr>
              <a:t>Consulting Fees</a:t>
            </a:r>
            <a:r>
              <a:rPr lang="en-US" dirty="0" smtClean="0">
                <a:latin typeface="+mn-lt"/>
                <a:cs typeface="Arial" panose="020B0604020202020204" pitchFamily="34" charset="0"/>
              </a:rPr>
              <a:t>: </a:t>
            </a:r>
          </a:p>
          <a:p>
            <a:pPr lvl="1"/>
            <a:r>
              <a:rPr lang="en-US" dirty="0" smtClean="0">
                <a:latin typeface="+mn-lt"/>
                <a:cs typeface="Arial" panose="020B0604020202020204" pitchFamily="34" charset="0"/>
              </a:rPr>
              <a:t>GPSC Provincial Recruitment and Retention Steering Committee (Paid by Community Practice Quality and Integration Evaluation Team)</a:t>
            </a:r>
          </a:p>
          <a:p>
            <a:pPr lvl="1"/>
            <a:r>
              <a:rPr lang="en-US" dirty="0" smtClean="0">
                <a:latin typeface="+mn-lt"/>
                <a:cs typeface="Arial" panose="020B0604020202020204" pitchFamily="34" charset="0"/>
              </a:rPr>
              <a:t>Rural and Remote Division of Family Practice</a:t>
            </a:r>
            <a:endParaRPr lang="en-US" dirty="0" smtClean="0">
              <a:latin typeface="+mn-lt"/>
              <a:cs typeface="Arial" panose="020B0604020202020204" pitchFamily="34" charset="0"/>
            </a:endParaRPr>
          </a:p>
          <a:p>
            <a:pPr lvl="1"/>
            <a:endParaRPr lang="en-US" dirty="0" smtClean="0">
              <a:latin typeface="+mn-lt"/>
              <a:cs typeface="Arial" panose="020B0604020202020204" pitchFamily="34" charset="0"/>
            </a:endParaRPr>
          </a:p>
          <a:p>
            <a:pPr lvl="1"/>
            <a:endParaRPr lang="en-US" dirty="0">
              <a:latin typeface="+mn-lt"/>
              <a:cs typeface="Arial" panose="020B0604020202020204" pitchFamily="34" charset="0"/>
            </a:endParaRPr>
          </a:p>
          <a:p>
            <a:endParaRPr lang="en-US" dirty="0"/>
          </a:p>
        </p:txBody>
      </p:sp>
    </p:spTree>
    <p:extLst>
      <p:ext uri="{BB962C8B-B14F-4D97-AF65-F5344CB8AC3E}">
        <p14:creationId xmlns:p14="http://schemas.microsoft.com/office/powerpoint/2010/main" val="4141407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8"/>
          <p:cNvSpPr txBox="1">
            <a:spLocks/>
          </p:cNvSpPr>
          <p:nvPr/>
        </p:nvSpPr>
        <p:spPr>
          <a:xfrm>
            <a:off x="1143000" y="2130426"/>
            <a:ext cx="7543800" cy="147002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b="1" kern="120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7" name="Subtitle 9"/>
          <p:cNvSpPr txBox="1">
            <a:spLocks/>
          </p:cNvSpPr>
          <p:nvPr/>
        </p:nvSpPr>
        <p:spPr>
          <a:xfrm>
            <a:off x="1676400" y="3886200"/>
            <a:ext cx="7010400" cy="1752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vl2pPr marL="685800" indent="-285750" algn="l" defTabSz="914400" rtl="0" eaLnBrk="1" latinLnBrk="0" hangingPunct="1">
              <a:spcBef>
                <a:spcPct val="20000"/>
              </a:spcBef>
              <a:buFont typeface="Arial" panose="020B0604020202020204" pitchFamily="34" charset="0"/>
              <a:buChar char="–"/>
              <a:defRPr sz="28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2pPr>
            <a:lvl3pPr marL="914400" indent="-228600" algn="l" defTabSz="914400" rtl="0" eaLnBrk="1" latinLnBrk="0" hangingPunct="1">
              <a:spcBef>
                <a:spcPct val="20000"/>
              </a:spcBef>
              <a:buFont typeface="Arial" panose="020B0604020202020204" pitchFamily="34" charset="0"/>
              <a:buChar char="•"/>
              <a:defRPr sz="24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3pPr>
            <a:lvl4pPr marL="11430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4pPr>
            <a:lvl5pPr marL="13716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dirty="0"/>
          </a:p>
        </p:txBody>
      </p:sp>
      <p:sp>
        <p:nvSpPr>
          <p:cNvPr id="3" name="Title 2"/>
          <p:cNvSpPr>
            <a:spLocks noGrp="1"/>
          </p:cNvSpPr>
          <p:nvPr>
            <p:ph type="title"/>
          </p:nvPr>
        </p:nvSpPr>
        <p:spPr/>
        <p:txBody>
          <a:bodyPr/>
          <a:lstStyle/>
          <a:p>
            <a:r>
              <a:rPr lang="en-US" dirty="0"/>
              <a:t>Learning Objectives</a:t>
            </a:r>
            <a:endParaRPr lang="en-US" sz="3800" b="0" dirty="0"/>
          </a:p>
        </p:txBody>
      </p:sp>
      <p:sp>
        <p:nvSpPr>
          <p:cNvPr id="4" name="Content Placeholder 3"/>
          <p:cNvSpPr>
            <a:spLocks noGrp="1"/>
          </p:cNvSpPr>
          <p:nvPr>
            <p:ph idx="1"/>
          </p:nvPr>
        </p:nvSpPr>
        <p:spPr>
          <a:xfrm>
            <a:off x="1143000" y="2286000"/>
            <a:ext cx="7848600" cy="4038599"/>
          </a:xfrm>
        </p:spPr>
        <p:txBody>
          <a:bodyPr>
            <a:normAutofit fontScale="85000" lnSpcReduction="20000"/>
          </a:bodyPr>
          <a:lstStyle/>
          <a:p>
            <a:pPr lvl="0"/>
            <a:r>
              <a:rPr lang="en-US" sz="2400" dirty="0"/>
              <a:t>To define provincial-level recruitment, retention, and practice coverage </a:t>
            </a:r>
            <a:r>
              <a:rPr lang="en-US" sz="2400" dirty="0" smtClean="0"/>
              <a:t>work.</a:t>
            </a:r>
            <a:endParaRPr lang="en-US" sz="2400" dirty="0"/>
          </a:p>
          <a:p>
            <a:pPr lvl="0"/>
            <a:endParaRPr lang="en-US" sz="2400" dirty="0"/>
          </a:p>
          <a:p>
            <a:pPr lvl="0"/>
            <a:r>
              <a:rPr lang="en-US" sz="2400" dirty="0"/>
              <a:t>To identify supports for local recruitment, retention, and locum coverage activities.</a:t>
            </a:r>
          </a:p>
          <a:p>
            <a:pPr marL="0" lvl="0" indent="0">
              <a:buNone/>
            </a:pPr>
            <a:r>
              <a:rPr lang="en-US" sz="2400" dirty="0"/>
              <a:t> </a:t>
            </a:r>
          </a:p>
          <a:p>
            <a:pPr lvl="0"/>
            <a:r>
              <a:rPr lang="en-US" sz="2400" dirty="0"/>
              <a:t>To examine shared measures for recruitment, retention, and practice coverage.</a:t>
            </a:r>
          </a:p>
          <a:p>
            <a:pPr lvl="0"/>
            <a:endParaRPr lang="en-US" sz="2400" dirty="0"/>
          </a:p>
          <a:p>
            <a:pPr lvl="0"/>
            <a:r>
              <a:rPr lang="en-US" sz="2400" dirty="0"/>
              <a:t>To assess the feasibility of a centralized locum matching tool. </a:t>
            </a:r>
            <a:endParaRPr lang="en-US" sz="2400" dirty="0" smtClean="0"/>
          </a:p>
          <a:p>
            <a:pPr marL="0" lvl="0" indent="0">
              <a:buNone/>
            </a:pPr>
            <a:endParaRPr lang="en-US" sz="2400" dirty="0"/>
          </a:p>
          <a:p>
            <a:r>
              <a:rPr lang="en-US" sz="2400" dirty="0"/>
              <a:t>To explore PracticeinBC.ca. </a:t>
            </a:r>
            <a:endParaRPr lang="en-CA" sz="2400" dirty="0"/>
          </a:p>
          <a:p>
            <a:pPr marL="0" indent="0">
              <a:buNone/>
            </a:pPr>
            <a:endParaRPr lang="en-US" sz="2400" dirty="0"/>
          </a:p>
        </p:txBody>
      </p:sp>
    </p:spTree>
    <p:extLst>
      <p:ext uri="{BB962C8B-B14F-4D97-AF65-F5344CB8AC3E}">
        <p14:creationId xmlns:p14="http://schemas.microsoft.com/office/powerpoint/2010/main" val="27411077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Provincial Recruitment and Retention Steering Committee</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32018653"/>
              </p:ext>
            </p:extLst>
          </p:nvPr>
        </p:nvGraphicFramePr>
        <p:xfrm>
          <a:off x="1143000" y="2438400"/>
          <a:ext cx="78486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1219200" y="2514600"/>
            <a:ext cx="4191000" cy="523220"/>
          </a:xfrm>
          <a:prstGeom prst="rect">
            <a:avLst/>
          </a:prstGeom>
          <a:noFill/>
        </p:spPr>
        <p:txBody>
          <a:bodyPr wrap="square" rtlCol="0">
            <a:spAutoFit/>
          </a:bodyPr>
          <a:lstStyle/>
          <a:p>
            <a:r>
              <a:rPr lang="en-US" sz="2800" dirty="0" smtClean="0">
                <a:solidFill>
                  <a:schemeClr val="tx1">
                    <a:lumMod val="50000"/>
                    <a:lumOff val="50000"/>
                  </a:schemeClr>
                </a:solidFill>
              </a:rPr>
              <a:t>An Evolution</a:t>
            </a:r>
            <a:endParaRPr lang="en-US" sz="2800" dirty="0">
              <a:solidFill>
                <a:schemeClr val="tx1">
                  <a:lumMod val="50000"/>
                  <a:lumOff val="50000"/>
                </a:schemeClr>
              </a:solidFill>
            </a:endParaRPr>
          </a:p>
        </p:txBody>
      </p:sp>
    </p:spTree>
    <p:extLst>
      <p:ext uri="{BB962C8B-B14F-4D97-AF65-F5344CB8AC3E}">
        <p14:creationId xmlns:p14="http://schemas.microsoft.com/office/powerpoint/2010/main" val="19645123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Mandate</a:t>
            </a:r>
            <a:endParaRPr lang="en-US" dirty="0"/>
          </a:p>
        </p:txBody>
      </p:sp>
      <p:sp>
        <p:nvSpPr>
          <p:cNvPr id="4" name="Content Placeholder 3"/>
          <p:cNvSpPr>
            <a:spLocks noGrp="1"/>
          </p:cNvSpPr>
          <p:nvPr>
            <p:ph idx="1"/>
          </p:nvPr>
        </p:nvSpPr>
        <p:spPr/>
        <p:txBody>
          <a:bodyPr/>
          <a:lstStyle/>
          <a:p>
            <a:r>
              <a:rPr lang="en-US" dirty="0" smtClean="0"/>
              <a:t>To work collaboratively to understand the broad spectrum of issues around recruitment and retention of FPs in BC with a goal of aligning and optimizing efforts to retain family doctors and recruit new physicians to meet current and future primary care needs.</a:t>
            </a:r>
          </a:p>
        </p:txBody>
      </p:sp>
    </p:spTree>
    <p:extLst>
      <p:ext uri="{BB962C8B-B14F-4D97-AF65-F5344CB8AC3E}">
        <p14:creationId xmlns:p14="http://schemas.microsoft.com/office/powerpoint/2010/main" val="19654533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and Responsibilities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Advise and inform the GPSC and other partners of activities and potential strategies in support of its mandate.</a:t>
            </a:r>
          </a:p>
          <a:p>
            <a:pPr marL="0" indent="0">
              <a:buNone/>
            </a:pPr>
            <a:endParaRPr lang="en-US" dirty="0" smtClean="0"/>
          </a:p>
          <a:p>
            <a:r>
              <a:rPr lang="en-US" dirty="0" smtClean="0"/>
              <a:t>Inform system-wide and/or practice </a:t>
            </a:r>
            <a:r>
              <a:rPr lang="en-US" dirty="0" smtClean="0"/>
              <a:t>focussed</a:t>
            </a:r>
            <a:r>
              <a:rPr lang="en-US" dirty="0" smtClean="0"/>
              <a:t> approaches for current and future FP placement and practice/patient coverage needs, including providing input to the Ministry of Health’s Health Human Resources forecasting process.</a:t>
            </a:r>
          </a:p>
          <a:p>
            <a:pPr marL="0" indent="0">
              <a:buNone/>
            </a:pPr>
            <a:endParaRPr lang="en-US" dirty="0" smtClean="0"/>
          </a:p>
          <a:p>
            <a:r>
              <a:rPr lang="en-US" dirty="0" smtClean="0"/>
              <a:t>Ensure that work around recruitment and retention is aligned with the goals and direction of the GPSC, in alignment with the PMH initiative.</a:t>
            </a:r>
            <a:endParaRPr lang="en-US" dirty="0"/>
          </a:p>
        </p:txBody>
      </p:sp>
    </p:spTree>
    <p:extLst>
      <p:ext uri="{BB962C8B-B14F-4D97-AF65-F5344CB8AC3E}">
        <p14:creationId xmlns:p14="http://schemas.microsoft.com/office/powerpoint/2010/main" val="10068945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alphaModFix amt="77000"/>
          </a:blip>
          <a:stretch>
            <a:fillRect/>
          </a:stretch>
        </p:blipFill>
        <p:spPr>
          <a:xfrm rot="674431">
            <a:off x="3476551" y="1529707"/>
            <a:ext cx="6022357" cy="4989665"/>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1379964198"/>
              </p:ext>
            </p:extLst>
          </p:nvPr>
        </p:nvGraphicFramePr>
        <p:xfrm>
          <a:off x="1066800" y="1524000"/>
          <a:ext cx="7391400" cy="5152188"/>
        </p:xfrm>
        <a:graphic>
          <a:graphicData uri="http://schemas.openxmlformats.org/drawingml/2006/table">
            <a:tbl>
              <a:tblPr bandRow="1">
                <a:tableStyleId>{69012ECD-51FC-41F1-AA8D-1B2483CD663E}</a:tableStyleId>
              </a:tblPr>
              <a:tblGrid>
                <a:gridCol w="2153147"/>
                <a:gridCol w="5238253"/>
              </a:tblGrid>
              <a:tr h="348134">
                <a:tc>
                  <a:txBody>
                    <a:bodyPr/>
                    <a:lstStyle/>
                    <a:p>
                      <a:pPr>
                        <a:lnSpc>
                          <a:spcPct val="70000"/>
                        </a:lnSpc>
                        <a:spcAft>
                          <a:spcPts val="0"/>
                        </a:spcAft>
                      </a:pPr>
                      <a:r>
                        <a:rPr lang="en-US" sz="1400" b="1" kern="1200" dirty="0">
                          <a:solidFill>
                            <a:schemeClr val="tx1"/>
                          </a:solidFill>
                          <a:effectLst/>
                          <a:latin typeface="Verdana"/>
                          <a:ea typeface="ＭＳ 明朝"/>
                          <a:cs typeface="Verdana"/>
                        </a:rPr>
                        <a:t>Dr. Aaron Childs</a:t>
                      </a:r>
                      <a:endParaRPr lang="en-US" sz="1400" b="1" dirty="0">
                        <a:solidFill>
                          <a:schemeClr val="tx1"/>
                        </a:solidFill>
                        <a:effectLst/>
                        <a:latin typeface="Cambria"/>
                        <a:ea typeface="ＭＳ 明朝"/>
                        <a:cs typeface="Times New Roman"/>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nSpc>
                          <a:spcPct val="70000"/>
                        </a:lnSpc>
                        <a:spcAft>
                          <a:spcPts val="0"/>
                        </a:spcAft>
                      </a:pPr>
                      <a:r>
                        <a:rPr lang="en-US" sz="1400"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Victoria </a:t>
                      </a:r>
                      <a:r>
                        <a:rPr lang="en-US" sz="1400" kern="12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DoFP</a:t>
                      </a:r>
                      <a:r>
                        <a:rPr lang="en-US" sz="1400" kern="1200" baseline="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r>
                        <a:rPr lang="en-US" sz="1400" kern="12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Co-Chair)</a:t>
                      </a:r>
                      <a:endParaRPr lang="en-US" sz="1400" dirty="0">
                        <a:effectLst/>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348134">
                <a:tc>
                  <a:txBody>
                    <a:bodyPr/>
                    <a:lstStyle/>
                    <a:p>
                      <a:pPr marL="0" marR="0" indent="0" algn="l" defTabSz="914400" rtl="0" eaLnBrk="1" fontAlgn="auto" latinLnBrk="0" hangingPunct="1">
                        <a:lnSpc>
                          <a:spcPct val="70000"/>
                        </a:lnSpc>
                        <a:spcBef>
                          <a:spcPts val="0"/>
                        </a:spcBef>
                        <a:spcAft>
                          <a:spcPts val="0"/>
                        </a:spcAft>
                        <a:buClrTx/>
                        <a:buSzTx/>
                        <a:buFontTx/>
                        <a:buNone/>
                        <a:tabLst/>
                        <a:defRPr/>
                      </a:pPr>
                      <a:r>
                        <a:rPr lang="en-US" sz="1400" b="1" kern="1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Dr. Shelley Ross</a:t>
                      </a:r>
                      <a:endParaRPr lang="en-US" sz="1400" b="1"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nSpc>
                          <a:spcPct val="70000"/>
                        </a:lnSpc>
                        <a:spcAft>
                          <a:spcPts val="0"/>
                        </a:spcAft>
                      </a:pPr>
                      <a:r>
                        <a:rPr lang="en-US" sz="1400" dirty="0" smtClean="0">
                          <a:effectLst/>
                          <a:latin typeface="Verdana" panose="020B0604030504040204" pitchFamily="34" charset="0"/>
                          <a:ea typeface="Verdana" panose="020B0604030504040204" pitchFamily="34" charset="0"/>
                          <a:cs typeface="Verdana" panose="020B0604030504040204" pitchFamily="34" charset="0"/>
                        </a:rPr>
                        <a:t>General</a:t>
                      </a:r>
                      <a:r>
                        <a:rPr lang="en-US" sz="1400" baseline="0" dirty="0" smtClean="0">
                          <a:effectLst/>
                          <a:latin typeface="Verdana" panose="020B0604030504040204" pitchFamily="34" charset="0"/>
                          <a:ea typeface="Verdana" panose="020B0604030504040204" pitchFamily="34" charset="0"/>
                          <a:cs typeface="Verdana" panose="020B0604030504040204" pitchFamily="34" charset="0"/>
                        </a:rPr>
                        <a:t> Practice Services Committee </a:t>
                      </a:r>
                      <a:r>
                        <a:rPr lang="en-US" sz="1400" dirty="0" smtClean="0">
                          <a:effectLst/>
                          <a:latin typeface="Verdana" panose="020B0604030504040204" pitchFamily="34" charset="0"/>
                          <a:ea typeface="Verdana" panose="020B0604030504040204" pitchFamily="34" charset="0"/>
                          <a:cs typeface="Verdana" panose="020B0604030504040204" pitchFamily="34" charset="0"/>
                        </a:rPr>
                        <a:t>(Co-Chair)</a:t>
                      </a:r>
                      <a:endParaRPr lang="en-US" sz="1400" dirty="0">
                        <a:effectLst/>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348134">
                <a:tc>
                  <a:txBody>
                    <a:bodyPr/>
                    <a:lstStyle/>
                    <a:p>
                      <a:pPr>
                        <a:lnSpc>
                          <a:spcPct val="70000"/>
                        </a:lnSpc>
                        <a:spcAft>
                          <a:spcPts val="0"/>
                        </a:spcAft>
                      </a:pPr>
                      <a:r>
                        <a:rPr lang="en-US" sz="1400" b="1" dirty="0" smtClean="0">
                          <a:effectLst/>
                          <a:latin typeface="Verdana" panose="020B0604030504040204" pitchFamily="34" charset="0"/>
                          <a:ea typeface="Verdana" panose="020B0604030504040204" pitchFamily="34" charset="0"/>
                          <a:cs typeface="Verdana" panose="020B0604030504040204" pitchFamily="34" charset="0"/>
                        </a:rPr>
                        <a:t>Doug Blackie</a:t>
                      </a:r>
                      <a:endParaRPr lang="en-US" sz="1400" b="1" dirty="0">
                        <a:effectLst/>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nSpc>
                          <a:spcPct val="70000"/>
                        </a:lnSpc>
                        <a:spcAft>
                          <a:spcPts val="0"/>
                        </a:spcAft>
                      </a:pPr>
                      <a:r>
                        <a:rPr lang="en-US" sz="1400" dirty="0" smtClean="0">
                          <a:effectLst/>
                          <a:latin typeface="Verdana" panose="020B0604030504040204" pitchFamily="34" charset="0"/>
                          <a:ea typeface="Verdana" panose="020B0604030504040204" pitchFamily="34" charset="0"/>
                          <a:cs typeface="Verdana" panose="020B0604030504040204" pitchFamily="34" charset="0"/>
                        </a:rPr>
                        <a:t>BC Ministry</a:t>
                      </a:r>
                      <a:r>
                        <a:rPr lang="en-US" sz="1400" baseline="0" dirty="0" smtClean="0">
                          <a:effectLst/>
                          <a:latin typeface="Verdana" panose="020B0604030504040204" pitchFamily="34" charset="0"/>
                          <a:ea typeface="Verdana" panose="020B0604030504040204" pitchFamily="34" charset="0"/>
                          <a:cs typeface="Verdana" panose="020B0604030504040204" pitchFamily="34" charset="0"/>
                        </a:rPr>
                        <a:t> of Health</a:t>
                      </a:r>
                      <a:endParaRPr lang="en-US" sz="1400" dirty="0">
                        <a:effectLst/>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351064">
                <a:tc>
                  <a:txBody>
                    <a:bodyPr/>
                    <a:lstStyle/>
                    <a:p>
                      <a:pPr marL="0" marR="0" indent="0" algn="l" defTabSz="914400" rtl="0" eaLnBrk="1" fontAlgn="auto" latinLnBrk="0" hangingPunct="1">
                        <a:lnSpc>
                          <a:spcPct val="70000"/>
                        </a:lnSpc>
                        <a:spcBef>
                          <a:spcPts val="0"/>
                        </a:spcBef>
                        <a:spcAft>
                          <a:spcPts val="0"/>
                        </a:spcAft>
                        <a:buClrTx/>
                        <a:buSzTx/>
                        <a:buFontTx/>
                        <a:buNone/>
                        <a:tabLst/>
                        <a:defRPr/>
                      </a:pPr>
                      <a:r>
                        <a:rPr lang="en-US" sz="1400" b="1" kern="1200" dirty="0" smtClean="0">
                          <a:solidFill>
                            <a:srgbClr val="000000"/>
                          </a:solidFill>
                          <a:effectLst/>
                          <a:latin typeface="Verdana"/>
                          <a:ea typeface="ＭＳ 明朝"/>
                          <a:cs typeface="Verdana"/>
                        </a:rPr>
                        <a:t>Dr. Alan Ruddiman</a:t>
                      </a:r>
                      <a:endParaRPr lang="en-US" sz="1400" b="1" dirty="0">
                        <a:effectLst/>
                        <a:latin typeface="Cambria"/>
                        <a:ea typeface="ＭＳ 明朝"/>
                        <a:cs typeface="Times New Roman"/>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nSpc>
                          <a:spcPct val="70000"/>
                        </a:lnSpc>
                        <a:spcAft>
                          <a:spcPts val="0"/>
                        </a:spcAft>
                      </a:pPr>
                      <a:r>
                        <a:rPr lang="en-US" sz="1400" dirty="0" smtClean="0">
                          <a:effectLst/>
                          <a:latin typeface="Verdana" panose="020B0604030504040204" pitchFamily="34" charset="0"/>
                          <a:ea typeface="Verdana" panose="020B0604030504040204" pitchFamily="34" charset="0"/>
                          <a:cs typeface="Verdana" panose="020B0604030504040204" pitchFamily="34" charset="0"/>
                        </a:rPr>
                        <a:t>Joint</a:t>
                      </a:r>
                      <a:r>
                        <a:rPr lang="en-US" sz="1400" baseline="0" dirty="0" smtClean="0">
                          <a:effectLst/>
                          <a:latin typeface="Verdana" panose="020B0604030504040204" pitchFamily="34" charset="0"/>
                          <a:ea typeface="Verdana" panose="020B0604030504040204" pitchFamily="34" charset="0"/>
                          <a:cs typeface="Verdana" panose="020B0604030504040204" pitchFamily="34" charset="0"/>
                        </a:rPr>
                        <a:t> Standing Committee on Rural Issues</a:t>
                      </a:r>
                      <a:endParaRPr lang="en-US" sz="1400" dirty="0">
                        <a:effectLst/>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348134">
                <a:tc>
                  <a:txBody>
                    <a:bodyPr/>
                    <a:lstStyle/>
                    <a:p>
                      <a:pPr marL="0" marR="0" indent="0" algn="l" defTabSz="914400" rtl="0" eaLnBrk="1" fontAlgn="auto" latinLnBrk="0" hangingPunct="1">
                        <a:lnSpc>
                          <a:spcPct val="70000"/>
                        </a:lnSpc>
                        <a:spcBef>
                          <a:spcPts val="0"/>
                        </a:spcBef>
                        <a:spcAft>
                          <a:spcPts val="0"/>
                        </a:spcAft>
                        <a:buClrTx/>
                        <a:buSzTx/>
                        <a:buFontTx/>
                        <a:buNone/>
                        <a:tabLst/>
                        <a:defRPr/>
                      </a:pPr>
                      <a:r>
                        <a:rPr lang="en-US" sz="1400" b="1" kern="12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Dr. Ray Markham</a:t>
                      </a:r>
                      <a:endParaRPr lang="en-US" sz="1400" b="1" dirty="0" smtClean="0">
                        <a:effectLst/>
                        <a:latin typeface="Verdana" panose="020B0604030504040204" pitchFamily="34" charset="0"/>
                        <a:ea typeface="Verdana" panose="020B0604030504040204" pitchFamily="34" charset="0"/>
                        <a:cs typeface="Verdana" panose="020B0604030504040204" pitchFamily="34" charset="0"/>
                      </a:endParaRPr>
                    </a:p>
                    <a:p>
                      <a:pPr>
                        <a:lnSpc>
                          <a:spcPct val="70000"/>
                        </a:lnSpc>
                        <a:spcAft>
                          <a:spcPts val="0"/>
                        </a:spcAft>
                      </a:pPr>
                      <a:endParaRPr lang="en-US" sz="1400" b="1" dirty="0">
                        <a:effectLst/>
                        <a:latin typeface="Cambria"/>
                        <a:ea typeface="ＭＳ 明朝"/>
                        <a:cs typeface="Times New Roman"/>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nSpc>
                          <a:spcPct val="70000"/>
                        </a:lnSpc>
                        <a:spcAft>
                          <a:spcPts val="0"/>
                        </a:spcAft>
                      </a:pPr>
                      <a:r>
                        <a:rPr lang="en-US" sz="1400" dirty="0" smtClean="0">
                          <a:effectLst/>
                          <a:latin typeface="Verdana" panose="020B0604030504040204" pitchFamily="34" charset="0"/>
                          <a:ea typeface="Verdana" panose="020B0604030504040204" pitchFamily="34" charset="0"/>
                          <a:cs typeface="Verdana" panose="020B0604030504040204" pitchFamily="34" charset="0"/>
                        </a:rPr>
                        <a:t>Rural Coordination Centre of BC</a:t>
                      </a:r>
                      <a:endParaRPr lang="en-US" sz="1400" dirty="0">
                        <a:effectLst/>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348134">
                <a:tc>
                  <a:txBody>
                    <a:bodyPr/>
                    <a:lstStyle/>
                    <a:p>
                      <a:pPr>
                        <a:lnSpc>
                          <a:spcPct val="70000"/>
                        </a:lnSpc>
                        <a:spcAft>
                          <a:spcPts val="0"/>
                        </a:spcAft>
                      </a:pPr>
                      <a:r>
                        <a:rPr lang="en-US" sz="1400" b="1" kern="1200" dirty="0">
                          <a:solidFill>
                            <a:srgbClr val="000000"/>
                          </a:solidFill>
                          <a:effectLst/>
                          <a:latin typeface="Verdana"/>
                          <a:ea typeface="ＭＳ 明朝"/>
                          <a:cs typeface="Verdana"/>
                        </a:rPr>
                        <a:t>Dr. Bruce Hobson</a:t>
                      </a:r>
                      <a:endParaRPr lang="en-US" sz="1400" b="1" dirty="0">
                        <a:effectLst/>
                        <a:latin typeface="Cambria"/>
                        <a:ea typeface="ＭＳ 明朝"/>
                        <a:cs typeface="Times New Roman"/>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nSpc>
                          <a:spcPct val="70000"/>
                        </a:lnSpc>
                        <a:spcAft>
                          <a:spcPts val="0"/>
                        </a:spcAft>
                      </a:pPr>
                      <a:r>
                        <a:rPr lang="en-US" sz="1400" kern="1200" dirty="0">
                          <a:solidFill>
                            <a:srgbClr val="000000"/>
                          </a:solidFill>
                          <a:effectLst/>
                          <a:latin typeface="Verdana"/>
                          <a:ea typeface="ＭＳ 明朝"/>
                          <a:cs typeface="Verdana"/>
                        </a:rPr>
                        <a:t>Powell River DoFP</a:t>
                      </a:r>
                      <a:endParaRPr lang="en-US" sz="1400" dirty="0">
                        <a:effectLst/>
                        <a:latin typeface="Cambria"/>
                        <a:ea typeface="ＭＳ 明朝"/>
                        <a:cs typeface="Times New Roman"/>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348134">
                <a:tc>
                  <a:txBody>
                    <a:bodyPr/>
                    <a:lstStyle/>
                    <a:p>
                      <a:pPr>
                        <a:lnSpc>
                          <a:spcPct val="70000"/>
                        </a:lnSpc>
                        <a:spcAft>
                          <a:spcPts val="0"/>
                        </a:spcAft>
                      </a:pPr>
                      <a:r>
                        <a:rPr lang="en-US" sz="1400" b="1" kern="1200" dirty="0">
                          <a:solidFill>
                            <a:srgbClr val="000000"/>
                          </a:solidFill>
                          <a:effectLst/>
                          <a:latin typeface="Verdana"/>
                          <a:ea typeface="ＭＳ 明朝"/>
                          <a:cs typeface="Verdana"/>
                        </a:rPr>
                        <a:t>Dr. David Merry</a:t>
                      </a:r>
                      <a:endParaRPr lang="en-US" sz="1400" b="1" dirty="0">
                        <a:effectLst/>
                        <a:latin typeface="Cambria"/>
                        <a:ea typeface="ＭＳ 明朝"/>
                        <a:cs typeface="Times New Roman"/>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nSpc>
                          <a:spcPct val="70000"/>
                        </a:lnSpc>
                        <a:spcAft>
                          <a:spcPts val="0"/>
                        </a:spcAft>
                      </a:pPr>
                      <a:r>
                        <a:rPr lang="en-US" sz="1400" kern="1200" dirty="0">
                          <a:solidFill>
                            <a:srgbClr val="000000"/>
                          </a:solidFill>
                          <a:effectLst/>
                          <a:latin typeface="Verdana"/>
                          <a:ea typeface="ＭＳ 明朝"/>
                          <a:cs typeface="Verdana"/>
                        </a:rPr>
                        <a:t>Kootenay-Boundary DoFP</a:t>
                      </a:r>
                      <a:endParaRPr lang="en-US" sz="1400" dirty="0">
                        <a:effectLst/>
                        <a:latin typeface="Cambria"/>
                        <a:ea typeface="ＭＳ 明朝"/>
                        <a:cs typeface="Times New Roman"/>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348134">
                <a:tc>
                  <a:txBody>
                    <a:bodyPr/>
                    <a:lstStyle/>
                    <a:p>
                      <a:pPr>
                        <a:lnSpc>
                          <a:spcPct val="70000"/>
                        </a:lnSpc>
                        <a:spcAft>
                          <a:spcPts val="0"/>
                        </a:spcAft>
                      </a:pPr>
                      <a:r>
                        <a:rPr lang="en-US" sz="1400" b="1" kern="1200" dirty="0">
                          <a:solidFill>
                            <a:srgbClr val="000000"/>
                          </a:solidFill>
                          <a:effectLst/>
                          <a:latin typeface="Verdana"/>
                          <a:ea typeface="ＭＳ 明朝"/>
                          <a:cs typeface="Verdana"/>
                        </a:rPr>
                        <a:t>Dr. Ian Schokking</a:t>
                      </a:r>
                      <a:endParaRPr lang="en-US" sz="1400" b="1" dirty="0">
                        <a:effectLst/>
                        <a:latin typeface="Cambria"/>
                        <a:ea typeface="ＭＳ 明朝"/>
                        <a:cs typeface="Times New Roman"/>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nSpc>
                          <a:spcPct val="70000"/>
                        </a:lnSpc>
                        <a:spcAft>
                          <a:spcPts val="0"/>
                        </a:spcAft>
                      </a:pPr>
                      <a:r>
                        <a:rPr lang="en-US" sz="1400" kern="1200" dirty="0">
                          <a:solidFill>
                            <a:srgbClr val="000000"/>
                          </a:solidFill>
                          <a:effectLst/>
                          <a:latin typeface="Verdana"/>
                          <a:ea typeface="ＭＳ 明朝"/>
                          <a:cs typeface="Verdana"/>
                        </a:rPr>
                        <a:t>Prince George DoFP</a:t>
                      </a:r>
                      <a:endParaRPr lang="en-US" sz="1400" dirty="0">
                        <a:effectLst/>
                        <a:latin typeface="Cambria"/>
                        <a:ea typeface="ＭＳ 明朝"/>
                        <a:cs typeface="Times New Roman"/>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348134">
                <a:tc>
                  <a:txBody>
                    <a:bodyPr/>
                    <a:lstStyle/>
                    <a:p>
                      <a:pPr>
                        <a:lnSpc>
                          <a:spcPct val="70000"/>
                        </a:lnSpc>
                        <a:spcAft>
                          <a:spcPts val="0"/>
                        </a:spcAft>
                      </a:pPr>
                      <a:r>
                        <a:rPr lang="en-US" sz="1400" b="1" kern="1200" dirty="0">
                          <a:solidFill>
                            <a:srgbClr val="000000"/>
                          </a:solidFill>
                          <a:effectLst/>
                          <a:latin typeface="Verdana"/>
                          <a:ea typeface="ＭＳ 明朝"/>
                          <a:cs typeface="Verdana"/>
                        </a:rPr>
                        <a:t>Dr. Isabelle Hughan </a:t>
                      </a:r>
                      <a:endParaRPr lang="en-US" sz="1400" b="1" dirty="0">
                        <a:effectLst/>
                        <a:latin typeface="Cambria"/>
                        <a:ea typeface="ＭＳ 明朝"/>
                        <a:cs typeface="Times New Roman"/>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nSpc>
                          <a:spcPct val="70000"/>
                        </a:lnSpc>
                        <a:spcAft>
                          <a:spcPts val="0"/>
                        </a:spcAft>
                      </a:pPr>
                      <a:r>
                        <a:rPr lang="en-US" sz="1400" kern="1200" dirty="0">
                          <a:solidFill>
                            <a:srgbClr val="000000"/>
                          </a:solidFill>
                          <a:effectLst/>
                          <a:latin typeface="Verdana"/>
                          <a:ea typeface="ＭＳ 明朝"/>
                          <a:cs typeface="Verdana"/>
                        </a:rPr>
                        <a:t>North Shore DoFP</a:t>
                      </a:r>
                      <a:endParaRPr lang="en-US" sz="1400" dirty="0">
                        <a:effectLst/>
                        <a:latin typeface="Cambria"/>
                        <a:ea typeface="ＭＳ 明朝"/>
                        <a:cs typeface="Times New Roman"/>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348134">
                <a:tc>
                  <a:txBody>
                    <a:bodyPr/>
                    <a:lstStyle/>
                    <a:p>
                      <a:pPr>
                        <a:lnSpc>
                          <a:spcPct val="70000"/>
                        </a:lnSpc>
                        <a:spcAft>
                          <a:spcPts val="0"/>
                        </a:spcAft>
                      </a:pPr>
                      <a:r>
                        <a:rPr lang="en-US" sz="1400" b="1" kern="1200" dirty="0">
                          <a:solidFill>
                            <a:srgbClr val="000000"/>
                          </a:solidFill>
                          <a:effectLst/>
                          <a:latin typeface="Verdana"/>
                          <a:ea typeface="ＭＳ 明朝"/>
                          <a:cs typeface="Verdana"/>
                        </a:rPr>
                        <a:t>Dr. John Hamilton</a:t>
                      </a:r>
                      <a:endParaRPr lang="en-US" sz="1400" b="1" dirty="0">
                        <a:effectLst/>
                        <a:latin typeface="Cambria"/>
                        <a:ea typeface="ＭＳ 明朝"/>
                        <a:cs typeface="Times New Roman"/>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nSpc>
                          <a:spcPct val="70000"/>
                        </a:lnSpc>
                        <a:spcAft>
                          <a:spcPts val="0"/>
                        </a:spcAft>
                      </a:pPr>
                      <a:r>
                        <a:rPr lang="en-US" sz="1400" kern="1200" dirty="0">
                          <a:solidFill>
                            <a:srgbClr val="000000"/>
                          </a:solidFill>
                          <a:effectLst/>
                          <a:latin typeface="Verdana"/>
                          <a:ea typeface="ＭＳ 明朝"/>
                          <a:cs typeface="Verdana"/>
                        </a:rPr>
                        <a:t>Chilliwack </a:t>
                      </a:r>
                      <a:r>
                        <a:rPr lang="en-US" sz="1400" kern="1200" dirty="0" smtClean="0">
                          <a:solidFill>
                            <a:srgbClr val="000000"/>
                          </a:solidFill>
                          <a:effectLst/>
                          <a:latin typeface="Verdana"/>
                          <a:ea typeface="ＭＳ 明朝"/>
                          <a:cs typeface="Verdana"/>
                        </a:rPr>
                        <a:t>DoFP/GPSC (Ministry</a:t>
                      </a:r>
                      <a:r>
                        <a:rPr lang="en-US" sz="1400" kern="1200" baseline="0" dirty="0" smtClean="0">
                          <a:solidFill>
                            <a:srgbClr val="000000"/>
                          </a:solidFill>
                          <a:effectLst/>
                          <a:latin typeface="Verdana"/>
                          <a:ea typeface="ＭＳ 明朝"/>
                          <a:cs typeface="Verdana"/>
                        </a:rPr>
                        <a:t> of Health)</a:t>
                      </a:r>
                      <a:endParaRPr lang="en-US" sz="1400" dirty="0">
                        <a:effectLst/>
                        <a:latin typeface="Cambria"/>
                        <a:ea typeface="ＭＳ 明朝"/>
                        <a:cs typeface="Times New Roman"/>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348134">
                <a:tc>
                  <a:txBody>
                    <a:bodyPr/>
                    <a:lstStyle/>
                    <a:p>
                      <a:pPr>
                        <a:lnSpc>
                          <a:spcPct val="70000"/>
                        </a:lnSpc>
                        <a:spcAft>
                          <a:spcPts val="0"/>
                        </a:spcAft>
                      </a:pPr>
                      <a:r>
                        <a:rPr lang="en-US" sz="1400" b="1" dirty="0" smtClean="0">
                          <a:effectLst/>
                          <a:latin typeface="Verdana" panose="020B0604030504040204" pitchFamily="34" charset="0"/>
                          <a:ea typeface="Verdana" panose="020B0604030504040204" pitchFamily="34" charset="0"/>
                          <a:cs typeface="Verdana" panose="020B0604030504040204" pitchFamily="34" charset="0"/>
                        </a:rPr>
                        <a:t>Leslie Keenan</a:t>
                      </a:r>
                      <a:endParaRPr lang="en-US" sz="1400" b="1" dirty="0">
                        <a:effectLst/>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nSpc>
                          <a:spcPct val="70000"/>
                        </a:lnSpc>
                        <a:spcAft>
                          <a:spcPts val="0"/>
                        </a:spcAft>
                      </a:pPr>
                      <a:r>
                        <a:rPr lang="en-US" sz="1400" kern="12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Nanaimo DoFP </a:t>
                      </a:r>
                      <a:endParaRPr lang="en-US" sz="1400" dirty="0">
                        <a:effectLst/>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348134">
                <a:tc>
                  <a:txBody>
                    <a:bodyPr/>
                    <a:lstStyle/>
                    <a:p>
                      <a:pPr>
                        <a:lnSpc>
                          <a:spcPct val="70000"/>
                        </a:lnSpc>
                        <a:spcAft>
                          <a:spcPts val="0"/>
                        </a:spcAft>
                      </a:pPr>
                      <a:r>
                        <a:rPr lang="en-US" sz="1400" b="1" dirty="0" smtClean="0">
                          <a:effectLst/>
                          <a:latin typeface="Verdana" panose="020B0604030504040204" pitchFamily="34" charset="0"/>
                          <a:ea typeface="Verdana" panose="020B0604030504040204" pitchFamily="34" charset="0"/>
                          <a:cs typeface="Verdana" panose="020B0604030504040204" pitchFamily="34" charset="0"/>
                        </a:rPr>
                        <a:t>John Mabbott</a:t>
                      </a:r>
                      <a:endParaRPr lang="en-US" sz="1400" b="1" dirty="0">
                        <a:effectLst/>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nSpc>
                          <a:spcPct val="70000"/>
                        </a:lnSpc>
                        <a:spcAft>
                          <a:spcPts val="0"/>
                        </a:spcAft>
                      </a:pPr>
                      <a:r>
                        <a:rPr lang="en-US" sz="1400" kern="1200" dirty="0" smtClean="0">
                          <a:solidFill>
                            <a:srgbClr val="000000"/>
                          </a:solidFill>
                          <a:effectLst/>
                          <a:latin typeface="Verdana"/>
                          <a:ea typeface="ＭＳ 明朝"/>
                          <a:cs typeface="Verdana"/>
                        </a:rPr>
                        <a:t>Health Match BC</a:t>
                      </a:r>
                      <a:endParaRPr lang="en-US" sz="1400" dirty="0">
                        <a:effectLst/>
                        <a:latin typeface="Cambria"/>
                        <a:ea typeface="ＭＳ 明朝"/>
                        <a:cs typeface="Times New Roman"/>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348134">
                <a:tc>
                  <a:txBody>
                    <a:bodyPr/>
                    <a:lstStyle/>
                    <a:p>
                      <a:pPr>
                        <a:lnSpc>
                          <a:spcPct val="70000"/>
                        </a:lnSpc>
                        <a:spcAft>
                          <a:spcPts val="0"/>
                        </a:spcAft>
                      </a:pPr>
                      <a:r>
                        <a:rPr lang="en-US" sz="1400" b="1" dirty="0" smtClean="0">
                          <a:effectLst/>
                          <a:latin typeface="Verdana" panose="020B0604030504040204" pitchFamily="34" charset="0"/>
                          <a:ea typeface="Verdana" panose="020B0604030504040204" pitchFamily="34" charset="0"/>
                          <a:cs typeface="Verdana" panose="020B0604030504040204" pitchFamily="34" charset="0"/>
                        </a:rPr>
                        <a:t>Reina Pharness</a:t>
                      </a:r>
                      <a:endParaRPr lang="en-US" sz="1400" b="1" dirty="0">
                        <a:effectLst/>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nSpc>
                          <a:spcPct val="70000"/>
                        </a:lnSpc>
                        <a:spcAft>
                          <a:spcPts val="0"/>
                        </a:spcAft>
                      </a:pPr>
                      <a:r>
                        <a:rPr lang="en-US" sz="1400" kern="12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Northern Health</a:t>
                      </a:r>
                      <a:r>
                        <a:rPr lang="en-US" sz="1400" kern="1200" baseline="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endParaRPr lang="en-US" sz="1400" dirty="0">
                        <a:effectLst/>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348134">
                <a:tc>
                  <a:txBody>
                    <a:bodyPr/>
                    <a:lstStyle/>
                    <a:p>
                      <a:pPr>
                        <a:lnSpc>
                          <a:spcPct val="70000"/>
                        </a:lnSpc>
                        <a:spcAft>
                          <a:spcPts val="0"/>
                        </a:spcAft>
                      </a:pPr>
                      <a:r>
                        <a:rPr lang="en-US" sz="1400" b="1" dirty="0" smtClean="0">
                          <a:effectLst/>
                          <a:latin typeface="Verdana" panose="020B0604030504040204" pitchFamily="34" charset="0"/>
                          <a:ea typeface="Verdana" panose="020B0604030504040204" pitchFamily="34" charset="0"/>
                          <a:cs typeface="Verdana" panose="020B0604030504040204" pitchFamily="34" charset="0"/>
                        </a:rPr>
                        <a:t>Family Medicine Resident/New to Practice GP</a:t>
                      </a:r>
                      <a:endParaRPr lang="en-US" sz="1400" b="1" dirty="0">
                        <a:effectLst/>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nSpc>
                          <a:spcPct val="70000"/>
                        </a:lnSpc>
                        <a:spcAft>
                          <a:spcPts val="0"/>
                        </a:spcAft>
                      </a:pPr>
                      <a:r>
                        <a:rPr lang="en-US" sz="1400" dirty="0" smtClean="0">
                          <a:effectLst/>
                          <a:latin typeface="Verdana" panose="020B0604030504040204" pitchFamily="34" charset="0"/>
                          <a:ea typeface="Verdana" panose="020B0604030504040204" pitchFamily="34" charset="0"/>
                          <a:cs typeface="Verdana" panose="020B0604030504040204" pitchFamily="34" charset="0"/>
                        </a:rPr>
                        <a:t>TBC</a:t>
                      </a:r>
                      <a:endParaRPr lang="en-US" sz="1400" dirty="0">
                        <a:effectLst/>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bl>
          </a:graphicData>
        </a:graphic>
      </p:graphicFrame>
      <p:sp>
        <p:nvSpPr>
          <p:cNvPr id="7" name="Title 2"/>
          <p:cNvSpPr txBox="1">
            <a:spLocks/>
          </p:cNvSpPr>
          <p:nvPr/>
        </p:nvSpPr>
        <p:spPr>
          <a:xfrm>
            <a:off x="1028699" y="781050"/>
            <a:ext cx="5420929" cy="457200"/>
          </a:xfrm>
          <a:prstGeom prst="rect">
            <a:avLst/>
          </a:prstGeom>
        </p:spPr>
        <p:txBody>
          <a:bodyPr/>
          <a:lstStyle>
            <a:lvl1pPr algn="l" defTabSz="914400" rtl="0" eaLnBrk="1" latinLnBrk="0" hangingPunct="1">
              <a:spcBef>
                <a:spcPct val="0"/>
              </a:spcBef>
              <a:buNone/>
              <a:defRPr sz="3800" b="0" kern="120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r>
              <a:rPr lang="en-US" sz="3600" dirty="0" smtClean="0"/>
              <a:t>Members</a:t>
            </a:r>
            <a:endParaRPr lang="en-US" sz="3600" dirty="0"/>
          </a:p>
        </p:txBody>
      </p:sp>
    </p:spTree>
    <p:extLst>
      <p:ext uri="{BB962C8B-B14F-4D97-AF65-F5344CB8AC3E}">
        <p14:creationId xmlns:p14="http://schemas.microsoft.com/office/powerpoint/2010/main" val="29511626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alphaModFix amt="77000"/>
          </a:blip>
          <a:stretch>
            <a:fillRect/>
          </a:stretch>
        </p:blipFill>
        <p:spPr>
          <a:xfrm rot="674431">
            <a:off x="3476551" y="1767831"/>
            <a:ext cx="6022357" cy="4989665"/>
          </a:xfrm>
          <a:prstGeom prst="rect">
            <a:avLst/>
          </a:prstGeom>
        </p:spPr>
      </p:pic>
      <p:sp>
        <p:nvSpPr>
          <p:cNvPr id="2" name="Title 1"/>
          <p:cNvSpPr>
            <a:spLocks noGrp="1"/>
          </p:cNvSpPr>
          <p:nvPr>
            <p:ph type="title"/>
          </p:nvPr>
        </p:nvSpPr>
        <p:spPr>
          <a:xfrm>
            <a:off x="914400" y="914400"/>
            <a:ext cx="7848600" cy="762000"/>
          </a:xfrm>
        </p:spPr>
        <p:txBody>
          <a:bodyPr>
            <a:normAutofit/>
          </a:bodyPr>
          <a:lstStyle/>
          <a:p>
            <a:r>
              <a:rPr lang="en-US" sz="3600" dirty="0" smtClean="0"/>
              <a:t>Participating Partners</a:t>
            </a:r>
            <a:endParaRPr lang="en-US" sz="3600" dirty="0"/>
          </a:p>
        </p:txBody>
      </p:sp>
      <p:graphicFrame>
        <p:nvGraphicFramePr>
          <p:cNvPr id="3" name="Table 2"/>
          <p:cNvGraphicFramePr>
            <a:graphicFrameLocks noGrp="1"/>
          </p:cNvGraphicFramePr>
          <p:nvPr>
            <p:extLst>
              <p:ext uri="{D42A27DB-BD31-4B8C-83A1-F6EECF244321}">
                <p14:modId xmlns:p14="http://schemas.microsoft.com/office/powerpoint/2010/main" val="4022372992"/>
              </p:ext>
            </p:extLst>
          </p:nvPr>
        </p:nvGraphicFramePr>
        <p:xfrm>
          <a:off x="1066800" y="2209800"/>
          <a:ext cx="7086600" cy="2837944"/>
        </p:xfrm>
        <a:graphic>
          <a:graphicData uri="http://schemas.openxmlformats.org/drawingml/2006/table">
            <a:tbl>
              <a:tblPr bandRow="1">
                <a:tableStyleId>{69012ECD-51FC-41F1-AA8D-1B2483CD663E}</a:tableStyleId>
              </a:tblPr>
              <a:tblGrid>
                <a:gridCol w="2336055"/>
                <a:gridCol w="4750545"/>
              </a:tblGrid>
              <a:tr h="258598">
                <a:tc>
                  <a:txBody>
                    <a:bodyPr/>
                    <a:lstStyle/>
                    <a:p>
                      <a:pPr>
                        <a:lnSpc>
                          <a:spcPct val="70000"/>
                        </a:lnSpc>
                        <a:spcAft>
                          <a:spcPts val="0"/>
                        </a:spcAft>
                      </a:pPr>
                      <a:r>
                        <a:rPr lang="en-US" sz="1400" b="1" dirty="0" smtClean="0">
                          <a:solidFill>
                            <a:schemeClr val="tx1"/>
                          </a:solidFill>
                          <a:effectLst/>
                          <a:latin typeface="Verdana"/>
                          <a:ea typeface="ＭＳ 明朝"/>
                          <a:cs typeface="Verdana"/>
                        </a:rPr>
                        <a:t>Al Richmond</a:t>
                      </a:r>
                      <a:endParaRPr lang="en-US" sz="1400" b="1" dirty="0">
                        <a:solidFill>
                          <a:schemeClr val="tx1"/>
                        </a:solidFill>
                        <a:effectLst/>
                        <a:latin typeface="Verdana"/>
                        <a:ea typeface="ＭＳ 明朝"/>
                        <a:cs typeface="Verdana"/>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nSpc>
                          <a:spcPct val="70000"/>
                        </a:lnSpc>
                        <a:spcAft>
                          <a:spcPts val="0"/>
                        </a:spcAft>
                      </a:pPr>
                      <a:r>
                        <a:rPr lang="en-US" sz="1400" dirty="0" smtClean="0">
                          <a:solidFill>
                            <a:schemeClr val="tx1"/>
                          </a:solidFill>
                          <a:effectLst/>
                          <a:latin typeface="Verdana"/>
                          <a:ea typeface="ＭＳ 明朝"/>
                          <a:cs typeface="Verdana"/>
                        </a:rPr>
                        <a:t>Union</a:t>
                      </a:r>
                      <a:r>
                        <a:rPr lang="en-US" sz="1400" baseline="0" dirty="0" smtClean="0">
                          <a:solidFill>
                            <a:schemeClr val="tx1"/>
                          </a:solidFill>
                          <a:effectLst/>
                          <a:latin typeface="Verdana"/>
                          <a:ea typeface="ＭＳ 明朝"/>
                          <a:cs typeface="Verdana"/>
                        </a:rPr>
                        <a:t> of BC Municipalities</a:t>
                      </a:r>
                      <a:endParaRPr lang="en-US" sz="1400" dirty="0">
                        <a:solidFill>
                          <a:schemeClr val="tx1"/>
                        </a:solidFill>
                        <a:effectLst/>
                        <a:latin typeface="Verdana"/>
                        <a:ea typeface="ＭＳ 明朝"/>
                        <a:cs typeface="Verdana"/>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258598">
                <a:tc>
                  <a:txBody>
                    <a:bodyPr/>
                    <a:lstStyle/>
                    <a:p>
                      <a:pPr>
                        <a:lnSpc>
                          <a:spcPct val="70000"/>
                        </a:lnSpc>
                        <a:spcAft>
                          <a:spcPts val="0"/>
                        </a:spcAft>
                      </a:pPr>
                      <a:r>
                        <a:rPr lang="en-US" sz="1400" b="1" dirty="0" smtClean="0">
                          <a:solidFill>
                            <a:schemeClr val="tx1"/>
                          </a:solidFill>
                          <a:effectLst/>
                          <a:latin typeface="Verdana"/>
                          <a:ea typeface="ＭＳ 明朝"/>
                          <a:cs typeface="Verdana"/>
                        </a:rPr>
                        <a:t>Corinne</a:t>
                      </a:r>
                      <a:r>
                        <a:rPr lang="en-US" sz="1400" b="1" baseline="0" dirty="0" smtClean="0">
                          <a:solidFill>
                            <a:schemeClr val="tx1"/>
                          </a:solidFill>
                          <a:effectLst/>
                          <a:latin typeface="Verdana"/>
                          <a:ea typeface="ＭＳ 明朝"/>
                          <a:cs typeface="Verdana"/>
                        </a:rPr>
                        <a:t> de Bruin</a:t>
                      </a:r>
                      <a:endParaRPr lang="en-US" sz="1400" b="1" dirty="0">
                        <a:solidFill>
                          <a:schemeClr val="tx1"/>
                        </a:solidFill>
                        <a:effectLst/>
                        <a:latin typeface="Verdana"/>
                        <a:ea typeface="ＭＳ 明朝"/>
                        <a:cs typeface="Verdana"/>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nSpc>
                          <a:spcPct val="70000"/>
                        </a:lnSpc>
                        <a:spcAft>
                          <a:spcPts val="0"/>
                        </a:spcAft>
                      </a:pPr>
                      <a:r>
                        <a:rPr lang="en-US" sz="1400" dirty="0" smtClean="0">
                          <a:solidFill>
                            <a:schemeClr val="tx1"/>
                          </a:solidFill>
                          <a:effectLst/>
                          <a:latin typeface="Verdana"/>
                          <a:ea typeface="ＭＳ 明朝"/>
                          <a:cs typeface="Verdana"/>
                        </a:rPr>
                        <a:t>College</a:t>
                      </a:r>
                      <a:r>
                        <a:rPr lang="en-US" sz="1400" baseline="0" dirty="0" smtClean="0">
                          <a:solidFill>
                            <a:schemeClr val="tx1"/>
                          </a:solidFill>
                          <a:effectLst/>
                          <a:latin typeface="Verdana"/>
                          <a:ea typeface="ＭＳ 明朝"/>
                          <a:cs typeface="Verdana"/>
                        </a:rPr>
                        <a:t> of Physicians &amp; Surgeons of BC</a:t>
                      </a:r>
                      <a:endParaRPr lang="en-US" sz="1400" dirty="0">
                        <a:solidFill>
                          <a:schemeClr val="tx1"/>
                        </a:solidFill>
                        <a:effectLst/>
                        <a:latin typeface="Verdana"/>
                        <a:ea typeface="ＭＳ 明朝"/>
                        <a:cs typeface="Verdana"/>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258598">
                <a:tc>
                  <a:txBody>
                    <a:bodyPr/>
                    <a:lstStyle/>
                    <a:p>
                      <a:pPr>
                        <a:lnSpc>
                          <a:spcPct val="70000"/>
                        </a:lnSpc>
                        <a:spcAft>
                          <a:spcPts val="0"/>
                        </a:spcAft>
                      </a:pPr>
                      <a:r>
                        <a:rPr lang="en-US" sz="1400" b="1" dirty="0" smtClean="0">
                          <a:solidFill>
                            <a:schemeClr val="tx1"/>
                          </a:solidFill>
                          <a:effectLst/>
                          <a:latin typeface="Verdana"/>
                          <a:ea typeface="ＭＳ 明朝"/>
                          <a:cs typeface="Verdana"/>
                        </a:rPr>
                        <a:t>Dr. Jean Clarke</a:t>
                      </a:r>
                      <a:endParaRPr lang="en-US" sz="1400" b="1" dirty="0">
                        <a:solidFill>
                          <a:schemeClr val="tx1"/>
                        </a:solidFill>
                        <a:effectLst/>
                        <a:latin typeface="Verdana"/>
                        <a:ea typeface="ＭＳ 明朝"/>
                        <a:cs typeface="Verdana"/>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nSpc>
                          <a:spcPct val="70000"/>
                        </a:lnSpc>
                        <a:spcAft>
                          <a:spcPts val="0"/>
                        </a:spcAft>
                      </a:pPr>
                      <a:r>
                        <a:rPr lang="en-US" sz="1400" dirty="0" smtClean="0">
                          <a:solidFill>
                            <a:schemeClr val="tx1"/>
                          </a:solidFill>
                          <a:effectLst/>
                          <a:latin typeface="Verdana"/>
                          <a:ea typeface="ＭＳ 明朝"/>
                          <a:cs typeface="Verdana"/>
                        </a:rPr>
                        <a:t>Society of General Practitioners of</a:t>
                      </a:r>
                      <a:r>
                        <a:rPr lang="en-US" sz="1400" baseline="0" dirty="0" smtClean="0">
                          <a:solidFill>
                            <a:schemeClr val="tx1"/>
                          </a:solidFill>
                          <a:effectLst/>
                          <a:latin typeface="Verdana"/>
                          <a:ea typeface="ＭＳ 明朝"/>
                          <a:cs typeface="Verdana"/>
                        </a:rPr>
                        <a:t> BC</a:t>
                      </a:r>
                      <a:endParaRPr lang="en-US" sz="1400" dirty="0">
                        <a:solidFill>
                          <a:schemeClr val="tx1"/>
                        </a:solidFill>
                        <a:effectLst/>
                        <a:latin typeface="Verdana"/>
                        <a:ea typeface="ＭＳ 明朝"/>
                        <a:cs typeface="Verdana"/>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258598">
                <a:tc>
                  <a:txBody>
                    <a:bodyPr/>
                    <a:lstStyle/>
                    <a:p>
                      <a:pPr>
                        <a:lnSpc>
                          <a:spcPct val="70000"/>
                        </a:lnSpc>
                        <a:spcAft>
                          <a:spcPts val="0"/>
                        </a:spcAft>
                      </a:pPr>
                      <a:r>
                        <a:rPr lang="en-US" sz="1400" b="1" dirty="0" smtClean="0">
                          <a:solidFill>
                            <a:schemeClr val="tx1"/>
                          </a:solidFill>
                          <a:effectLst/>
                          <a:latin typeface="Verdana"/>
                          <a:ea typeface="ＭＳ 明朝"/>
                          <a:cs typeface="Verdana"/>
                        </a:rPr>
                        <a:t>Dr. Martin Dawes</a:t>
                      </a:r>
                      <a:endParaRPr lang="en-US" sz="1400" b="1" dirty="0">
                        <a:solidFill>
                          <a:schemeClr val="tx1"/>
                        </a:solidFill>
                        <a:effectLst/>
                        <a:latin typeface="Verdana"/>
                        <a:ea typeface="ＭＳ 明朝"/>
                        <a:cs typeface="Verdana"/>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nSpc>
                          <a:spcPct val="70000"/>
                        </a:lnSpc>
                        <a:spcAft>
                          <a:spcPts val="0"/>
                        </a:spcAft>
                      </a:pPr>
                      <a:r>
                        <a:rPr lang="en-US" sz="1400" dirty="0" smtClean="0">
                          <a:solidFill>
                            <a:schemeClr val="tx1"/>
                          </a:solidFill>
                          <a:effectLst/>
                          <a:latin typeface="Verdana"/>
                          <a:ea typeface="ＭＳ 明朝"/>
                          <a:cs typeface="Verdana"/>
                        </a:rPr>
                        <a:t>UBC Faculty of Medicine</a:t>
                      </a:r>
                      <a:endParaRPr lang="en-US" sz="1400" dirty="0">
                        <a:solidFill>
                          <a:schemeClr val="tx1"/>
                        </a:solidFill>
                        <a:effectLst/>
                        <a:latin typeface="Verdana"/>
                        <a:ea typeface="ＭＳ 明朝"/>
                        <a:cs typeface="Verdana"/>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371601">
                <a:tc>
                  <a:txBody>
                    <a:bodyPr/>
                    <a:lstStyle/>
                    <a:p>
                      <a:pPr>
                        <a:lnSpc>
                          <a:spcPct val="70000"/>
                        </a:lnSpc>
                        <a:spcAft>
                          <a:spcPts val="0"/>
                        </a:spcAft>
                      </a:pPr>
                      <a:r>
                        <a:rPr lang="en-US" sz="1400" b="1" dirty="0" smtClean="0">
                          <a:solidFill>
                            <a:schemeClr val="tx1"/>
                          </a:solidFill>
                          <a:effectLst/>
                          <a:latin typeface="Verdana"/>
                          <a:ea typeface="ＭＳ 明朝"/>
                          <a:cs typeface="Verdana"/>
                        </a:rPr>
                        <a:t>Dr. Sian Spacey/</a:t>
                      </a:r>
                    </a:p>
                    <a:p>
                      <a:pPr>
                        <a:lnSpc>
                          <a:spcPct val="70000"/>
                        </a:lnSpc>
                        <a:spcAft>
                          <a:spcPts val="0"/>
                        </a:spcAft>
                      </a:pPr>
                      <a:r>
                        <a:rPr lang="en-US" sz="1400" b="1" dirty="0" smtClean="0">
                          <a:solidFill>
                            <a:schemeClr val="tx1"/>
                          </a:solidFill>
                          <a:effectLst/>
                          <a:latin typeface="Verdana"/>
                          <a:ea typeface="ＭＳ 明朝"/>
                          <a:cs typeface="Verdana"/>
                        </a:rPr>
                        <a:t>Dr. Willa Henry</a:t>
                      </a:r>
                      <a:endParaRPr lang="en-US" sz="1400" b="1" dirty="0">
                        <a:solidFill>
                          <a:schemeClr val="tx1"/>
                        </a:solidFill>
                        <a:effectLst/>
                        <a:latin typeface="Verdana"/>
                        <a:ea typeface="ＭＳ 明朝"/>
                        <a:cs typeface="Verdana"/>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l" defTabSz="914400" rtl="0" eaLnBrk="1" fontAlgn="auto" latinLnBrk="0" hangingPunct="1">
                        <a:lnSpc>
                          <a:spcPct val="70000"/>
                        </a:lnSpc>
                        <a:spcBef>
                          <a:spcPts val="0"/>
                        </a:spcBef>
                        <a:spcAft>
                          <a:spcPts val="0"/>
                        </a:spcAft>
                        <a:buClrTx/>
                        <a:buSzTx/>
                        <a:buFontTx/>
                        <a:buNone/>
                        <a:tabLst/>
                        <a:defRPr/>
                      </a:pPr>
                      <a:r>
                        <a:rPr lang="en-US" sz="1400" dirty="0" smtClean="0">
                          <a:solidFill>
                            <a:schemeClr val="tx1"/>
                          </a:solidFill>
                          <a:effectLst/>
                          <a:latin typeface="Verdana"/>
                          <a:ea typeface="ＭＳ 明朝"/>
                          <a:cs typeface="Verdana"/>
                        </a:rPr>
                        <a:t>UBC Faculty of Medicine</a:t>
                      </a:r>
                      <a:endParaRPr lang="en-US" sz="1400" dirty="0">
                        <a:solidFill>
                          <a:schemeClr val="tx1"/>
                        </a:solidFill>
                        <a:effectLst/>
                        <a:latin typeface="Verdana"/>
                        <a:ea typeface="ＭＳ 明朝"/>
                        <a:cs typeface="Verdana"/>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258598">
                <a:tc>
                  <a:txBody>
                    <a:bodyPr/>
                    <a:lstStyle/>
                    <a:p>
                      <a:pPr>
                        <a:lnSpc>
                          <a:spcPct val="70000"/>
                        </a:lnSpc>
                        <a:spcAft>
                          <a:spcPts val="0"/>
                        </a:spcAft>
                      </a:pPr>
                      <a:r>
                        <a:rPr lang="en-US" sz="1400" b="1" dirty="0" smtClean="0">
                          <a:solidFill>
                            <a:srgbClr val="000000"/>
                          </a:solidFill>
                          <a:effectLst/>
                          <a:latin typeface="Tahoma"/>
                        </a:rPr>
                        <a:t>Dr. Christie Newton</a:t>
                      </a:r>
                      <a:endParaRPr lang="en-US" sz="1400" b="1" dirty="0" smtClean="0">
                        <a:solidFill>
                          <a:schemeClr val="tx1"/>
                        </a:solidFill>
                        <a:effectLst/>
                        <a:latin typeface="Verdana"/>
                        <a:ea typeface="ＭＳ 明朝"/>
                        <a:cs typeface="Verdana"/>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l" defTabSz="914400" rtl="0" eaLnBrk="1" fontAlgn="auto" latinLnBrk="0" hangingPunct="1">
                        <a:lnSpc>
                          <a:spcPct val="70000"/>
                        </a:lnSpc>
                        <a:spcBef>
                          <a:spcPts val="0"/>
                        </a:spcBef>
                        <a:spcAft>
                          <a:spcPts val="0"/>
                        </a:spcAft>
                        <a:buClrTx/>
                        <a:buSzTx/>
                        <a:buFontTx/>
                        <a:buNone/>
                        <a:tabLst/>
                        <a:defRPr/>
                      </a:pPr>
                      <a:r>
                        <a:rPr lang="en-US" sz="1400" dirty="0" smtClean="0">
                          <a:solidFill>
                            <a:schemeClr val="tx1"/>
                          </a:solidFill>
                          <a:effectLst/>
                          <a:latin typeface="Verdana"/>
                          <a:ea typeface="ＭＳ 明朝"/>
                          <a:cs typeface="Verdana"/>
                        </a:rPr>
                        <a:t>BC College</a:t>
                      </a:r>
                      <a:r>
                        <a:rPr lang="en-US" sz="1400" baseline="0" dirty="0" smtClean="0">
                          <a:solidFill>
                            <a:schemeClr val="tx1"/>
                          </a:solidFill>
                          <a:effectLst/>
                          <a:latin typeface="Verdana"/>
                          <a:ea typeface="ＭＳ 明朝"/>
                          <a:cs typeface="Verdana"/>
                        </a:rPr>
                        <a:t> of Family Physicians</a:t>
                      </a:r>
                      <a:endParaRPr lang="en-US" sz="1400" dirty="0">
                        <a:solidFill>
                          <a:schemeClr val="tx1"/>
                        </a:solidFill>
                        <a:effectLst/>
                        <a:latin typeface="Verdana"/>
                        <a:ea typeface="ＭＳ 明朝"/>
                        <a:cs typeface="Verdana"/>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258598">
                <a:tc>
                  <a:txBody>
                    <a:bodyPr/>
                    <a:lstStyle/>
                    <a:p>
                      <a:pPr>
                        <a:lnSpc>
                          <a:spcPct val="70000"/>
                        </a:lnSpc>
                        <a:spcAft>
                          <a:spcPts val="0"/>
                        </a:spcAft>
                      </a:pPr>
                      <a:r>
                        <a:rPr lang="en-US" sz="1400" b="1" dirty="0" smtClean="0">
                          <a:solidFill>
                            <a:schemeClr val="tx1"/>
                          </a:solidFill>
                          <a:effectLst/>
                          <a:latin typeface="Verdana"/>
                          <a:ea typeface="ＭＳ 明朝"/>
                          <a:cs typeface="Verdana"/>
                        </a:rPr>
                        <a:t>Melanie Rivers</a:t>
                      </a:r>
                      <a:endParaRPr lang="en-US" sz="1400" b="1" dirty="0">
                        <a:solidFill>
                          <a:schemeClr val="tx1"/>
                        </a:solidFill>
                        <a:effectLst/>
                        <a:latin typeface="Verdana"/>
                        <a:ea typeface="ＭＳ 明朝"/>
                        <a:cs typeface="Verdana"/>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nSpc>
                          <a:spcPct val="70000"/>
                        </a:lnSpc>
                        <a:spcAft>
                          <a:spcPts val="0"/>
                        </a:spcAft>
                      </a:pPr>
                      <a:r>
                        <a:rPr lang="en-US" sz="1400" dirty="0" smtClean="0">
                          <a:solidFill>
                            <a:schemeClr val="tx1"/>
                          </a:solidFill>
                          <a:effectLst/>
                          <a:latin typeface="Verdana"/>
                          <a:ea typeface="ＭＳ 明朝"/>
                          <a:cs typeface="Verdana"/>
                        </a:rPr>
                        <a:t>First</a:t>
                      </a:r>
                      <a:r>
                        <a:rPr lang="en-US" sz="1400" baseline="0" dirty="0" smtClean="0">
                          <a:solidFill>
                            <a:schemeClr val="tx1"/>
                          </a:solidFill>
                          <a:effectLst/>
                          <a:latin typeface="Verdana"/>
                          <a:ea typeface="ＭＳ 明朝"/>
                          <a:cs typeface="Verdana"/>
                        </a:rPr>
                        <a:t> Nations Health Authority</a:t>
                      </a:r>
                      <a:endParaRPr lang="en-US" sz="1400" dirty="0">
                        <a:solidFill>
                          <a:schemeClr val="tx1"/>
                        </a:solidFill>
                        <a:effectLst/>
                        <a:latin typeface="Verdana"/>
                        <a:ea typeface="ＭＳ 明朝"/>
                        <a:cs typeface="Verdana"/>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258598">
                <a:tc>
                  <a:txBody>
                    <a:bodyPr/>
                    <a:lstStyle/>
                    <a:p>
                      <a:pPr>
                        <a:lnSpc>
                          <a:spcPct val="70000"/>
                        </a:lnSpc>
                        <a:spcAft>
                          <a:spcPts val="0"/>
                        </a:spcAft>
                      </a:pPr>
                      <a:endParaRPr lang="en-US" sz="1400" b="1" dirty="0" smtClean="0">
                        <a:solidFill>
                          <a:schemeClr val="tx1"/>
                        </a:solidFill>
                        <a:effectLst/>
                        <a:latin typeface="Verdana"/>
                        <a:ea typeface="ＭＳ 明朝"/>
                        <a:cs typeface="Verdana"/>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l" defTabSz="914400" rtl="0" eaLnBrk="1" fontAlgn="auto" latinLnBrk="0" hangingPunct="1">
                        <a:lnSpc>
                          <a:spcPct val="70000"/>
                        </a:lnSpc>
                        <a:spcBef>
                          <a:spcPts val="0"/>
                        </a:spcBef>
                        <a:spcAft>
                          <a:spcPts val="0"/>
                        </a:spcAft>
                        <a:buClrTx/>
                        <a:buSzTx/>
                        <a:buFontTx/>
                        <a:buNone/>
                        <a:tabLst/>
                        <a:defRPr/>
                      </a:pPr>
                      <a:endParaRPr lang="en-US" sz="1400" dirty="0">
                        <a:solidFill>
                          <a:schemeClr val="tx1"/>
                        </a:solidFill>
                        <a:effectLst/>
                        <a:latin typeface="Verdana"/>
                        <a:ea typeface="ＭＳ 明朝"/>
                        <a:cs typeface="Verdana"/>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367813">
                <a:tc>
                  <a:txBody>
                    <a:bodyPr/>
                    <a:lstStyle/>
                    <a:p>
                      <a:pPr marL="0" marR="0" indent="0" algn="l" defTabSz="914400" rtl="0" eaLnBrk="1" fontAlgn="auto" latinLnBrk="0" hangingPunct="1">
                        <a:lnSpc>
                          <a:spcPct val="70000"/>
                        </a:lnSpc>
                        <a:spcBef>
                          <a:spcPts val="0"/>
                        </a:spcBef>
                        <a:spcAft>
                          <a:spcPts val="0"/>
                        </a:spcAft>
                        <a:buClrTx/>
                        <a:buSzTx/>
                        <a:buFontTx/>
                        <a:buNone/>
                        <a:tabLst/>
                        <a:defRPr/>
                      </a:pPr>
                      <a:endParaRPr lang="en-US" sz="1400" b="1" dirty="0" smtClean="0">
                        <a:solidFill>
                          <a:schemeClr val="tx1"/>
                        </a:solidFill>
                        <a:effectLst/>
                        <a:latin typeface="Verdana"/>
                        <a:ea typeface="ＭＳ 明朝"/>
                        <a:cs typeface="Verdana"/>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nSpc>
                          <a:spcPct val="70000"/>
                        </a:lnSpc>
                        <a:spcAft>
                          <a:spcPts val="0"/>
                        </a:spcAft>
                      </a:pPr>
                      <a:endParaRPr lang="en-US" sz="1400" dirty="0">
                        <a:solidFill>
                          <a:schemeClr val="tx1"/>
                        </a:solidFill>
                        <a:effectLst/>
                        <a:latin typeface="Verdana"/>
                        <a:ea typeface="ＭＳ 明朝"/>
                        <a:cs typeface="Verdana"/>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269801">
                <a:tc>
                  <a:txBody>
                    <a:bodyPr/>
                    <a:lstStyle/>
                    <a:p>
                      <a:pPr>
                        <a:lnSpc>
                          <a:spcPct val="70000"/>
                        </a:lnSpc>
                        <a:spcAft>
                          <a:spcPts val="0"/>
                        </a:spcAft>
                      </a:pPr>
                      <a:endParaRPr lang="en-US" sz="1400" dirty="0">
                        <a:solidFill>
                          <a:schemeClr val="tx1"/>
                        </a:solidFill>
                        <a:effectLst/>
                        <a:latin typeface="Verdana"/>
                        <a:ea typeface="ＭＳ 明朝"/>
                        <a:cs typeface="Verdana"/>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nSpc>
                          <a:spcPct val="70000"/>
                        </a:lnSpc>
                        <a:spcAft>
                          <a:spcPts val="0"/>
                        </a:spcAft>
                      </a:pPr>
                      <a:endParaRPr lang="en-US" sz="1400" dirty="0">
                        <a:solidFill>
                          <a:schemeClr val="tx1"/>
                        </a:solidFill>
                        <a:effectLst/>
                        <a:latin typeface="Verdana"/>
                        <a:ea typeface="ＭＳ 明朝"/>
                        <a:cs typeface="Verdana"/>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7590507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PSC">
      <a:dk1>
        <a:srgbClr val="231F20"/>
      </a:dk1>
      <a:lt1>
        <a:sysClr val="window" lastClr="FFFFFF"/>
      </a:lt1>
      <a:dk2>
        <a:srgbClr val="006D8A"/>
      </a:dk2>
      <a:lt2>
        <a:srgbClr val="4BACC6"/>
      </a:lt2>
      <a:accent1>
        <a:srgbClr val="DC661E"/>
      </a:accent1>
      <a:accent2>
        <a:srgbClr val="BBC09B"/>
      </a:accent2>
      <a:accent3>
        <a:srgbClr val="8E8981"/>
      </a:accent3>
      <a:accent4>
        <a:srgbClr val="006D8A"/>
      </a:accent4>
      <a:accent5>
        <a:srgbClr val="4BACC6"/>
      </a:accent5>
      <a:accent6>
        <a:srgbClr val="F79646"/>
      </a:accent6>
      <a:hlink>
        <a:srgbClr val="4BACC6"/>
      </a:hlink>
      <a:folHlink>
        <a:srgbClr val="006D8A"/>
      </a:folHlink>
    </a:clrScheme>
    <a:fontScheme name="GPSC">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958</TotalTime>
  <Words>2189</Words>
  <Application>Microsoft Office PowerPoint</Application>
  <PresentationFormat>On-screen Show (4:3)</PresentationFormat>
  <Paragraphs>283</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Physician Recruitment and Retention for the PMH:  A Critical Enabler  </vt:lpstr>
      <vt:lpstr>Faculty/Presenter  Disclosure &amp; Conflict Management </vt:lpstr>
      <vt:lpstr>Faculty/Presenter  Disclosure &amp; Conflict Management </vt:lpstr>
      <vt:lpstr>Learning Objectives</vt:lpstr>
      <vt:lpstr>Provincial Recruitment and Retention Steering Committee</vt:lpstr>
      <vt:lpstr>Mandate</vt:lpstr>
      <vt:lpstr>Objectives and Responsibilities</vt:lpstr>
      <vt:lpstr>PowerPoint Presentation</vt:lpstr>
      <vt:lpstr>Participating Partners</vt:lpstr>
      <vt:lpstr>Accomplishments</vt:lpstr>
      <vt:lpstr>Accomplishments</vt:lpstr>
      <vt:lpstr>Accomplishments</vt:lpstr>
      <vt:lpstr>Jobs for Doctors in BC</vt:lpstr>
      <vt:lpstr>Current Work</vt:lpstr>
      <vt:lpstr>Table Talks</vt:lpstr>
      <vt:lpstr>PowerPoint Presentation</vt:lpstr>
      <vt:lpstr>Total Unique Users </vt:lpstr>
      <vt:lpstr>Users by Country and City</vt:lpstr>
      <vt:lpstr>PowerPoint Presentation</vt:lpstr>
      <vt:lpstr>Report Out</vt:lpstr>
      <vt:lpstr>Thank You!</vt:lpstr>
    </vt:vector>
  </TitlesOfParts>
  <Company>BC Medical Association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Communications</dc:creator>
  <cp:lastModifiedBy>Jennifer</cp:lastModifiedBy>
  <cp:revision>79</cp:revision>
  <dcterms:created xsi:type="dcterms:W3CDTF">2016-06-30T17:48:37Z</dcterms:created>
  <dcterms:modified xsi:type="dcterms:W3CDTF">2017-06-13T06:05:02Z</dcterms:modified>
</cp:coreProperties>
</file>