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57" r:id="rId4"/>
    <p:sldId id="261" r:id="rId5"/>
    <p:sldId id="262" r:id="rId6"/>
    <p:sldId id="260" r:id="rId7"/>
    <p:sldId id="280" r:id="rId8"/>
    <p:sldId id="268" r:id="rId9"/>
    <p:sldId id="279" r:id="rId10"/>
    <p:sldId id="281" r:id="rId11"/>
    <p:sldId id="282" r:id="rId12"/>
    <p:sldId id="266" r:id="rId13"/>
    <p:sldId id="283" r:id="rId14"/>
    <p:sldId id="270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75871" autoAdjust="0"/>
  </p:normalViewPr>
  <p:slideViewPr>
    <p:cSldViewPr showGuides="1">
      <p:cViewPr>
        <p:scale>
          <a:sx n="66" d="100"/>
          <a:sy n="66" d="100"/>
        </p:scale>
        <p:origin x="1205" y="-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6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92" d="100"/>
          <a:sy n="92" d="100"/>
        </p:scale>
        <p:origin x="1651" y="2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15FFD82-B636-4E4C-AB24-B7B56D061070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1951B3C-686E-42FF-B8EF-410841353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8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503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CB80F1F-AE7F-4112-BD1F-7EC85A545A26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879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503" y="8916879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E664605-3CEA-4A26-B7C7-6FCD1C110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1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– 1 min</a:t>
            </a:r>
          </a:p>
          <a:p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all to breakout session: “…A conversation with the Next Generation of Family Doctors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</a:p>
          <a:p>
            <a:pPr marL="303446" indent="-303446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3446" indent="-303446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yourself, including background &amp; role</a:t>
            </a:r>
          </a:p>
          <a:p>
            <a:pPr marL="303446" indent="-303446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3446" indent="-303446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Mention your Co-chair, Shelley Ross</a:t>
            </a:r>
          </a:p>
          <a:p>
            <a:pPr marL="303446" indent="-303446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3446" indent="-303446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John Hamilton to introduce himself.</a:t>
            </a:r>
          </a:p>
          <a:p>
            <a:pPr marL="303446" indent="-303446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3446" indent="-303446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 panelists (to introduce themselves later)</a:t>
            </a:r>
          </a:p>
          <a:p>
            <a:pPr marL="303446" indent="-303446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3446" indent="-303446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who is in the audience (raise hands): Division, DoBC, GPSC, HA.</a:t>
            </a:r>
          </a:p>
          <a:p>
            <a:pPr marL="303446" indent="-303446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3446" indent="-303446">
              <a:buFont typeface="Arial" panose="020B0604020202020204" pitchFamily="34" charset="0"/>
              <a:buChar char="•"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[Jennifer roaming]</a:t>
            </a:r>
          </a:p>
          <a:p>
            <a:pPr marL="303446" indent="-303446">
              <a:buFont typeface="Arial" panose="020B0604020202020204" pitchFamily="34" charset="0"/>
              <a:buChar char="•"/>
            </a:pPr>
            <a:endParaRPr lang="en-US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refer to summary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refer to summary statement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94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Findings from UBC PGME exit survey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summary statement.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2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Findings from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MoH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workforce planning survey with divisions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summary statement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 over to John to continue topic of intergenerational differences/blue sky clinic with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Derek </a:t>
            </a:r>
            <a:r>
              <a:rPr lang="en-CA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Poteryko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6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everyone for their participation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them to visit the R &amp; R booth for resource material, &amp; a demo of practiceinbc.ca.  [Note: Chris &amp; I will cover, but there won’t be someone there 100% of the time].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audience to stay in touch and ensure them that the Committee will continue to engage with them and other partners.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– seconds</a:t>
            </a:r>
          </a:p>
          <a:p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068" indent="-182068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(myself, John, panelists) have no conflicts of interest,  disclosures, potential bias.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3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704850"/>
            <a:ext cx="4694237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– 1 min</a:t>
            </a:r>
          </a:p>
          <a:p>
            <a:endParaRPr lang="en-C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majority of our time today will be spent hearing from our panelists.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We’d also like to take audience questions after the panelists.</a:t>
            </a:r>
          </a:p>
          <a:p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068" indent="-182068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First, let’s take a look at our learning objectives. </a:t>
            </a:r>
          </a:p>
          <a:p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[see slide - summarize]. 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9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175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Aaron: 10 seconds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we start, here’s a quick look at the Committee membership.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see from the representation, Divisions continue to be a driving force of the Committee and the future of primary care in BC.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3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- 5 seconds: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these are our participating partners who play a key role in our collective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9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381288"/>
            <a:ext cx="5681980" cy="4459526"/>
          </a:xfrm>
        </p:spPr>
        <p:txBody>
          <a:bodyPr/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– 1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closer look at the Committee – priorities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We’ve evolved to become a Committee of the GPSC with a focus on keeping doctors in BC and recruiting new doctors to the province to meet current 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future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primary care needs, through system improving initiatives &amp; leveraging our collective knowledge &amp; influence.  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work is an integral enabler of the PMH/PCN as we move towards a standard of team-based care, &amp; aim to improve access, with family doctors being the backbone/at the hub.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5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total 5 min for all evidence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 findings from UBC FM residents’ survey (2016).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Developed by PRRSC (in consultation with UBC PGME)</a:t>
            </a:r>
          </a:p>
          <a:p>
            <a:endParaRPr lang="en-C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Mention new survey will be conducted in May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0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–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summary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6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</a:t>
            </a:r>
            <a:r>
              <a:rPr lang="en-C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refer to summary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8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0426"/>
            <a:ext cx="75438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7010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BCID_V_key_pms_pos [Converted]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4" y="5661026"/>
            <a:ext cx="11525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oBC_w_BCMA_4C_CMYK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 b="24448"/>
          <a:stretch/>
        </p:blipFill>
        <p:spPr bwMode="auto">
          <a:xfrm>
            <a:off x="7308851" y="5805489"/>
            <a:ext cx="1320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35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1"/>
            <a:ext cx="914400" cy="365125"/>
          </a:xfrm>
        </p:spPr>
        <p:txBody>
          <a:bodyPr/>
          <a:lstStyle/>
          <a:p>
            <a:fld id="{BA646B65-C9F8-4B41-9AA5-86B1207E16E8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1" y="6356351"/>
            <a:ext cx="508476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1"/>
            <a:ext cx="914400" cy="365125"/>
          </a:xfrm>
        </p:spPr>
        <p:txBody>
          <a:bodyPr/>
          <a:lstStyle/>
          <a:p>
            <a:fld id="{BA646B65-C9F8-4B41-9AA5-86B1207E16E8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1" y="6356351"/>
            <a:ext cx="508476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6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8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5181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5181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5181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30480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tx2"/>
                </a:solidFill>
              </a:rPr>
              <a:t>Thank you</a:t>
            </a:r>
          </a:p>
          <a:p>
            <a:pPr algn="ctr"/>
            <a:endParaRPr lang="en-US" sz="38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57400" y="3886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+mn-lt"/>
              </a:rPr>
              <a:t>gpsc@doctorsofbc.ca </a:t>
            </a:r>
            <a:r>
              <a:rPr lang="en-US" sz="2000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dirty="0">
                <a:latin typeface="+mn-lt"/>
              </a:rPr>
              <a:t> www.gpscbc.ca </a:t>
            </a:r>
          </a:p>
        </p:txBody>
      </p:sp>
    </p:spTree>
    <p:extLst>
      <p:ext uri="{BB962C8B-B14F-4D97-AF65-F5344CB8AC3E}">
        <p14:creationId xmlns:p14="http://schemas.microsoft.com/office/powerpoint/2010/main" val="98230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590801"/>
            <a:ext cx="7848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6B65-C9F8-4B41-9AA5-86B1207E16E8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1"/>
            <a:ext cx="670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7" r:id="rId2"/>
    <p:sldLayoutId id="2147483650" r:id="rId3"/>
    <p:sldLayoutId id="2147483661" r:id="rId4"/>
    <p:sldLayoutId id="2147483654" r:id="rId5"/>
    <p:sldLayoutId id="2147483655" r:id="rId6"/>
    <p:sldLayoutId id="2147483660" r:id="rId7"/>
    <p:sldLayoutId id="214748365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800" b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andRCommittee@DoctorsofBC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3950" y="2362200"/>
            <a:ext cx="7543800" cy="1470025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chemeClr val="accent3">
                    <a:lumMod val="75000"/>
                  </a:schemeClr>
                </a:solidFill>
              </a:rPr>
              <a:t>Recruitment and Retention: </a:t>
            </a:r>
            <a:br>
              <a:rPr lang="en-US" sz="4200" dirty="0"/>
            </a:br>
            <a:r>
              <a:rPr lang="en-US" sz="4200" dirty="0"/>
              <a:t>A Conversation with the Next Generation of Family Doctors</a:t>
            </a:r>
            <a:br>
              <a:rPr lang="en-US" sz="4200" dirty="0"/>
            </a:br>
            <a:r>
              <a:rPr lang="en-US" sz="4200" dirty="0"/>
              <a:t>  </a:t>
            </a:r>
            <a:br>
              <a:rPr lang="en-US" sz="4200" dirty="0"/>
            </a:br>
            <a:br>
              <a:rPr lang="en-US" sz="4200" dirty="0"/>
            </a:br>
            <a:br>
              <a:rPr lang="en-US" sz="2800" dirty="0"/>
            </a:br>
            <a:endParaRPr lang="en-US" sz="28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7467600" cy="2514600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Dr. Aaron Childs</a:t>
            </a:r>
          </a:p>
          <a:p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Co-Chair, GPSC Provincial Recruitment &amp; Retention Steering Committee (Divisions of Family Practice)</a:t>
            </a:r>
          </a:p>
          <a:p>
            <a:endParaRPr lang="en-US" sz="6400" b="1" dirty="0"/>
          </a:p>
          <a:p>
            <a:r>
              <a:rPr lang="en-US" sz="6400" b="1" dirty="0"/>
              <a:t>Dr. John Hamilton </a:t>
            </a:r>
          </a:p>
          <a:p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GPSC (Ministry of Health)</a:t>
            </a:r>
          </a:p>
          <a:p>
            <a:endParaRPr lang="en-US" sz="6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6400" b="1" dirty="0">
                <a:solidFill>
                  <a:schemeClr val="bg1">
                    <a:lumMod val="50000"/>
                  </a:schemeClr>
                </a:solidFill>
              </a:rPr>
              <a:t>Panelists</a:t>
            </a:r>
          </a:p>
          <a:p>
            <a:r>
              <a:rPr lang="en-US" sz="5600" dirty="0">
                <a:solidFill>
                  <a:schemeClr val="bg1">
                    <a:lumMod val="50000"/>
                  </a:schemeClr>
                </a:solidFill>
              </a:rPr>
              <a:t>Alicia Pawluk, Chris Le, Danielle Downe, Derek Poteryko</a:t>
            </a:r>
          </a:p>
          <a:p>
            <a:r>
              <a:rPr lang="en-US" sz="56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r>
              <a:rPr lang="en-CA" sz="5600" dirty="0"/>
              <a:t>Hyun-Kyoung Koo, </a:t>
            </a:r>
            <a:r>
              <a:rPr lang="en-US" sz="5600" dirty="0">
                <a:solidFill>
                  <a:schemeClr val="bg1">
                    <a:lumMod val="50000"/>
                  </a:schemeClr>
                </a:solidFill>
              </a:rPr>
              <a:t>Medhat Moussa, Raj Johal, Vincent Wong</a:t>
            </a:r>
          </a:p>
          <a:p>
            <a:endParaRPr lang="en-US" sz="6400" dirty="0"/>
          </a:p>
          <a:p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0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936585" y="1219200"/>
            <a:ext cx="8207415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4000"/>
            </a:lvl1pPr>
          </a:lstStyle>
          <a:p>
            <a:r>
              <a:rPr sz="2800" dirty="0">
                <a:cs typeface="Arial" panose="020B0604020202020204" pitchFamily="34" charset="0"/>
              </a:rPr>
              <a:t>Two-thirds of residents are already members of their division</a:t>
            </a:r>
            <a:r>
              <a:rPr lang="en-CA" sz="2800" dirty="0">
                <a:cs typeface="Arial" panose="020B0604020202020204" pitchFamily="34" charset="0"/>
              </a:rPr>
              <a:t>.</a:t>
            </a:r>
            <a:r>
              <a:rPr sz="28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279" y="2743200"/>
            <a:ext cx="7956995" cy="38284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B774C0D-7EC0-4FD9-9131-3AE42F5845B9}"/>
              </a:ext>
            </a:extLst>
          </p:cNvPr>
          <p:cNvSpPr txBox="1">
            <a:spLocks/>
          </p:cNvSpPr>
          <p:nvPr/>
        </p:nvSpPr>
        <p:spPr>
          <a:xfrm>
            <a:off x="914400" y="19291"/>
            <a:ext cx="78486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74312212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0E9E-ABE1-47DB-9396-CCD3D582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+mn-lt"/>
                <a:cs typeface="Arial" panose="020B0604020202020204" pitchFamily="34" charset="0"/>
              </a:rPr>
              <a:t>Most popular transition supports: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F004-1274-441A-B442-F58E8A510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+mn-lt"/>
                <a:cs typeface="Arial" panose="020B0604020202020204" pitchFamily="34" charset="0"/>
              </a:rPr>
              <a:t>Billing training</a:t>
            </a:r>
          </a:p>
          <a:p>
            <a:r>
              <a:rPr lang="en-CA" dirty="0">
                <a:latin typeface="+mn-lt"/>
                <a:cs typeface="Arial" panose="020B0604020202020204" pitchFamily="34" charset="0"/>
              </a:rPr>
              <a:t>Locum orientation</a:t>
            </a:r>
          </a:p>
          <a:p>
            <a:r>
              <a:rPr lang="en-CA" dirty="0">
                <a:latin typeface="+mn-lt"/>
                <a:cs typeface="Arial" panose="020B0604020202020204" pitchFamily="34" charset="0"/>
              </a:rPr>
              <a:t>Locum/practice opportunity information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1EAFC2-C498-4C1C-A573-0D76A923D8E6}"/>
              </a:ext>
            </a:extLst>
          </p:cNvPr>
          <p:cNvSpPr txBox="1">
            <a:spLocks/>
          </p:cNvSpPr>
          <p:nvPr/>
        </p:nvSpPr>
        <p:spPr>
          <a:xfrm>
            <a:off x="914400" y="19291"/>
            <a:ext cx="78486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78933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524" y="1143000"/>
            <a:ext cx="794378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/>
            <a:r>
              <a:rPr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Most </a:t>
            </a:r>
            <a:r>
              <a:rPr sz="2400" spc="-4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important </a:t>
            </a:r>
            <a:r>
              <a:rPr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factors in </a:t>
            </a:r>
            <a:r>
              <a:rPr sz="2400" spc="-4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choosing </a:t>
            </a:r>
            <a:r>
              <a:rPr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 permanent  </a:t>
            </a:r>
            <a:r>
              <a:rPr sz="2400" spc="-4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location</a:t>
            </a:r>
            <a:r>
              <a:rPr lang="en-CA" sz="2400" spc="-4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sz="2400" spc="-4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personal &amp; professional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life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style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sz="2400" spc="-4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spousal interest, and interesting medicine</a:t>
            </a:r>
            <a:r>
              <a:rPr sz="2400" b="1" spc="-4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1068" y="2362200"/>
            <a:ext cx="7544490" cy="4542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62590" y="6330077"/>
            <a:ext cx="640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00" dirty="0">
                <a:latin typeface="Arial"/>
                <a:cs typeface="Arial"/>
              </a:rPr>
              <a:t>(n=</a:t>
            </a:r>
            <a:r>
              <a:rPr sz="1400" spc="4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28)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1AAB7-950F-42C4-9C00-C24CA44E2C28}"/>
              </a:ext>
            </a:extLst>
          </p:cNvPr>
          <p:cNvSpPr txBox="1">
            <a:spLocks/>
          </p:cNvSpPr>
          <p:nvPr/>
        </p:nvSpPr>
        <p:spPr>
          <a:xfrm>
            <a:off x="914400" y="76200"/>
            <a:ext cx="78486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Evidence – Exit Survey</a:t>
            </a:r>
          </a:p>
        </p:txBody>
      </p:sp>
    </p:spTree>
    <p:extLst>
      <p:ext uri="{BB962C8B-B14F-4D97-AF65-F5344CB8AC3E}">
        <p14:creationId xmlns:p14="http://schemas.microsoft.com/office/powerpoint/2010/main" val="369142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0E9E-ABE1-47DB-9396-CCD3D582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+mn-lt"/>
                <a:cs typeface="Arial" panose="020B0604020202020204" pitchFamily="34" charset="0"/>
              </a:rPr>
              <a:t>New grads &amp; young family physicians are seeking: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F004-1274-441A-B442-F58E8A510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Group practice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Team-based environment that supports work- life balance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Work in a varied or generalist practice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Different compensation options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1EAFC2-C498-4C1C-A573-0D76A923D8E6}"/>
              </a:ext>
            </a:extLst>
          </p:cNvPr>
          <p:cNvSpPr txBox="1">
            <a:spLocks/>
          </p:cNvSpPr>
          <p:nvPr/>
        </p:nvSpPr>
        <p:spPr>
          <a:xfrm>
            <a:off x="914400" y="19291"/>
            <a:ext cx="78486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600" dirty="0"/>
              <a:t>Evidence-Workforce Planning</a:t>
            </a:r>
          </a:p>
        </p:txBody>
      </p:sp>
    </p:spTree>
    <p:extLst>
      <p:ext uri="{BB962C8B-B14F-4D97-AF65-F5344CB8AC3E}">
        <p14:creationId xmlns:p14="http://schemas.microsoft.com/office/powerpoint/2010/main" val="85618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848600" cy="10668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RandRCommittee@DoctorsofBC.ca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D35B1AE-B599-4BE7-9D94-F3A5BA40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726706" cy="176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4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Faculty/Presenter </a:t>
            </a:r>
            <a:br>
              <a:rPr lang="en-US" sz="3400" dirty="0"/>
            </a:br>
            <a:r>
              <a:rPr lang="en-US" sz="3400" dirty="0"/>
              <a:t>Disclosure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Faculty/Presenters:</a:t>
            </a:r>
          </a:p>
          <a:p>
            <a:r>
              <a:rPr lang="en-US" sz="1600" dirty="0">
                <a:latin typeface="+mn-lt"/>
                <a:cs typeface="Arial" panose="020B0604020202020204" pitchFamily="34" charset="0"/>
              </a:rPr>
              <a:t>Dr. Aaron Childs</a:t>
            </a:r>
          </a:p>
          <a:p>
            <a:r>
              <a:rPr lang="en-US" sz="1600" dirty="0">
                <a:latin typeface="+mn-lt"/>
                <a:cs typeface="Arial" panose="020B0604020202020204" pitchFamily="34" charset="0"/>
              </a:rPr>
              <a:t>Dr. John Hamilton</a:t>
            </a:r>
          </a:p>
          <a:p>
            <a:r>
              <a:rPr lang="en-US" sz="1500" dirty="0"/>
              <a:t>Drs. Alicia Pawluk, Chris Le, Danielle Downe, Derek Poteryko, </a:t>
            </a:r>
            <a:r>
              <a:rPr lang="en-CA" sz="1500" dirty="0"/>
              <a:t>Hyun-Kyoung Koo, Medhat Moussa, Raj Johal, Vincent Wong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en-US" b="1" dirty="0">
                <a:latin typeface="+mn-lt"/>
              </a:rPr>
              <a:t>Relationships with commercial interests:</a:t>
            </a: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Grants/Research Support: N/A</a:t>
            </a: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Speakers Bureau/Honoraria: N/A</a:t>
            </a: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Consulting Fees: N/A</a:t>
            </a: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Other: N/A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6172200"/>
            <a:ext cx="6942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No conflicts of interest, disclosures, or potential bias</a:t>
            </a:r>
          </a:p>
        </p:txBody>
      </p:sp>
    </p:spTree>
    <p:extLst>
      <p:ext uri="{BB962C8B-B14F-4D97-AF65-F5344CB8AC3E}">
        <p14:creationId xmlns:p14="http://schemas.microsoft.com/office/powerpoint/2010/main" val="250894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1143000" y="2130426"/>
            <a:ext cx="7543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9"/>
          <p:cNvSpPr txBox="1">
            <a:spLocks/>
          </p:cNvSpPr>
          <p:nvPr/>
        </p:nvSpPr>
        <p:spPr>
          <a:xfrm>
            <a:off x="1676400" y="3886200"/>
            <a:ext cx="701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US" sz="3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286000"/>
            <a:ext cx="7848600" cy="4038599"/>
          </a:xfrm>
        </p:spPr>
        <p:txBody>
          <a:bodyPr>
            <a:normAutofit/>
          </a:bodyPr>
          <a:lstStyle/>
          <a:p>
            <a:pPr lvl="0"/>
            <a:r>
              <a:rPr lang="en-CA" sz="2400" dirty="0"/>
              <a:t>Explore residents &amp; new grads’ career intentions.</a:t>
            </a:r>
          </a:p>
          <a:p>
            <a:pPr lvl="0"/>
            <a:r>
              <a:rPr lang="en-CA" sz="2400" dirty="0"/>
              <a:t>Describe the values of residents and early career physicians.</a:t>
            </a:r>
          </a:p>
          <a:p>
            <a:pPr lvl="0"/>
            <a:r>
              <a:rPr lang="en-CA" sz="2400" dirty="0"/>
              <a:t>Discover a new model of care designed to inspire engagement of early career family physicians into FSFP.</a:t>
            </a:r>
          </a:p>
          <a:p>
            <a:pPr lvl="0"/>
            <a:r>
              <a:rPr lang="en-CA" sz="2400" dirty="0"/>
              <a:t>Define enablers to successful engagement, recruitment &amp; retention of early career and new to BC family physicians.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110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 rot="674431">
            <a:off x="3476551" y="1529707"/>
            <a:ext cx="6022357" cy="498966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1810"/>
              </p:ext>
            </p:extLst>
          </p:nvPr>
        </p:nvGraphicFramePr>
        <p:xfrm>
          <a:off x="990600" y="1371600"/>
          <a:ext cx="7391400" cy="5507039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15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Aaron Childs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Victoria DoFP</a:t>
                      </a:r>
                      <a:r>
                        <a:rPr lang="en-US" sz="1400" kern="1200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Co-Chair)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Dr. Shelley Ross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  <a:r>
                        <a:rPr lang="en-US" sz="14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PSC - Doctors of BC 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(Co-Chair)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909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Doug Blackie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 Richmond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Corinne de Bruin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BC Ministry</a:t>
                      </a:r>
                      <a:r>
                        <a:rPr lang="en-US" sz="14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Health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aseline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Union of BC Municipalities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College of Physicians and Surgeons of BC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Alan Ruddiman</a:t>
                      </a:r>
                      <a:endParaRPr lang="en-US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Joint</a:t>
                      </a:r>
                      <a:r>
                        <a:rPr lang="en-US" sz="14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Standing Committee on Rural Issues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Dr. Ray Markham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Rural Coordination Centre of BC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54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Bruce Hobson</a:t>
                      </a:r>
                      <a:endParaRPr lang="en-US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Powell River DoFP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David Merry</a:t>
                      </a:r>
                      <a:endParaRPr lang="en-US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Kootenay-Boundary DoFP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Ian Schokking</a:t>
                      </a:r>
                      <a:endParaRPr lang="en-US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Prince George DoFP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11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Isabelle Hughan </a:t>
                      </a:r>
                      <a:endParaRPr lang="en-US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North Shore DoFP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8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John Hamilton</a:t>
                      </a:r>
                      <a:endParaRPr lang="en-US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Chilliwack DoFP/GPSC (Ministry</a:t>
                      </a:r>
                      <a:r>
                        <a:rPr lang="en-US" sz="1400" kern="1200" baseline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 of Health)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Leslie Keenan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Nanaimo DoFP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Audra Fediurek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Health Match BC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20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Eva Vincent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Island Health</a:t>
                      </a:r>
                      <a:r>
                        <a:rPr lang="en-US" sz="1400" kern="1200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44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Medicine Resident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Early Career GP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Alicia Pawluk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Chris 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1019174" y="838200"/>
            <a:ext cx="5420929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/>
              <a:t>Members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CF40C20-23DB-401C-BA64-352556007200}"/>
              </a:ext>
            </a:extLst>
          </p:cNvPr>
          <p:cNvSpPr txBox="1">
            <a:spLocks/>
          </p:cNvSpPr>
          <p:nvPr/>
        </p:nvSpPr>
        <p:spPr>
          <a:xfrm>
            <a:off x="1019174" y="114302"/>
            <a:ext cx="6957061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/>
              <a:t>Provincial R &amp; R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295116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 rot="674431">
            <a:off x="3476551" y="1767831"/>
            <a:ext cx="6022357" cy="498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848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Participating Partners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63160"/>
              </p:ext>
            </p:extLst>
          </p:nvPr>
        </p:nvGraphicFramePr>
        <p:xfrm>
          <a:off x="1066800" y="2209800"/>
          <a:ext cx="7086600" cy="2709618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33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28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Jean Clarke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Society of General Practitioners of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 BC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Christie Newton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UBC Faculty of Medicine, Dept. of Family Practice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Mark Mackenzie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Dr. Sian Spacey    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UBC Faculty of Medicine, Dept. of Family Practice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UBC Faculty of Medicine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Dr. Christie Newton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BC College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 of Family Physicians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Kevin Howe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First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明朝"/>
                          <a:cs typeface="Verdana"/>
                        </a:rPr>
                        <a:t> Nations Health Authority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ＭＳ 明朝"/>
                        <a:cs typeface="Verdan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05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848600" cy="838200"/>
          </a:xfrm>
        </p:spPr>
        <p:txBody>
          <a:bodyPr>
            <a:normAutofit/>
          </a:bodyPr>
          <a:lstStyle/>
          <a:p>
            <a:r>
              <a:rPr lang="en-US" dirty="0"/>
              <a:t>Strategic Priorities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9F9582-2877-498B-87B0-77314BE5910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839074"/>
              </p:ext>
            </p:extLst>
          </p:nvPr>
        </p:nvGraphicFramePr>
        <p:xfrm>
          <a:off x="2514008" y="1281615"/>
          <a:ext cx="4191592" cy="542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4" imgW="2331561" imgH="3017379" progId="Acrobat.Document.DC">
                  <p:embed/>
                </p:oleObj>
              </mc:Choice>
              <mc:Fallback>
                <p:oleObj name="Acrobat Document" r:id="rId4" imgW="2331561" imgH="301737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008" y="1281615"/>
                        <a:ext cx="4191592" cy="5423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51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911506" y="1143000"/>
            <a:ext cx="8046273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4000"/>
            </a:pPr>
            <a:r>
              <a:rPr sz="2400" dirty="0">
                <a:cs typeface="Arial" panose="020B0604020202020204" pitchFamily="34" charset="0"/>
              </a:rPr>
              <a:t>Mo</a:t>
            </a:r>
            <a:r>
              <a:rPr lang="en-CA" sz="2400" dirty="0">
                <a:cs typeface="Arial" panose="020B0604020202020204" pitchFamily="34" charset="0"/>
              </a:rPr>
              <a:t>st popular po</a:t>
            </a:r>
            <a:r>
              <a:rPr sz="2400" dirty="0" err="1">
                <a:cs typeface="Arial" panose="020B0604020202020204" pitchFamily="34" charset="0"/>
              </a:rPr>
              <a:t>st</a:t>
            </a:r>
            <a:r>
              <a:rPr sz="2400" dirty="0">
                <a:cs typeface="Arial" panose="020B0604020202020204" pitchFamily="34" charset="0"/>
              </a:rPr>
              <a:t>-grad</a:t>
            </a:r>
            <a:r>
              <a:rPr lang="en-CA" sz="2400" dirty="0">
                <a:cs typeface="Arial" panose="020B0604020202020204" pitchFamily="34" charset="0"/>
              </a:rPr>
              <a:t>uation goals (CMGs):                             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locum,</a:t>
            </a:r>
            <a:r>
              <a:rPr lang="en-CA" sz="2400" dirty="0"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further training</a:t>
            </a:r>
            <a:r>
              <a:rPr lang="en-CA" sz="2400" dirty="0">
                <a:cs typeface="Arial" panose="020B0604020202020204" pitchFamily="34" charset="0"/>
              </a:rPr>
              <a:t>,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facility-based position.</a:t>
            </a:r>
            <a:endParaRPr sz="2400" dirty="0">
              <a:cs typeface="Arial" panose="020B0604020202020204" pitchFamily="34" charset="0"/>
            </a:endParaRPr>
          </a:p>
        </p:txBody>
      </p:sp>
      <p:pic>
        <p:nvPicPr>
          <p:cNvPr id="14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2293230"/>
            <a:ext cx="8021574" cy="450637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57D813-5CA4-43CF-86E4-7AC2853B29F0}"/>
              </a:ext>
            </a:extLst>
          </p:cNvPr>
          <p:cNvSpPr txBox="1">
            <a:spLocks/>
          </p:cNvSpPr>
          <p:nvPr/>
        </p:nvSpPr>
        <p:spPr>
          <a:xfrm>
            <a:off x="914400" y="19291"/>
            <a:ext cx="78486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Evidence - Resident Survey</a:t>
            </a:r>
          </a:p>
        </p:txBody>
      </p:sp>
    </p:spTree>
    <p:extLst>
      <p:ext uri="{BB962C8B-B14F-4D97-AF65-F5344CB8AC3E}">
        <p14:creationId xmlns:p14="http://schemas.microsoft.com/office/powerpoint/2010/main" val="385926723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CB31A4-5B5B-468F-A3DF-E2928693F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5C48D426-B44F-4D56-A5BF-3779778DC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2390" y="1981200"/>
            <a:ext cx="7836980" cy="44885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AFF29E-E162-4F55-8ACF-A2A2BEA2910B}"/>
              </a:ext>
            </a:extLst>
          </p:cNvPr>
          <p:cNvSpPr txBox="1"/>
          <p:nvPr/>
        </p:nvSpPr>
        <p:spPr>
          <a:xfrm>
            <a:off x="930797" y="109552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cs typeface="Arial" panose="020B0604020202020204" pitchFamily="34" charset="0"/>
              </a:rPr>
              <a:t>The majority of respondents indicated they plan to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locum</a:t>
            </a:r>
            <a:r>
              <a:rPr lang="en-CA" sz="2400" dirty="0">
                <a:cs typeface="Arial" panose="020B0604020202020204" pitchFamily="34" charset="0"/>
              </a:rPr>
              <a:t> for two years or less, and </a:t>
            </a:r>
            <a:r>
              <a:rPr lang="en-CA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join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or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start a practice</a:t>
            </a:r>
            <a:r>
              <a:rPr lang="en-CA" sz="2400" dirty="0">
                <a:cs typeface="Arial" panose="020B0604020202020204" pitchFamily="34" charset="0"/>
              </a:rPr>
              <a:t> within two years of graduating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D875FA-982C-48AD-BA10-56285354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1ADF47-1D30-4BB8-A4E8-A7AABD584E44}"/>
              </a:ext>
            </a:extLst>
          </p:cNvPr>
          <p:cNvSpPr txBox="1">
            <a:spLocks/>
          </p:cNvSpPr>
          <p:nvPr/>
        </p:nvSpPr>
        <p:spPr>
          <a:xfrm>
            <a:off x="952981" y="-145161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72145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8104" y="1676400"/>
            <a:ext cx="7164896" cy="478859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005175" y="1086091"/>
            <a:ext cx="8138825" cy="1225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4000"/>
            </a:pPr>
            <a:r>
              <a:rPr sz="2800" dirty="0">
                <a:cs typeface="Arial" panose="020B0604020202020204" pitchFamily="34" charset="0"/>
              </a:rPr>
              <a:t>The majority of residents envision themselves working in a full service practice.</a:t>
            </a:r>
          </a:p>
          <a:p>
            <a:pPr algn="l">
              <a:defRPr sz="2700" i="1"/>
            </a:pPr>
            <a:endParaRPr sz="1898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8CD492-2E95-4C8D-A7E0-2F5CC7FDC848}"/>
              </a:ext>
            </a:extLst>
          </p:cNvPr>
          <p:cNvSpPr txBox="1">
            <a:spLocks/>
          </p:cNvSpPr>
          <p:nvPr/>
        </p:nvSpPr>
        <p:spPr>
          <a:xfrm>
            <a:off x="914400" y="19291"/>
            <a:ext cx="78486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56406106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GPSC">
      <a:dk1>
        <a:srgbClr val="231F20"/>
      </a:dk1>
      <a:lt1>
        <a:sysClr val="window" lastClr="FFFFFF"/>
      </a:lt1>
      <a:dk2>
        <a:srgbClr val="006D8A"/>
      </a:dk2>
      <a:lt2>
        <a:srgbClr val="4BACC6"/>
      </a:lt2>
      <a:accent1>
        <a:srgbClr val="DC661E"/>
      </a:accent1>
      <a:accent2>
        <a:srgbClr val="BBC09B"/>
      </a:accent2>
      <a:accent3>
        <a:srgbClr val="8E8981"/>
      </a:accent3>
      <a:accent4>
        <a:srgbClr val="006D8A"/>
      </a:accent4>
      <a:accent5>
        <a:srgbClr val="4BACC6"/>
      </a:accent5>
      <a:accent6>
        <a:srgbClr val="F79646"/>
      </a:accent6>
      <a:hlink>
        <a:srgbClr val="4BACC6"/>
      </a:hlink>
      <a:folHlink>
        <a:srgbClr val="006D8A"/>
      </a:folHlink>
    </a:clrScheme>
    <a:fontScheme name="GP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13244</TotalTime>
  <Words>1047</Words>
  <Application>Microsoft Office PowerPoint</Application>
  <PresentationFormat>On-screen Show (4:3)</PresentationFormat>
  <Paragraphs>187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明朝</vt:lpstr>
      <vt:lpstr>Arial</vt:lpstr>
      <vt:lpstr>Calibri</vt:lpstr>
      <vt:lpstr>Cambria</vt:lpstr>
      <vt:lpstr>Tahoma</vt:lpstr>
      <vt:lpstr>Times New Roman</vt:lpstr>
      <vt:lpstr>Verdana</vt:lpstr>
      <vt:lpstr>Office Theme</vt:lpstr>
      <vt:lpstr>Adobe Acrobat Document</vt:lpstr>
      <vt:lpstr>Recruitment and Retention:  A Conversation with the Next Generation of Family Doctors      </vt:lpstr>
      <vt:lpstr>Faculty/Presenter  Disclosure   </vt:lpstr>
      <vt:lpstr>Learning Objectives</vt:lpstr>
      <vt:lpstr>PowerPoint Presentation</vt:lpstr>
      <vt:lpstr>Participating Partners</vt:lpstr>
      <vt:lpstr>Strategic Priorities</vt:lpstr>
      <vt:lpstr>PowerPoint Presentation</vt:lpstr>
      <vt:lpstr>PowerPoint Presentation</vt:lpstr>
      <vt:lpstr>PowerPoint Presentation</vt:lpstr>
      <vt:lpstr>PowerPoint Presentation</vt:lpstr>
      <vt:lpstr>Most popular transition supports:</vt:lpstr>
      <vt:lpstr>Most important factors in choosing a permanent  location:  personal &amp; professional lifestyle, spousal interest, and interesting medicine.</vt:lpstr>
      <vt:lpstr>New grads &amp; young family physicians are seeking:</vt:lpstr>
      <vt:lpstr>Thank You!</vt:lpstr>
    </vt:vector>
  </TitlesOfParts>
  <Company>BC Medical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Communications</dc:creator>
  <cp:lastModifiedBy>Jennifer Scrubb</cp:lastModifiedBy>
  <cp:revision>113</cp:revision>
  <cp:lastPrinted>2018-04-17T04:36:37Z</cp:lastPrinted>
  <dcterms:created xsi:type="dcterms:W3CDTF">2016-06-30T17:48:37Z</dcterms:created>
  <dcterms:modified xsi:type="dcterms:W3CDTF">2018-04-17T04:42:02Z</dcterms:modified>
</cp:coreProperties>
</file>