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3" r:id="rId2"/>
    <p:sldId id="279" r:id="rId3"/>
    <p:sldId id="280" r:id="rId4"/>
    <p:sldId id="281" r:id="rId5"/>
    <p:sldId id="282" r:id="rId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8" autoAdjust="0"/>
    <p:restoredTop sz="75858" autoAdjust="0"/>
  </p:normalViewPr>
  <p:slideViewPr>
    <p:cSldViewPr showGuides="1">
      <p:cViewPr>
        <p:scale>
          <a:sx n="100" d="100"/>
          <a:sy n="100" d="100"/>
        </p:scale>
        <p:origin x="-193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68" y="-8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r">
              <a:defRPr sz="1200"/>
            </a:lvl1pPr>
          </a:lstStyle>
          <a:p>
            <a:fld id="{215FFD82-B636-4E4C-AB24-B7B56D061070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r">
              <a:defRPr sz="1200"/>
            </a:lvl1pPr>
          </a:lstStyle>
          <a:p>
            <a:fld id="{F1951B3C-686E-42FF-B8EF-410841353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86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503" y="0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r">
              <a:defRPr sz="1200"/>
            </a:lvl1pPr>
          </a:lstStyle>
          <a:p>
            <a:fld id="{1CB80F1F-AE7F-4112-BD1F-7EC85A545A26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9" tIns="47109" rIns="94219" bIns="471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9" tIns="47109" rIns="94219" bIns="471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879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503" y="8916879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r">
              <a:defRPr sz="1200"/>
            </a:lvl1pPr>
          </a:lstStyle>
          <a:p>
            <a:fld id="{BE664605-3CEA-4A26-B7C7-6FCD1C110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1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3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Fun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0426"/>
            <a:ext cx="7543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7010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BCID_V_key_pms_pos [Converted]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4" y="5661026"/>
            <a:ext cx="11525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oBC_w_BCMA_4C_CMYK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6" b="24448"/>
          <a:stretch/>
        </p:blipFill>
        <p:spPr bwMode="auto">
          <a:xfrm>
            <a:off x="7308851" y="5805489"/>
            <a:ext cx="1320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35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1"/>
            <a:ext cx="914400" cy="365125"/>
          </a:xfrm>
        </p:spPr>
        <p:txBody>
          <a:bodyPr/>
          <a:lstStyle/>
          <a:p>
            <a:fld id="{BA646B65-C9F8-4B41-9AA5-86B1207E16E8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1" y="6356351"/>
            <a:ext cx="508476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3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un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1"/>
            <a:ext cx="914400" cy="365125"/>
          </a:xfrm>
        </p:spPr>
        <p:txBody>
          <a:bodyPr/>
          <a:lstStyle/>
          <a:p>
            <a:fld id="{BA646B65-C9F8-4B41-9AA5-86B1207E16E8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1" y="6356351"/>
            <a:ext cx="508476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7764" y="5662601"/>
            <a:ext cx="1152525" cy="10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1" y="5806085"/>
            <a:ext cx="1320800" cy="6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36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8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Fun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356351"/>
            <a:ext cx="5181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7764" y="5662601"/>
            <a:ext cx="1152525" cy="10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1" y="5806085"/>
            <a:ext cx="1320800" cy="6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17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Fun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356351"/>
            <a:ext cx="5181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7764" y="5662601"/>
            <a:ext cx="1152525" cy="10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1" y="5806085"/>
            <a:ext cx="1320800" cy="6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39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-Fun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6/14/2017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356351"/>
            <a:ext cx="5181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7764" y="5662601"/>
            <a:ext cx="1152525" cy="10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1" y="5806085"/>
            <a:ext cx="1320800" cy="6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0" y="304800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tx2"/>
                </a:solidFill>
              </a:rPr>
              <a:t>Thank you</a:t>
            </a:r>
          </a:p>
          <a:p>
            <a:pPr algn="ctr"/>
            <a:endParaRPr lang="en-US" sz="38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57400" y="38862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latin typeface="+mn-lt"/>
              </a:rPr>
              <a:t>gpsc@doctorsofbc.ca </a:t>
            </a:r>
            <a:r>
              <a:rPr lang="en-US" sz="2000" dirty="0" smtClean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dirty="0" smtClean="0">
                <a:latin typeface="+mn-lt"/>
              </a:rPr>
              <a:t> www.gpscbc.ca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230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590801"/>
            <a:ext cx="7848600" cy="35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6B65-C9F8-4B41-9AA5-86B1207E16E8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1"/>
            <a:ext cx="670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7" r:id="rId2"/>
    <p:sldLayoutId id="2147483650" r:id="rId3"/>
    <p:sldLayoutId id="2147483661" r:id="rId4"/>
    <p:sldLayoutId id="2147483654" r:id="rId5"/>
    <p:sldLayoutId id="2147483655" r:id="rId6"/>
    <p:sldLayoutId id="2147483660" r:id="rId7"/>
    <p:sldLayoutId id="214748365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800" b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7848600" cy="1676400"/>
          </a:xfrm>
        </p:spPr>
        <p:txBody>
          <a:bodyPr>
            <a:noAutofit/>
          </a:bodyPr>
          <a:lstStyle/>
          <a:p>
            <a:r>
              <a:rPr lang="en-US" sz="3200" dirty="0"/>
              <a:t>Physician Recruitment and </a:t>
            </a:r>
            <a:r>
              <a:rPr lang="en-US" sz="3200" dirty="0" smtClean="0"/>
              <a:t>Retention For PMH:A </a:t>
            </a:r>
            <a:r>
              <a:rPr lang="en-US" sz="3200" dirty="0"/>
              <a:t>Critical </a:t>
            </a:r>
            <a:r>
              <a:rPr lang="en-US" sz="3200" dirty="0" smtClean="0"/>
              <a:t>Enabler</a:t>
            </a:r>
            <a:br>
              <a:rPr lang="en-US" sz="3200" dirty="0" smtClean="0"/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GPSC Spring Summit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June 19, 2017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Assessing the Feasibility of a Centralized Locum Matching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Belief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38400"/>
            <a:ext cx="7848600" cy="41147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b="1" dirty="0"/>
              <a:t>We believe</a:t>
            </a:r>
            <a:r>
              <a:rPr lang="en-CA" dirty="0"/>
              <a:t>:</a:t>
            </a:r>
          </a:p>
          <a:p>
            <a:r>
              <a:rPr lang="en-US" dirty="0">
                <a:latin typeface="+mn-lt"/>
                <a:cs typeface="Arial" panose="020B0604020202020204" pitchFamily="34" charset="0"/>
              </a:rPr>
              <a:t>All patients are entitled to continuous care, even in the absence of their personal family physician/primary care provider(s). </a:t>
            </a: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All patients should have timely access to their family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physician/Patient Medical Home </a:t>
            </a:r>
            <a:r>
              <a:rPr lang="en-US" dirty="0">
                <a:latin typeface="+mn-lt"/>
                <a:cs typeface="Arial" panose="020B0604020202020204" pitchFamily="34" charset="0"/>
              </a:rPr>
              <a:t>team.</a:t>
            </a:r>
          </a:p>
          <a:p>
            <a:pPr lvl="0"/>
            <a:endParaRPr lang="en-CA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A relationship between the patient, family physician or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Patient Medical Home </a:t>
            </a:r>
            <a:r>
              <a:rPr lang="en-US" dirty="0">
                <a:latin typeface="+mn-lt"/>
                <a:cs typeface="Arial" panose="020B0604020202020204" pitchFamily="34" charset="0"/>
              </a:rPr>
              <a:t>team is strengthened through coordinated practice coverage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endParaRPr lang="en-US" dirty="0"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Physician wellness and professional competency can be achieved and maintained through integrated, coordinated practice coverage.</a:t>
            </a:r>
            <a:endParaRPr lang="en-CA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67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Defining Practice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142998" y="2286000"/>
            <a:ext cx="77772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Practice coverage refers to direct and indirect contact between a family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physician/Patient Medical Home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team and a patient.  This includes: </a:t>
            </a:r>
            <a:endParaRPr lang="en-CA" sz="2400" dirty="0" smtClean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CA" sz="24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CA" sz="2400" dirty="0" smtClean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CA" sz="2400" dirty="0" smtClean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04" y="3886200"/>
            <a:ext cx="3236096" cy="238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3505200" cy="280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05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 of a Centralized Locum Matching Tool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Enable timely access to a family physician/PMH.</a:t>
            </a:r>
          </a:p>
          <a:p>
            <a:pPr marL="0" indent="0">
              <a:buNone/>
            </a:pPr>
            <a:endParaRPr lang="en-US" dirty="0">
              <a:latin typeface="+mn-lt"/>
              <a:cs typeface="Arial" panose="020B0604020202020204" pitchFamily="34" charset="0"/>
            </a:endParaRPr>
          </a:p>
          <a:p>
            <a:r>
              <a:rPr lang="en-US" dirty="0">
                <a:latin typeface="+mn-lt"/>
                <a:cs typeface="Arial" panose="020B0604020202020204" pitchFamily="34" charset="0"/>
              </a:rPr>
              <a:t>Support continuous patient care through enhanced practice coverage in BC’s urban and rural communities.</a:t>
            </a:r>
          </a:p>
          <a:p>
            <a:pPr marL="0" indent="0">
              <a:buNone/>
            </a:pPr>
            <a:endParaRPr lang="en-US" dirty="0">
              <a:latin typeface="+mn-lt"/>
              <a:cs typeface="Arial" panose="020B0604020202020204" pitchFamily="34" charset="0"/>
            </a:endParaRPr>
          </a:p>
          <a:p>
            <a:r>
              <a:rPr lang="en-US" dirty="0">
                <a:latin typeface="+mn-lt"/>
                <a:cs typeface="Arial" panose="020B0604020202020204" pitchFamily="34" charset="0"/>
              </a:rPr>
              <a:t>Enable the achievement and maintenance of physician wellness and professional competency through an improved overall practice coverage experience.</a:t>
            </a:r>
          </a:p>
          <a:p>
            <a:pPr marL="0" indent="0">
              <a:buNone/>
            </a:pPr>
            <a:endParaRPr lang="en-US" dirty="0">
              <a:latin typeface="+mn-lt"/>
              <a:cs typeface="Arial" panose="020B0604020202020204" pitchFamily="34" charset="0"/>
            </a:endParaRPr>
          </a:p>
          <a:p>
            <a:r>
              <a:rPr lang="en-US" dirty="0">
                <a:latin typeface="+mn-lt"/>
                <a:cs typeface="Arial" panose="020B0604020202020204" pitchFamily="34" charset="0"/>
              </a:rPr>
              <a:t>To facilitate family physician recruitment and retention.</a:t>
            </a:r>
            <a:endParaRPr lang="en-US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18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 Elements of a Centralized Locum Matching Tool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6908" y="2362200"/>
            <a:ext cx="6352637" cy="436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2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PSC">
      <a:dk1>
        <a:srgbClr val="231F20"/>
      </a:dk1>
      <a:lt1>
        <a:sysClr val="window" lastClr="FFFFFF"/>
      </a:lt1>
      <a:dk2>
        <a:srgbClr val="006D8A"/>
      </a:dk2>
      <a:lt2>
        <a:srgbClr val="4BACC6"/>
      </a:lt2>
      <a:accent1>
        <a:srgbClr val="DC661E"/>
      </a:accent1>
      <a:accent2>
        <a:srgbClr val="BBC09B"/>
      </a:accent2>
      <a:accent3>
        <a:srgbClr val="8E8981"/>
      </a:accent3>
      <a:accent4>
        <a:srgbClr val="006D8A"/>
      </a:accent4>
      <a:accent5>
        <a:srgbClr val="4BACC6"/>
      </a:accent5>
      <a:accent6>
        <a:srgbClr val="F79646"/>
      </a:accent6>
      <a:hlink>
        <a:srgbClr val="4BACC6"/>
      </a:hlink>
      <a:folHlink>
        <a:srgbClr val="006D8A"/>
      </a:folHlink>
    </a:clrScheme>
    <a:fontScheme name="GP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181</Words>
  <Application>Microsoft Office PowerPoint</Application>
  <PresentationFormat>On-screen Show (4:3)</PresentationFormat>
  <Paragraphs>29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Physician Recruitment and Retention For PMH:A Critical Enabler GPSC Spring Summit June 19, 2017 </vt:lpstr>
      <vt:lpstr>Belief Statements</vt:lpstr>
      <vt:lpstr>Defining Practice Coverage</vt:lpstr>
      <vt:lpstr>Objectives of a Centralized Locum Matching Tool </vt:lpstr>
      <vt:lpstr>Essential Elements of a Centralized Locum Matching Tool</vt:lpstr>
    </vt:vector>
  </TitlesOfParts>
  <Company>BC Medical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Communications</dc:creator>
  <cp:lastModifiedBy>Jennifer</cp:lastModifiedBy>
  <cp:revision>88</cp:revision>
  <cp:lastPrinted>2017-06-14T16:15:03Z</cp:lastPrinted>
  <dcterms:created xsi:type="dcterms:W3CDTF">2016-06-30T17:48:37Z</dcterms:created>
  <dcterms:modified xsi:type="dcterms:W3CDTF">2017-06-14T16:28:42Z</dcterms:modified>
</cp:coreProperties>
</file>