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73" r:id="rId2"/>
    <p:sldId id="259" r:id="rId3"/>
    <p:sldId id="261" r:id="rId4"/>
    <p:sldId id="275" r:id="rId5"/>
    <p:sldId id="292" r:id="rId6"/>
    <p:sldId id="276" r:id="rId7"/>
    <p:sldId id="277" r:id="rId8"/>
    <p:sldId id="278" r:id="rId9"/>
    <p:sldId id="279" r:id="rId10"/>
    <p:sldId id="281" r:id="rId11"/>
    <p:sldId id="280" r:id="rId12"/>
    <p:sldId id="282" r:id="rId13"/>
    <p:sldId id="284" r:id="rId14"/>
    <p:sldId id="283" r:id="rId15"/>
    <p:sldId id="285" r:id="rId16"/>
    <p:sldId id="286" r:id="rId17"/>
    <p:sldId id="287" r:id="rId18"/>
    <p:sldId id="293" r:id="rId19"/>
    <p:sldId id="289" r:id="rId20"/>
    <p:sldId id="290" r:id="rId21"/>
    <p:sldId id="291" r:id="rId22"/>
    <p:sldId id="272" r:id="rId23"/>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35" autoAdjust="0"/>
  </p:normalViewPr>
  <p:slideViewPr>
    <p:cSldViewPr>
      <p:cViewPr varScale="1">
        <p:scale>
          <a:sx n="47" d="100"/>
          <a:sy n="47" d="100"/>
        </p:scale>
        <p:origin x="1172" y="40"/>
      </p:cViewPr>
      <p:guideLst>
        <p:guide orient="horz" pos="2160"/>
        <p:guide pos="3840"/>
      </p:guideLst>
    </p:cSldViewPr>
  </p:slideViewPr>
  <p:notesTextViewPr>
    <p:cViewPr>
      <p:scale>
        <a:sx n="1" d="1"/>
        <a:sy n="1" d="1"/>
      </p:scale>
      <p:origin x="0" y="0"/>
    </p:cViewPr>
  </p:notesTextViewPr>
  <p:sorterViewPr>
    <p:cViewPr>
      <p:scale>
        <a:sx n="66" d="100"/>
        <a:sy n="66" d="100"/>
      </p:scale>
      <p:origin x="0" y="198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369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9" y="2"/>
            <a:ext cx="3038475" cy="463696"/>
          </a:xfrm>
          <a:prstGeom prst="rect">
            <a:avLst/>
          </a:prstGeom>
        </p:spPr>
        <p:txBody>
          <a:bodyPr vert="horz" lIns="91440" tIns="45720" rIns="91440" bIns="45720" rtlCol="0"/>
          <a:lstStyle>
            <a:lvl1pPr algn="r">
              <a:defRPr sz="1200"/>
            </a:lvl1pPr>
          </a:lstStyle>
          <a:p>
            <a:fld id="{41969D50-BAEB-475C-80A8-CDAFF7ABC16E}" type="datetimeFigureOut">
              <a:rPr lang="en-CA" smtClean="0"/>
              <a:t>2017-06-20</a:t>
            </a:fld>
            <a:endParaRPr lang="en-CA"/>
          </a:p>
        </p:txBody>
      </p:sp>
      <p:sp>
        <p:nvSpPr>
          <p:cNvPr id="4" name="Footer Placeholder 3"/>
          <p:cNvSpPr>
            <a:spLocks noGrp="1"/>
          </p:cNvSpPr>
          <p:nvPr>
            <p:ph type="ftr" sz="quarter" idx="2"/>
          </p:nvPr>
        </p:nvSpPr>
        <p:spPr>
          <a:xfrm>
            <a:off x="1" y="8772380"/>
            <a:ext cx="3038475" cy="463696"/>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9" y="8772380"/>
            <a:ext cx="3038475" cy="463696"/>
          </a:xfrm>
          <a:prstGeom prst="rect">
            <a:avLst/>
          </a:prstGeom>
        </p:spPr>
        <p:txBody>
          <a:bodyPr vert="horz" lIns="91440" tIns="45720" rIns="91440" bIns="45720" rtlCol="0" anchor="b"/>
          <a:lstStyle>
            <a:lvl1pPr algn="r">
              <a:defRPr sz="1200"/>
            </a:lvl1pPr>
          </a:lstStyle>
          <a:p>
            <a:fld id="{03F5124B-BB12-4D40-8DB0-F2DA863854A9}" type="slidenum">
              <a:rPr lang="en-CA" smtClean="0"/>
              <a:t>‹#›</a:t>
            </a:fld>
            <a:endParaRPr lang="en-CA"/>
          </a:p>
        </p:txBody>
      </p:sp>
    </p:spTree>
    <p:extLst>
      <p:ext uri="{BB962C8B-B14F-4D97-AF65-F5344CB8AC3E}">
        <p14:creationId xmlns:p14="http://schemas.microsoft.com/office/powerpoint/2010/main" val="1339615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5C656D1A-7BF2-423A-A9F0-668CFB669DD1}" type="datetimeFigureOut">
              <a:rPr lang="en-CA"/>
              <a:pPr>
                <a:defRPr/>
              </a:pPr>
              <a:t>2017-06-20</a:t>
            </a:fld>
            <a:endParaRPr lang="en-CA" dirty="0"/>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3177" tIns="46589" rIns="93177" bIns="46589" rtlCol="0" anchor="ctr"/>
          <a:lstStyle/>
          <a:p>
            <a:pPr lvl="0"/>
            <a:endParaRPr lang="en-CA" noProof="0"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D8E7903D-2F2B-484E-A65F-BC79F0CFDE42}" type="slidenum">
              <a:rPr lang="en-CA"/>
              <a:pPr>
                <a:defRPr/>
              </a:pPr>
              <a:t>‹#›</a:t>
            </a:fld>
            <a:endParaRPr lang="en-CA" dirty="0"/>
          </a:p>
        </p:txBody>
      </p:sp>
    </p:spTree>
    <p:extLst>
      <p:ext uri="{BB962C8B-B14F-4D97-AF65-F5344CB8AC3E}">
        <p14:creationId xmlns:p14="http://schemas.microsoft.com/office/powerpoint/2010/main" val="29545114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4608FD-F517-4DDE-B10F-07A3B8CA333A}" type="slidenum">
              <a:rPr lang="en-CA"/>
              <a:pPr fontAlgn="base">
                <a:spcBef>
                  <a:spcPct val="0"/>
                </a:spcBef>
                <a:spcAft>
                  <a:spcPct val="0"/>
                </a:spcAft>
              </a:pPr>
              <a:t>2</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D8E7903D-2F2B-484E-A65F-BC79F0CFDE42}" type="slidenum">
              <a:rPr lang="en-CA" smtClean="0"/>
              <a:pPr>
                <a:defRPr/>
              </a:pPr>
              <a:t>5</a:t>
            </a:fld>
            <a:endParaRPr lang="en-CA" dirty="0"/>
          </a:p>
        </p:txBody>
      </p:sp>
    </p:spTree>
    <p:extLst>
      <p:ext uri="{BB962C8B-B14F-4D97-AF65-F5344CB8AC3E}">
        <p14:creationId xmlns:p14="http://schemas.microsoft.com/office/powerpoint/2010/main" val="396527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D8E7903D-2F2B-484E-A65F-BC79F0CFDE42}" type="slidenum">
              <a:rPr lang="en-CA" smtClean="0"/>
              <a:pPr>
                <a:defRPr/>
              </a:pPr>
              <a:t>9</a:t>
            </a:fld>
            <a:endParaRPr lang="en-CA" dirty="0"/>
          </a:p>
        </p:txBody>
      </p:sp>
    </p:spTree>
    <p:extLst>
      <p:ext uri="{BB962C8B-B14F-4D97-AF65-F5344CB8AC3E}">
        <p14:creationId xmlns:p14="http://schemas.microsoft.com/office/powerpoint/2010/main" val="27860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a:t>We’re not meaning</a:t>
            </a:r>
          </a:p>
          <a:p>
            <a:r>
              <a:rPr lang="en-US"/>
              <a:t>- the resilience of the components of the system (i.e., doctors within the system)</a:t>
            </a:r>
          </a:p>
          <a:p>
            <a:r>
              <a:rPr lang="en-US"/>
              <a:t>- the way that the system fosters individual resilience</a:t>
            </a:r>
          </a:p>
          <a:p>
            <a:endParaRPr lang="en-CA"/>
          </a:p>
        </p:txBody>
      </p:sp>
      <p:sp>
        <p:nvSpPr>
          <p:cNvPr id="4" name="Slide Number Placeholder 3"/>
          <p:cNvSpPr>
            <a:spLocks noGrp="1"/>
          </p:cNvSpPr>
          <p:nvPr>
            <p:ph type="sldNum" sz="quarter" idx="10"/>
          </p:nvPr>
        </p:nvSpPr>
        <p:spPr/>
        <p:txBody>
          <a:bodyPr/>
          <a:lstStyle/>
          <a:p>
            <a:pPr>
              <a:defRPr/>
            </a:pPr>
            <a:fld id="{D8E7903D-2F2B-484E-A65F-BC79F0CFDE42}" type="slidenum">
              <a:rPr lang="en-CA" smtClean="0"/>
              <a:pPr>
                <a:defRPr/>
              </a:pPr>
              <a:t>11</a:t>
            </a:fld>
            <a:endParaRPr lang="en-CA" dirty="0"/>
          </a:p>
        </p:txBody>
      </p:sp>
    </p:spTree>
    <p:extLst>
      <p:ext uri="{BB962C8B-B14F-4D97-AF65-F5344CB8AC3E}">
        <p14:creationId xmlns:p14="http://schemas.microsoft.com/office/powerpoint/2010/main" val="237574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a:t>In this section of the workshop, we will move away from tables.  We designate one side of the room as “best in BC”, and the other as “worst in BC”</a:t>
            </a:r>
          </a:p>
          <a:p>
            <a:r>
              <a:rPr lang="en-US"/>
              <a:t>Going through each of the facets that we talked about, we get people to stand where they think their community fits.  Then we’ll ask some people from either end to talk about why they think that. </a:t>
            </a:r>
          </a:p>
          <a:p>
            <a:r>
              <a:rPr lang="en-US"/>
              <a:t>This also helps people see who are the communities where good practices exist that we can learn from.  </a:t>
            </a:r>
          </a:p>
          <a:p>
            <a:r>
              <a:rPr lang="en-US"/>
              <a:t>When we’re done, we go back to tables to do a bit of action planning. </a:t>
            </a:r>
            <a:endParaRPr lang="en-CA"/>
          </a:p>
        </p:txBody>
      </p:sp>
      <p:sp>
        <p:nvSpPr>
          <p:cNvPr id="4" name="Slide Number Placeholder 3"/>
          <p:cNvSpPr>
            <a:spLocks noGrp="1"/>
          </p:cNvSpPr>
          <p:nvPr>
            <p:ph type="sldNum" sz="quarter" idx="10"/>
          </p:nvPr>
        </p:nvSpPr>
        <p:spPr/>
        <p:txBody>
          <a:bodyPr/>
          <a:lstStyle/>
          <a:p>
            <a:pPr>
              <a:defRPr/>
            </a:pPr>
            <a:fld id="{D8E7903D-2F2B-484E-A65F-BC79F0CFDE42}" type="slidenum">
              <a:rPr lang="en-CA" smtClean="0"/>
              <a:pPr>
                <a:defRPr/>
              </a:pPr>
              <a:t>17</a:t>
            </a:fld>
            <a:endParaRPr lang="en-CA" dirty="0"/>
          </a:p>
        </p:txBody>
      </p:sp>
    </p:spTree>
    <p:extLst>
      <p:ext uri="{BB962C8B-B14F-4D97-AF65-F5344CB8AC3E}">
        <p14:creationId xmlns:p14="http://schemas.microsoft.com/office/powerpoint/2010/main" val="179725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D8E7903D-2F2B-484E-A65F-BC79F0CFDE42}" type="slidenum">
              <a:rPr lang="en-CA" smtClean="0"/>
              <a:pPr>
                <a:defRPr/>
              </a:pPr>
              <a:t>19</a:t>
            </a:fld>
            <a:endParaRPr lang="en-CA" dirty="0"/>
          </a:p>
        </p:txBody>
      </p:sp>
    </p:spTree>
    <p:extLst>
      <p:ext uri="{BB962C8B-B14F-4D97-AF65-F5344CB8AC3E}">
        <p14:creationId xmlns:p14="http://schemas.microsoft.com/office/powerpoint/2010/main" val="946454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4045" name="Picture 13" descr="Untitled-1"/>
          <p:cNvPicPr>
            <a:picLocks noChangeAspect="1" noChangeArrowheads="1"/>
          </p:cNvPicPr>
          <p:nvPr/>
        </p:nvPicPr>
        <p:blipFill>
          <a:blip r:embed="rId3" cstate="print"/>
          <a:srcRect/>
          <a:stretch>
            <a:fillRect/>
          </a:stretch>
        </p:blipFill>
        <p:spPr bwMode="auto">
          <a:xfrm>
            <a:off x="2117" y="2078039"/>
            <a:ext cx="12141200" cy="4795837"/>
          </a:xfrm>
          <a:prstGeom prst="rect">
            <a:avLst/>
          </a:prstGeom>
          <a:noFill/>
          <a:ln w="9525">
            <a:noFill/>
            <a:miter lim="800000"/>
            <a:headEnd/>
            <a:tailEnd/>
          </a:ln>
        </p:spPr>
      </p:pic>
      <p:sp>
        <p:nvSpPr>
          <p:cNvPr id="44041" name="Rectangle 9"/>
          <p:cNvSpPr>
            <a:spLocks noChangeArrowheads="1"/>
          </p:cNvSpPr>
          <p:nvPr/>
        </p:nvSpPr>
        <p:spPr bwMode="auto">
          <a:xfrm>
            <a:off x="0" y="1"/>
            <a:ext cx="12192000" cy="1412875"/>
          </a:xfrm>
          <a:prstGeom prst="rect">
            <a:avLst/>
          </a:prstGeom>
          <a:gradFill rotWithShape="1">
            <a:gsLst>
              <a:gs pos="0">
                <a:srgbClr val="9FE4DC"/>
              </a:gs>
              <a:gs pos="100000">
                <a:srgbClr val="9FE4DC">
                  <a:gamma/>
                  <a:tint val="57647"/>
                  <a:invGamma/>
                </a:srgbClr>
              </a:gs>
            </a:gsLst>
            <a:lin ang="0" scaled="1"/>
          </a:gradFill>
          <a:ln w="9525">
            <a:solidFill>
              <a:schemeClr val="tx1"/>
            </a:solidFill>
            <a:miter lim="800000"/>
            <a:headEnd/>
            <a:tailEnd/>
          </a:ln>
          <a:effectLst/>
        </p:spPr>
        <p:txBody>
          <a:bodyPr wrap="none" anchor="ctr"/>
          <a:lstStyle/>
          <a:p>
            <a:endParaRPr lang="en-CA"/>
          </a:p>
        </p:txBody>
      </p:sp>
      <p:sp>
        <p:nvSpPr>
          <p:cNvPr id="44044" name="Rectangle 12"/>
          <p:cNvSpPr>
            <a:spLocks noChangeArrowheads="1"/>
          </p:cNvSpPr>
          <p:nvPr/>
        </p:nvSpPr>
        <p:spPr bwMode="auto">
          <a:xfrm>
            <a:off x="0" y="1557339"/>
            <a:ext cx="12192000" cy="5400675"/>
          </a:xfrm>
          <a:prstGeom prst="rect">
            <a:avLst/>
          </a:prstGeom>
          <a:solidFill>
            <a:srgbClr val="9FD8D2">
              <a:alpha val="80000"/>
            </a:srgbClr>
          </a:solidFill>
          <a:ln w="9525">
            <a:noFill/>
            <a:miter lim="800000"/>
            <a:headEnd/>
            <a:tailEnd/>
          </a:ln>
          <a:effectLst/>
        </p:spPr>
        <p:txBody>
          <a:bodyPr wrap="none" anchor="ctr"/>
          <a:lstStyle/>
          <a:p>
            <a:endParaRPr lang="en-CA"/>
          </a:p>
        </p:txBody>
      </p:sp>
      <p:sp>
        <p:nvSpPr>
          <p:cNvPr id="44034" name="Rectangle 2"/>
          <p:cNvSpPr>
            <a:spLocks noGrp="1" noChangeArrowheads="1"/>
          </p:cNvSpPr>
          <p:nvPr>
            <p:ph type="subTitle" idx="1"/>
          </p:nvPr>
        </p:nvSpPr>
        <p:spPr>
          <a:xfrm>
            <a:off x="1828800" y="4340225"/>
            <a:ext cx="8534400" cy="1752600"/>
          </a:xfrm>
        </p:spPr>
        <p:txBody>
          <a:bodyPr/>
          <a:lstStyle>
            <a:lvl1pPr marL="0" indent="0" algn="ctr">
              <a:buFontTx/>
              <a:buNone/>
              <a:defRPr/>
            </a:lvl1pPr>
          </a:lstStyle>
          <a:p>
            <a:r>
              <a:rPr lang="en-US"/>
              <a:t>Click to edit Master subtitle style</a:t>
            </a:r>
            <a:endParaRPr lang="en-CA"/>
          </a:p>
        </p:txBody>
      </p:sp>
      <p:sp>
        <p:nvSpPr>
          <p:cNvPr id="44035" name="Rectangle 3"/>
          <p:cNvSpPr>
            <a:spLocks noGrp="1" noChangeArrowheads="1"/>
          </p:cNvSpPr>
          <p:nvPr>
            <p:ph type="ctrTitle"/>
          </p:nvPr>
        </p:nvSpPr>
        <p:spPr>
          <a:xfrm>
            <a:off x="914400" y="2679701"/>
            <a:ext cx="10363200" cy="1470025"/>
          </a:xfrm>
        </p:spPr>
        <p:txBody>
          <a:bodyPr/>
          <a:lstStyle>
            <a:lvl1pPr algn="ctr">
              <a:defRPr/>
            </a:lvl1pPr>
          </a:lstStyle>
          <a:p>
            <a:r>
              <a:rPr lang="en-US"/>
              <a:t>Click to edit Master title style</a:t>
            </a:r>
            <a:endParaRPr lang="en-CA"/>
          </a:p>
        </p:txBody>
      </p:sp>
      <p:graphicFrame>
        <p:nvGraphicFramePr>
          <p:cNvPr id="44046" name="Object 14"/>
          <p:cNvGraphicFramePr>
            <a:graphicFrameLocks noChangeAspect="1"/>
          </p:cNvGraphicFramePr>
          <p:nvPr/>
        </p:nvGraphicFramePr>
        <p:xfrm>
          <a:off x="0" y="-120650"/>
          <a:ext cx="12192000" cy="1462088"/>
        </p:xfrm>
        <a:graphic>
          <a:graphicData uri="http://schemas.openxmlformats.org/presentationml/2006/ole">
            <mc:AlternateContent xmlns:mc="http://schemas.openxmlformats.org/markup-compatibility/2006">
              <mc:Choice xmlns:v="urn:schemas-microsoft-com:vml" Requires="v">
                <p:oleObj spid="_x0000_s1070" r:id="rId4" imgW="9143502" imgH="1462754" progId="">
                  <p:embed/>
                </p:oleObj>
              </mc:Choice>
              <mc:Fallback>
                <p:oleObj r:id="rId4" imgW="9143502" imgH="1462754"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0650"/>
                        <a:ext cx="121920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2" name="Text Box 10"/>
          <p:cNvSpPr txBox="1">
            <a:spLocks noChangeArrowheads="1"/>
          </p:cNvSpPr>
          <p:nvPr/>
        </p:nvSpPr>
        <p:spPr bwMode="auto">
          <a:xfrm>
            <a:off x="0" y="1211263"/>
            <a:ext cx="12192000" cy="360362"/>
          </a:xfrm>
          <a:prstGeom prst="rect">
            <a:avLst/>
          </a:prstGeom>
          <a:solidFill>
            <a:srgbClr val="F8981D"/>
          </a:solidFill>
          <a:ln w="9525">
            <a:noFill/>
            <a:miter lim="800000"/>
            <a:headEnd/>
            <a:tailEnd/>
          </a:ln>
          <a:effectLst/>
        </p:spPr>
        <p:txBody>
          <a:bodyPr rIns="306000" anchor="ctr"/>
          <a:lstStyle/>
          <a:p>
            <a:pPr algn="ctr">
              <a:spcBef>
                <a:spcPct val="50000"/>
              </a:spcBef>
            </a:pPr>
            <a:r>
              <a:rPr lang="en-CA" sz="1200" b="1">
                <a:solidFill>
                  <a:srgbClr val="582700"/>
                </a:solidFill>
                <a:latin typeface="Arial Narrow" pitchFamily="34" charset="0"/>
              </a:rPr>
              <a:t>c o n n e c t i n g   p h y s i c i a n s   t o   h e a l t h</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3"/>
          <p:cNvSpPr>
            <a:spLocks noGrp="1"/>
          </p:cNvSpPr>
          <p:nvPr>
            <p:ph type="ftr" sz="quarter" idx="10"/>
          </p:nvPr>
        </p:nvSpPr>
        <p:spPr/>
        <p:txBody>
          <a:bodyPr/>
          <a:lstStyle>
            <a:lvl1pPr>
              <a:defRPr/>
            </a:lvl1pPr>
          </a:lstStyle>
          <a:p>
            <a:pPr>
              <a:defRPr/>
            </a:pPr>
            <a:endParaRPr lang="en-CA" dirty="0"/>
          </a:p>
        </p:txBody>
      </p:sp>
      <p:sp>
        <p:nvSpPr>
          <p:cNvPr id="5" name="Slide Number Placeholder 4"/>
          <p:cNvSpPr>
            <a:spLocks noGrp="1"/>
          </p:cNvSpPr>
          <p:nvPr>
            <p:ph type="sldNum" sz="quarter" idx="11"/>
          </p:nvPr>
        </p:nvSpPr>
        <p:spPr/>
        <p:txBody>
          <a:bodyPr/>
          <a:lstStyle>
            <a:lvl1pPr>
              <a:defRPr/>
            </a:lvl1pPr>
          </a:lstStyle>
          <a:p>
            <a:pPr>
              <a:defRPr/>
            </a:pPr>
            <a:fld id="{83A3C08A-ED6F-444B-B1F1-559D3344C726}" type="slidenum">
              <a:rPr lang="en-CA" smtClean="0"/>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8251" y="44451"/>
            <a:ext cx="2806700" cy="583247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31800" y="44451"/>
            <a:ext cx="8223251" cy="5832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3"/>
          <p:cNvSpPr>
            <a:spLocks noGrp="1"/>
          </p:cNvSpPr>
          <p:nvPr>
            <p:ph type="ftr" sz="quarter" idx="10"/>
          </p:nvPr>
        </p:nvSpPr>
        <p:spPr/>
        <p:txBody>
          <a:bodyPr/>
          <a:lstStyle>
            <a:lvl1pPr>
              <a:defRPr/>
            </a:lvl1pPr>
          </a:lstStyle>
          <a:p>
            <a:pPr>
              <a:defRPr/>
            </a:pPr>
            <a:endParaRPr lang="en-CA" dirty="0"/>
          </a:p>
        </p:txBody>
      </p:sp>
      <p:sp>
        <p:nvSpPr>
          <p:cNvPr id="5" name="Slide Number Placeholder 4"/>
          <p:cNvSpPr>
            <a:spLocks noGrp="1"/>
          </p:cNvSpPr>
          <p:nvPr>
            <p:ph type="sldNum" sz="quarter" idx="11"/>
          </p:nvPr>
        </p:nvSpPr>
        <p:spPr/>
        <p:txBody>
          <a:bodyPr/>
          <a:lstStyle>
            <a:lvl1pPr>
              <a:defRPr/>
            </a:lvl1pPr>
          </a:lstStyle>
          <a:p>
            <a:pPr>
              <a:defRPr/>
            </a:pPr>
            <a:fld id="{C0D7E94B-91C0-40BD-89DA-999E75F45BB7}" type="slidenum">
              <a:rPr lang="en-CA" smtClean="0"/>
              <a:pPr>
                <a:defRPr/>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3"/>
          <p:cNvSpPr>
            <a:spLocks noGrp="1"/>
          </p:cNvSpPr>
          <p:nvPr>
            <p:ph type="ftr" sz="quarter" idx="10"/>
          </p:nvPr>
        </p:nvSpPr>
        <p:spPr/>
        <p:txBody>
          <a:bodyPr/>
          <a:lstStyle>
            <a:lvl1pPr>
              <a:defRPr/>
            </a:lvl1pPr>
          </a:lstStyle>
          <a:p>
            <a:pPr>
              <a:defRPr/>
            </a:pPr>
            <a:endParaRPr lang="en-CA" dirty="0"/>
          </a:p>
        </p:txBody>
      </p:sp>
      <p:sp>
        <p:nvSpPr>
          <p:cNvPr id="5" name="Slide Number Placeholder 4"/>
          <p:cNvSpPr>
            <a:spLocks noGrp="1"/>
          </p:cNvSpPr>
          <p:nvPr>
            <p:ph type="sldNum" sz="quarter" idx="11"/>
          </p:nvPr>
        </p:nvSpPr>
        <p:spPr/>
        <p:txBody>
          <a:bodyPr/>
          <a:lstStyle>
            <a:lvl1pPr>
              <a:defRPr/>
            </a:lvl1pPr>
          </a:lstStyle>
          <a:p>
            <a:pPr>
              <a:defRPr/>
            </a:pPr>
            <a:fld id="{BE4641AB-F84E-4232-83D4-FB0148E98314}" type="slidenum">
              <a:rPr lang="en-CA" smtClean="0"/>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CA" dirty="0"/>
          </a:p>
        </p:txBody>
      </p:sp>
      <p:sp>
        <p:nvSpPr>
          <p:cNvPr id="5" name="Slide Number Placeholder 4"/>
          <p:cNvSpPr>
            <a:spLocks noGrp="1"/>
          </p:cNvSpPr>
          <p:nvPr>
            <p:ph type="sldNum" sz="quarter" idx="11"/>
          </p:nvPr>
        </p:nvSpPr>
        <p:spPr/>
        <p:txBody>
          <a:bodyPr/>
          <a:lstStyle>
            <a:lvl1pPr>
              <a:defRPr/>
            </a:lvl1pPr>
          </a:lstStyle>
          <a:p>
            <a:pPr>
              <a:defRPr/>
            </a:pPr>
            <a:fld id="{4F401C33-2136-4B33-B1ED-A1964735E7A2}" type="slidenum">
              <a:rPr lang="en-CA" smtClean="0"/>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31801" y="1423989"/>
            <a:ext cx="5507567" cy="4452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42567" y="1423989"/>
            <a:ext cx="5507567" cy="4452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0"/>
          </p:nvPr>
        </p:nvSpPr>
        <p:spPr/>
        <p:txBody>
          <a:bodyPr/>
          <a:lstStyle>
            <a:lvl1pPr>
              <a:defRPr/>
            </a:lvl1pPr>
          </a:lstStyle>
          <a:p>
            <a:pPr>
              <a:defRPr/>
            </a:pPr>
            <a:endParaRPr lang="en-CA" dirty="0"/>
          </a:p>
        </p:txBody>
      </p:sp>
      <p:sp>
        <p:nvSpPr>
          <p:cNvPr id="6" name="Slide Number Placeholder 5"/>
          <p:cNvSpPr>
            <a:spLocks noGrp="1"/>
          </p:cNvSpPr>
          <p:nvPr>
            <p:ph type="sldNum" sz="quarter" idx="11"/>
          </p:nvPr>
        </p:nvSpPr>
        <p:spPr/>
        <p:txBody>
          <a:bodyPr/>
          <a:lstStyle>
            <a:lvl1pPr>
              <a:defRPr/>
            </a:lvl1pPr>
          </a:lstStyle>
          <a:p>
            <a:pPr>
              <a:defRPr/>
            </a:pPr>
            <a:fld id="{D57515AC-469D-4EB0-AA26-0BE4FA44C735}" type="slidenum">
              <a:rPr lang="en-CA" smtClean="0"/>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Footer Placeholder 6"/>
          <p:cNvSpPr>
            <a:spLocks noGrp="1"/>
          </p:cNvSpPr>
          <p:nvPr>
            <p:ph type="ftr" sz="quarter" idx="10"/>
          </p:nvPr>
        </p:nvSpPr>
        <p:spPr/>
        <p:txBody>
          <a:bodyPr/>
          <a:lstStyle>
            <a:lvl1pPr>
              <a:defRPr/>
            </a:lvl1pPr>
          </a:lstStyle>
          <a:p>
            <a:pPr>
              <a:defRPr/>
            </a:pPr>
            <a:endParaRPr lang="en-CA" dirty="0"/>
          </a:p>
        </p:txBody>
      </p:sp>
      <p:sp>
        <p:nvSpPr>
          <p:cNvPr id="8" name="Slide Number Placeholder 7"/>
          <p:cNvSpPr>
            <a:spLocks noGrp="1"/>
          </p:cNvSpPr>
          <p:nvPr>
            <p:ph type="sldNum" sz="quarter" idx="11"/>
          </p:nvPr>
        </p:nvSpPr>
        <p:spPr/>
        <p:txBody>
          <a:bodyPr/>
          <a:lstStyle>
            <a:lvl1pPr>
              <a:defRPr/>
            </a:lvl1pPr>
          </a:lstStyle>
          <a:p>
            <a:pPr>
              <a:defRPr/>
            </a:pPr>
            <a:fld id="{C97706BB-C286-4A93-B1EF-147030F596DC}" type="slidenum">
              <a:rPr lang="en-CA" smtClean="0"/>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2"/>
          <p:cNvSpPr>
            <a:spLocks noGrp="1"/>
          </p:cNvSpPr>
          <p:nvPr>
            <p:ph type="ftr" sz="quarter" idx="10"/>
          </p:nvPr>
        </p:nvSpPr>
        <p:spPr/>
        <p:txBody>
          <a:bodyPr/>
          <a:lstStyle>
            <a:lvl1pPr>
              <a:defRPr/>
            </a:lvl1pPr>
          </a:lstStyle>
          <a:p>
            <a:pPr>
              <a:defRPr/>
            </a:pPr>
            <a:endParaRPr lang="en-CA" dirty="0"/>
          </a:p>
        </p:txBody>
      </p:sp>
      <p:sp>
        <p:nvSpPr>
          <p:cNvPr id="4" name="Slide Number Placeholder 3"/>
          <p:cNvSpPr>
            <a:spLocks noGrp="1"/>
          </p:cNvSpPr>
          <p:nvPr>
            <p:ph type="sldNum" sz="quarter" idx="11"/>
          </p:nvPr>
        </p:nvSpPr>
        <p:spPr/>
        <p:txBody>
          <a:bodyPr/>
          <a:lstStyle>
            <a:lvl1pPr>
              <a:defRPr/>
            </a:lvl1pPr>
          </a:lstStyle>
          <a:p>
            <a:pPr>
              <a:defRPr/>
            </a:pPr>
            <a:fld id="{A2262CF9-1542-42F4-A714-A3A37A7DCB08}" type="slidenum">
              <a:rPr lang="en-CA" smtClean="0"/>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CA" dirty="0"/>
          </a:p>
        </p:txBody>
      </p:sp>
      <p:sp>
        <p:nvSpPr>
          <p:cNvPr id="3" name="Slide Number Placeholder 2"/>
          <p:cNvSpPr>
            <a:spLocks noGrp="1"/>
          </p:cNvSpPr>
          <p:nvPr>
            <p:ph type="sldNum" sz="quarter" idx="11"/>
          </p:nvPr>
        </p:nvSpPr>
        <p:spPr/>
        <p:txBody>
          <a:bodyPr/>
          <a:lstStyle>
            <a:lvl1pPr>
              <a:defRPr/>
            </a:lvl1pPr>
          </a:lstStyle>
          <a:p>
            <a:pPr>
              <a:defRPr/>
            </a:pPr>
            <a:fld id="{3A5AAD8F-BAA3-4B42-BE8A-CF80C33FD305}" type="slidenum">
              <a:rPr lang="en-CA" smtClean="0"/>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CA" dirty="0"/>
          </a:p>
        </p:txBody>
      </p:sp>
      <p:sp>
        <p:nvSpPr>
          <p:cNvPr id="6" name="Slide Number Placeholder 5"/>
          <p:cNvSpPr>
            <a:spLocks noGrp="1"/>
          </p:cNvSpPr>
          <p:nvPr>
            <p:ph type="sldNum" sz="quarter" idx="11"/>
          </p:nvPr>
        </p:nvSpPr>
        <p:spPr/>
        <p:txBody>
          <a:bodyPr/>
          <a:lstStyle>
            <a:lvl1pPr>
              <a:defRPr/>
            </a:lvl1pPr>
          </a:lstStyle>
          <a:p>
            <a:pPr>
              <a:defRPr/>
            </a:pPr>
            <a:fld id="{632331A2-C98B-428B-A18C-64C47EE29B4D}" type="slidenum">
              <a:rPr lang="en-CA" smtClean="0"/>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CA" dirty="0"/>
          </a:p>
        </p:txBody>
      </p:sp>
      <p:sp>
        <p:nvSpPr>
          <p:cNvPr id="6" name="Slide Number Placeholder 5"/>
          <p:cNvSpPr>
            <a:spLocks noGrp="1"/>
          </p:cNvSpPr>
          <p:nvPr>
            <p:ph type="sldNum" sz="quarter" idx="11"/>
          </p:nvPr>
        </p:nvSpPr>
        <p:spPr/>
        <p:txBody>
          <a:bodyPr/>
          <a:lstStyle>
            <a:lvl1pPr>
              <a:defRPr/>
            </a:lvl1pPr>
          </a:lstStyle>
          <a:p>
            <a:pPr>
              <a:defRPr/>
            </a:pPr>
            <a:fld id="{EE5C3544-05EF-43EF-A463-0A0FE8132089}" type="slidenum">
              <a:rPr lang="en-CA" smtClean="0"/>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
            <a:ext cx="12192000" cy="1412875"/>
          </a:xfrm>
          <a:prstGeom prst="rect">
            <a:avLst/>
          </a:prstGeom>
          <a:gradFill rotWithShape="1">
            <a:gsLst>
              <a:gs pos="0">
                <a:srgbClr val="9FD8D2"/>
              </a:gs>
              <a:gs pos="100000">
                <a:srgbClr val="9FD8D2">
                  <a:gamma/>
                  <a:tint val="30196"/>
                  <a:invGamma/>
                </a:srgbClr>
              </a:gs>
            </a:gsLst>
            <a:lin ang="0" scaled="1"/>
          </a:gradFill>
          <a:ln w="9525">
            <a:noFill/>
            <a:miter lim="800000"/>
            <a:headEnd/>
            <a:tailEnd/>
          </a:ln>
          <a:effectLst/>
        </p:spPr>
        <p:txBody>
          <a:bodyPr wrap="none" anchor="ctr"/>
          <a:lstStyle/>
          <a:p>
            <a:endParaRPr lang="en-CA"/>
          </a:p>
        </p:txBody>
      </p:sp>
      <p:sp>
        <p:nvSpPr>
          <p:cNvPr id="43011" name="Rectangle 3"/>
          <p:cNvSpPr>
            <a:spLocks noGrp="1" noChangeArrowheads="1"/>
          </p:cNvSpPr>
          <p:nvPr>
            <p:ph type="body" idx="1"/>
          </p:nvPr>
        </p:nvSpPr>
        <p:spPr bwMode="auto">
          <a:xfrm>
            <a:off x="431800" y="1423989"/>
            <a:ext cx="11218333" cy="4452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3012" name="Rectangle 4"/>
          <p:cNvSpPr>
            <a:spLocks noGrp="1" noChangeArrowheads="1"/>
          </p:cNvSpPr>
          <p:nvPr>
            <p:ph type="title"/>
          </p:nvPr>
        </p:nvSpPr>
        <p:spPr bwMode="auto">
          <a:xfrm>
            <a:off x="431801" y="44450"/>
            <a:ext cx="11233151" cy="1081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43013" name="Rectangle 5"/>
          <p:cNvSpPr>
            <a:spLocks noGrp="1" noChangeArrowheads="1"/>
          </p:cNvSpPr>
          <p:nvPr>
            <p:ph type="ftr" sz="quarter" idx="3"/>
          </p:nvPr>
        </p:nvSpPr>
        <p:spPr bwMode="auto">
          <a:xfrm>
            <a:off x="5712884" y="62611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endParaRPr lang="en-CA" dirty="0"/>
          </a:p>
        </p:txBody>
      </p:sp>
      <p:sp>
        <p:nvSpPr>
          <p:cNvPr id="43014" name="Rectangle 6"/>
          <p:cNvSpPr>
            <a:spLocks noGrp="1" noChangeArrowheads="1"/>
          </p:cNvSpPr>
          <p:nvPr>
            <p:ph type="sldNum" sz="quarter" idx="4"/>
          </p:nvPr>
        </p:nvSpPr>
        <p:spPr bwMode="auto">
          <a:xfrm>
            <a:off x="431800" y="63087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3E2D77BD-62D7-4B05-BC51-A63E16157CFC}" type="slidenum">
              <a:rPr lang="en-CA" smtClean="0"/>
              <a:pPr>
                <a:defRPr/>
              </a:pPr>
              <a:t>‹#›</a:t>
            </a:fld>
            <a:endParaRPr lang="en-CA" dirty="0"/>
          </a:p>
        </p:txBody>
      </p:sp>
      <p:sp>
        <p:nvSpPr>
          <p:cNvPr id="43016" name="Text Box 8"/>
          <p:cNvSpPr txBox="1">
            <a:spLocks noChangeArrowheads="1"/>
          </p:cNvSpPr>
          <p:nvPr/>
        </p:nvSpPr>
        <p:spPr bwMode="auto">
          <a:xfrm>
            <a:off x="0" y="1144589"/>
            <a:ext cx="12192000" cy="274637"/>
          </a:xfrm>
          <a:prstGeom prst="rect">
            <a:avLst/>
          </a:prstGeom>
          <a:solidFill>
            <a:srgbClr val="F8981D"/>
          </a:solidFill>
          <a:ln w="9525">
            <a:noFill/>
            <a:miter lim="800000"/>
            <a:headEnd/>
            <a:tailEnd/>
          </a:ln>
          <a:effectLst/>
        </p:spPr>
        <p:txBody>
          <a:bodyPr rIns="306000">
            <a:spAutoFit/>
          </a:bodyPr>
          <a:lstStyle/>
          <a:p>
            <a:pPr algn="r">
              <a:spcBef>
                <a:spcPct val="50000"/>
              </a:spcBef>
            </a:pPr>
            <a:r>
              <a:rPr lang="en-CA" sz="1200" b="1">
                <a:solidFill>
                  <a:srgbClr val="CA5B00"/>
                </a:solidFill>
              </a:rPr>
              <a:t>c o n n e c t i n g   p h y s i c i a n s   t o   h e a l t h</a:t>
            </a:r>
          </a:p>
        </p:txBody>
      </p:sp>
      <p:pic>
        <p:nvPicPr>
          <p:cNvPr id="43018" name="Picture 10" descr="phplogo"/>
          <p:cNvPicPr>
            <a:picLocks noChangeAspect="1" noChangeArrowheads="1"/>
          </p:cNvPicPr>
          <p:nvPr/>
        </p:nvPicPr>
        <p:blipFill>
          <a:blip r:embed="rId13" cstate="print"/>
          <a:srcRect/>
          <a:stretch>
            <a:fillRect/>
          </a:stretch>
        </p:blipFill>
        <p:spPr bwMode="auto">
          <a:xfrm>
            <a:off x="9745134" y="5868989"/>
            <a:ext cx="2211917" cy="873125"/>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fontAlgn="base" hangingPunct="1">
        <a:spcBef>
          <a:spcPct val="0"/>
        </a:spcBef>
        <a:spcAft>
          <a:spcPct val="0"/>
        </a:spcAft>
        <a:defRPr sz="3200">
          <a:solidFill>
            <a:schemeClr val="tx2"/>
          </a:solidFill>
          <a:latin typeface="Arial Narrow" pitchFamily="34" charset="0"/>
          <a:ea typeface="+mj-ea"/>
          <a:cs typeface="+mj-cs"/>
        </a:defRPr>
      </a:lvl1pPr>
      <a:lvl2pPr algn="l" rtl="0" eaLnBrk="1" fontAlgn="base" hangingPunct="1">
        <a:spcBef>
          <a:spcPct val="0"/>
        </a:spcBef>
        <a:spcAft>
          <a:spcPct val="0"/>
        </a:spcAft>
        <a:defRPr sz="3200">
          <a:solidFill>
            <a:schemeClr val="tx2"/>
          </a:solidFill>
          <a:latin typeface="News Gothic Condensed" pitchFamily="34" charset="0"/>
        </a:defRPr>
      </a:lvl2pPr>
      <a:lvl3pPr algn="l" rtl="0" eaLnBrk="1" fontAlgn="base" hangingPunct="1">
        <a:spcBef>
          <a:spcPct val="0"/>
        </a:spcBef>
        <a:spcAft>
          <a:spcPct val="0"/>
        </a:spcAft>
        <a:defRPr sz="3200">
          <a:solidFill>
            <a:schemeClr val="tx2"/>
          </a:solidFill>
          <a:latin typeface="News Gothic Condensed" pitchFamily="34" charset="0"/>
        </a:defRPr>
      </a:lvl3pPr>
      <a:lvl4pPr algn="l" rtl="0" eaLnBrk="1" fontAlgn="base" hangingPunct="1">
        <a:spcBef>
          <a:spcPct val="0"/>
        </a:spcBef>
        <a:spcAft>
          <a:spcPct val="0"/>
        </a:spcAft>
        <a:defRPr sz="3200">
          <a:solidFill>
            <a:schemeClr val="tx2"/>
          </a:solidFill>
          <a:latin typeface="News Gothic Condensed" pitchFamily="34" charset="0"/>
        </a:defRPr>
      </a:lvl4pPr>
      <a:lvl5pPr algn="l" rtl="0" eaLnBrk="1" fontAlgn="base" hangingPunct="1">
        <a:spcBef>
          <a:spcPct val="0"/>
        </a:spcBef>
        <a:spcAft>
          <a:spcPct val="0"/>
        </a:spcAft>
        <a:defRPr sz="3200">
          <a:solidFill>
            <a:schemeClr val="tx2"/>
          </a:solidFill>
          <a:latin typeface="News Gothic Condensed" pitchFamily="34" charset="0"/>
        </a:defRPr>
      </a:lvl5pPr>
      <a:lvl6pPr marL="457200" algn="l" rtl="0" eaLnBrk="1" fontAlgn="base" hangingPunct="1">
        <a:spcBef>
          <a:spcPct val="0"/>
        </a:spcBef>
        <a:spcAft>
          <a:spcPct val="0"/>
        </a:spcAft>
        <a:defRPr sz="3200">
          <a:solidFill>
            <a:schemeClr val="tx2"/>
          </a:solidFill>
          <a:latin typeface="News Gothic Condensed" pitchFamily="34" charset="0"/>
        </a:defRPr>
      </a:lvl6pPr>
      <a:lvl7pPr marL="914400" algn="l" rtl="0" eaLnBrk="1" fontAlgn="base" hangingPunct="1">
        <a:spcBef>
          <a:spcPct val="0"/>
        </a:spcBef>
        <a:spcAft>
          <a:spcPct val="0"/>
        </a:spcAft>
        <a:defRPr sz="3200">
          <a:solidFill>
            <a:schemeClr val="tx2"/>
          </a:solidFill>
          <a:latin typeface="News Gothic Condensed" pitchFamily="34" charset="0"/>
        </a:defRPr>
      </a:lvl7pPr>
      <a:lvl8pPr marL="1371600" algn="l" rtl="0" eaLnBrk="1" fontAlgn="base" hangingPunct="1">
        <a:spcBef>
          <a:spcPct val="0"/>
        </a:spcBef>
        <a:spcAft>
          <a:spcPct val="0"/>
        </a:spcAft>
        <a:defRPr sz="3200">
          <a:solidFill>
            <a:schemeClr val="tx2"/>
          </a:solidFill>
          <a:latin typeface="News Gothic Condensed" pitchFamily="34" charset="0"/>
        </a:defRPr>
      </a:lvl8pPr>
      <a:lvl9pPr marL="1828800" algn="l" rtl="0" eaLnBrk="1" fontAlgn="base" hangingPunct="1">
        <a:spcBef>
          <a:spcPct val="0"/>
        </a:spcBef>
        <a:spcAft>
          <a:spcPct val="0"/>
        </a:spcAft>
        <a:defRPr sz="3200">
          <a:solidFill>
            <a:schemeClr val="tx2"/>
          </a:solidFill>
          <a:latin typeface="News Gothic Condensed"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Narrow" pitchFamily="34"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Narrow" pitchFamily="34" charset="0"/>
        </a:defRPr>
      </a:lvl2pPr>
      <a:lvl3pPr marL="1143000" indent="-228600" algn="l" rtl="0" eaLnBrk="1" fontAlgn="base" hangingPunct="1">
        <a:spcBef>
          <a:spcPct val="20000"/>
        </a:spcBef>
        <a:spcAft>
          <a:spcPct val="0"/>
        </a:spcAft>
        <a:buChar char="•"/>
        <a:defRPr>
          <a:solidFill>
            <a:schemeClr val="tx1"/>
          </a:solidFill>
          <a:latin typeface="Arial Narrow" pitchFamily="34" charset="0"/>
        </a:defRPr>
      </a:lvl3pPr>
      <a:lvl4pPr marL="1600200" indent="-228600" algn="l" rtl="0" eaLnBrk="1" fontAlgn="base" hangingPunct="1">
        <a:spcBef>
          <a:spcPct val="20000"/>
        </a:spcBef>
        <a:spcAft>
          <a:spcPct val="0"/>
        </a:spcAft>
        <a:buChar char="–"/>
        <a:defRPr sz="1600">
          <a:solidFill>
            <a:schemeClr val="tx1"/>
          </a:solidFill>
          <a:latin typeface="Arial Narrow" pitchFamily="34" charset="0"/>
        </a:defRPr>
      </a:lvl4pPr>
      <a:lvl5pPr marL="2057400" indent="-228600" algn="l" rtl="0" eaLnBrk="1" fontAlgn="base" hangingPunct="1">
        <a:spcBef>
          <a:spcPct val="20000"/>
        </a:spcBef>
        <a:spcAft>
          <a:spcPct val="0"/>
        </a:spcAft>
        <a:buChar char="»"/>
        <a:defRPr sz="1400">
          <a:solidFill>
            <a:schemeClr val="tx1"/>
          </a:solidFill>
          <a:latin typeface="Arial Narrow" pitchFamily="34"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400"/>
              <a:t>Spreading Joy in Medicine</a:t>
            </a:r>
            <a:endParaRPr lang="en-CA" sz="5400"/>
          </a:p>
        </p:txBody>
      </p:sp>
      <p:sp>
        <p:nvSpPr>
          <p:cNvPr id="6" name="Subtitle 4"/>
          <p:cNvSpPr txBox="1">
            <a:spLocks/>
          </p:cNvSpPr>
          <p:nvPr/>
        </p:nvSpPr>
        <p:spPr bwMode="auto">
          <a:xfrm>
            <a:off x="2893368" y="4124202"/>
            <a:ext cx="6400800" cy="672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spcBef>
                <a:spcPct val="20000"/>
              </a:spcBef>
              <a:defRPr/>
            </a:pPr>
            <a:endParaRPr lang="en-CA" sz="4400" kern="0">
              <a:latin typeface="Arial Narrow" pitchFamily="34" charset="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1" y="44450"/>
            <a:ext cx="9937354" cy="1081088"/>
          </a:xfrm>
        </p:spPr>
        <p:txBody>
          <a:bodyPr/>
          <a:lstStyle/>
          <a:p>
            <a:r>
              <a:rPr lang="en-US"/>
              <a:t>What we mean by Joy</a:t>
            </a:r>
            <a:endParaRPr lang="en-CA"/>
          </a:p>
        </p:txBody>
      </p:sp>
      <p:sp>
        <p:nvSpPr>
          <p:cNvPr id="4" name="Rectangle 3"/>
          <p:cNvSpPr/>
          <p:nvPr/>
        </p:nvSpPr>
        <p:spPr bwMode="auto">
          <a:xfrm>
            <a:off x="3287688" y="2492896"/>
            <a:ext cx="5904656" cy="21602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4000">
                <a:latin typeface="Arial Narrow" panose="020B0606020202030204" pitchFamily="34" charset="0"/>
              </a:rPr>
              <a:t>JOY</a:t>
            </a:r>
            <a:endParaRPr lang="en-CA" sz="4000">
              <a:latin typeface="Arial Narrow" panose="020B0606020202030204" pitchFamily="34" charset="0"/>
            </a:endParaRPr>
          </a:p>
        </p:txBody>
      </p:sp>
      <p:sp>
        <p:nvSpPr>
          <p:cNvPr id="5" name="Rectangle 4"/>
          <p:cNvSpPr/>
          <p:nvPr/>
        </p:nvSpPr>
        <p:spPr bwMode="auto">
          <a:xfrm>
            <a:off x="3647728" y="3501008"/>
            <a:ext cx="2088232" cy="79208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b="1">
                <a:solidFill>
                  <a:schemeClr val="bg1">
                    <a:lumMod val="50000"/>
                  </a:schemeClr>
                </a:solidFill>
                <a:latin typeface="Arial Narrow" panose="020B0606020202030204" pitchFamily="34" charset="0"/>
              </a:rPr>
              <a:t>CAREFREE</a:t>
            </a:r>
          </a:p>
          <a:p>
            <a:pPr algn="ctr"/>
            <a:r>
              <a:rPr lang="en-US" sz="2000" b="1">
                <a:solidFill>
                  <a:schemeClr val="bg1">
                    <a:lumMod val="50000"/>
                  </a:schemeClr>
                </a:solidFill>
                <a:latin typeface="Arial Narrow" panose="020B0606020202030204" pitchFamily="34" charset="0"/>
              </a:rPr>
              <a:t>PLEASURE</a:t>
            </a:r>
            <a:endParaRPr lang="en-CA" sz="2000" b="1">
              <a:solidFill>
                <a:schemeClr val="bg1">
                  <a:lumMod val="50000"/>
                </a:schemeClr>
              </a:solidFill>
              <a:latin typeface="Arial Narrow" panose="020B0606020202030204" pitchFamily="34" charset="0"/>
            </a:endParaRPr>
          </a:p>
        </p:txBody>
      </p:sp>
      <p:sp>
        <p:nvSpPr>
          <p:cNvPr id="8" name="Rectangle 7"/>
          <p:cNvSpPr/>
          <p:nvPr/>
        </p:nvSpPr>
        <p:spPr bwMode="auto">
          <a:xfrm>
            <a:off x="6744072" y="3476213"/>
            <a:ext cx="2088232" cy="79208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b="1">
                <a:solidFill>
                  <a:schemeClr val="bg1">
                    <a:lumMod val="50000"/>
                  </a:schemeClr>
                </a:solidFill>
                <a:latin typeface="Arial Narrow" panose="020B0606020202030204" pitchFamily="34" charset="0"/>
              </a:rPr>
              <a:t>MEANING</a:t>
            </a:r>
          </a:p>
          <a:p>
            <a:pPr algn="ctr"/>
            <a:r>
              <a:rPr lang="en-US" sz="2000" b="1">
                <a:solidFill>
                  <a:schemeClr val="bg1">
                    <a:lumMod val="50000"/>
                  </a:schemeClr>
                </a:solidFill>
                <a:latin typeface="Arial Narrow" panose="020B0606020202030204" pitchFamily="34" charset="0"/>
              </a:rPr>
              <a:t>&amp; PURPOSE</a:t>
            </a:r>
            <a:endParaRPr lang="en-CA" sz="2000" b="1">
              <a:solidFill>
                <a:schemeClr val="bg1">
                  <a:lumMod val="50000"/>
                </a:schemeClr>
              </a:solidFill>
              <a:latin typeface="Arial Narrow" panose="020B0606020202030204" pitchFamily="34" charset="0"/>
            </a:endParaRPr>
          </a:p>
        </p:txBody>
      </p:sp>
      <p:pic>
        <p:nvPicPr>
          <p:cNvPr id="6" name="Picture 5">
            <a:extLst>
              <a:ext uri="{FF2B5EF4-FFF2-40B4-BE49-F238E27FC236}">
                <a16:creationId xmlns:a16="http://schemas.microsoft.com/office/drawing/2014/main" id="{8A09F2AD-9D0C-4E71-8973-754441F7D7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053" y="310248"/>
            <a:ext cx="4351603" cy="598472"/>
          </a:xfrm>
          <a:prstGeom prst="rect">
            <a:avLst/>
          </a:prstGeom>
        </p:spPr>
      </p:pic>
      <p:sp>
        <p:nvSpPr>
          <p:cNvPr id="10" name="Rectangle 9"/>
          <p:cNvSpPr/>
          <p:nvPr/>
        </p:nvSpPr>
        <p:spPr>
          <a:xfrm>
            <a:off x="2172072" y="5013176"/>
            <a:ext cx="4572000" cy="1477328"/>
          </a:xfrm>
          <a:prstGeom prst="rect">
            <a:avLst/>
          </a:prstGeom>
        </p:spPr>
        <p:txBody>
          <a:bodyPr>
            <a:spAutoFit/>
          </a:bodyPr>
          <a:lstStyle/>
          <a:p>
            <a:pPr>
              <a:spcBef>
                <a:spcPts val="0"/>
              </a:spcBef>
              <a:spcAft>
                <a:spcPts val="0"/>
              </a:spcAft>
            </a:pPr>
            <a:r>
              <a:rPr lang="en-US"/>
              <a:t>Huta, V. &amp; Ryan, R. Pursuing Pleasure or Virtue: The Differential and Overlapping Well-Being Benefits of Hedonic and Eudaimonic Motives. </a:t>
            </a:r>
            <a:r>
              <a:rPr lang="en-US" i="1"/>
              <a:t>Journal of Happiness Studies</a:t>
            </a:r>
            <a:r>
              <a:rPr lang="en-US"/>
              <a:t> </a:t>
            </a:r>
            <a:r>
              <a:rPr lang="en-US" b="1"/>
              <a:t>11,</a:t>
            </a:r>
            <a:r>
              <a:rPr lang="en-US"/>
              <a:t> 735–762 (2010).</a:t>
            </a:r>
            <a:endParaRPr lang="en-US">
              <a:effectLst/>
            </a:endParaRPr>
          </a:p>
        </p:txBody>
      </p:sp>
      <p:sp>
        <p:nvSpPr>
          <p:cNvPr id="9" name="Rectangle 8">
            <a:extLst>
              <a:ext uri="{FF2B5EF4-FFF2-40B4-BE49-F238E27FC236}">
                <a16:creationId xmlns:a16="http://schemas.microsoft.com/office/drawing/2014/main" id="{0DEB2078-A592-4AF2-A4BC-614B5FEC28D4}"/>
              </a:ext>
            </a:extLst>
          </p:cNvPr>
          <p:cNvSpPr/>
          <p:nvPr/>
        </p:nvSpPr>
        <p:spPr bwMode="auto">
          <a:xfrm>
            <a:off x="7695033" y="210874"/>
            <a:ext cx="792088" cy="841862"/>
          </a:xfrm>
          <a:prstGeom prst="rect">
            <a:avLst/>
          </a:prstGeom>
          <a:noFill/>
          <a:ln w="57150" cap="flat" cmpd="sng" algn="ctr">
            <a:solidFill>
              <a:srgbClr val="F8981D"/>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
        <p:nvSpPr>
          <p:cNvPr id="11" name="Multiplication Sign 10">
            <a:extLst>
              <a:ext uri="{FF2B5EF4-FFF2-40B4-BE49-F238E27FC236}">
                <a16:creationId xmlns:a16="http://schemas.microsoft.com/office/drawing/2014/main" id="{EA3EB59C-2E0F-41CA-8E03-11A9B9E36D55}"/>
              </a:ext>
            </a:extLst>
          </p:cNvPr>
          <p:cNvSpPr/>
          <p:nvPr/>
        </p:nvSpPr>
        <p:spPr bwMode="auto">
          <a:xfrm>
            <a:off x="9408368" y="3140968"/>
            <a:ext cx="1080120" cy="936104"/>
          </a:xfrm>
          <a:prstGeom prst="mathMultiply">
            <a:avLst/>
          </a:prstGeom>
          <a:solidFill>
            <a:srgbClr val="F8981D"/>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Tree>
    <p:extLst>
      <p:ext uri="{BB962C8B-B14F-4D97-AF65-F5344CB8AC3E}">
        <p14:creationId xmlns:p14="http://schemas.microsoft.com/office/powerpoint/2010/main" val="8216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44450"/>
            <a:ext cx="6984776" cy="1081088"/>
          </a:xfrm>
        </p:spPr>
        <p:txBody>
          <a:bodyPr/>
          <a:lstStyle/>
          <a:p>
            <a:r>
              <a:rPr lang="en-US"/>
              <a:t>What we mean by System Resilience</a:t>
            </a:r>
            <a:endParaRPr lang="en-CA"/>
          </a:p>
        </p:txBody>
      </p:sp>
      <p:sp>
        <p:nvSpPr>
          <p:cNvPr id="3" name="Content Placeholder 2"/>
          <p:cNvSpPr>
            <a:spLocks noGrp="1"/>
          </p:cNvSpPr>
          <p:nvPr>
            <p:ph sz="half" idx="1"/>
          </p:nvPr>
        </p:nvSpPr>
        <p:spPr/>
        <p:txBody>
          <a:bodyPr/>
          <a:lstStyle/>
          <a:p>
            <a:r>
              <a:rPr lang="en-US"/>
              <a:t>The capacity of the </a:t>
            </a:r>
            <a:r>
              <a:rPr lang="en-US" i="1"/>
              <a:t>system as a whole</a:t>
            </a:r>
            <a:r>
              <a:rPr lang="en-US"/>
              <a:t> to perform four functions with respect to adverse events:</a:t>
            </a:r>
          </a:p>
          <a:p>
            <a:pPr lvl="1"/>
            <a:r>
              <a:rPr lang="en-US"/>
              <a:t>planning and preparation</a:t>
            </a:r>
          </a:p>
          <a:p>
            <a:pPr lvl="1"/>
            <a:r>
              <a:rPr lang="en-US"/>
              <a:t>absorbtion</a:t>
            </a:r>
          </a:p>
          <a:p>
            <a:pPr lvl="1"/>
            <a:r>
              <a:rPr lang="en-US"/>
              <a:t>recovery</a:t>
            </a:r>
          </a:p>
          <a:p>
            <a:pPr lvl="1"/>
            <a:r>
              <a:rPr lang="en-US"/>
              <a:t>adaptation</a:t>
            </a:r>
          </a:p>
        </p:txBody>
      </p:sp>
      <p:sp>
        <p:nvSpPr>
          <p:cNvPr id="6" name="Content Placeholder 5"/>
          <p:cNvSpPr>
            <a:spLocks noGrp="1"/>
          </p:cNvSpPr>
          <p:nvPr>
            <p:ph sz="half" idx="2"/>
          </p:nvPr>
        </p:nvSpPr>
        <p:spPr/>
        <p:txBody>
          <a:bodyPr/>
          <a:lstStyle/>
          <a:p>
            <a:r>
              <a:rPr lang="en-US" sz="2400"/>
              <a:t>Different from how the system fosters resilience for individual subunits (people)</a:t>
            </a:r>
          </a:p>
          <a:p>
            <a:r>
              <a:rPr lang="en-US" sz="2400"/>
              <a:t>Exists as a tradeoff with system efficiency</a:t>
            </a:r>
            <a:endParaRPr lang="en-CA" sz="2400"/>
          </a:p>
        </p:txBody>
      </p:sp>
      <p:sp>
        <p:nvSpPr>
          <p:cNvPr id="4" name="TextBox 3"/>
          <p:cNvSpPr txBox="1"/>
          <p:nvPr/>
        </p:nvSpPr>
        <p:spPr>
          <a:xfrm>
            <a:off x="1847850" y="5264040"/>
            <a:ext cx="6984454" cy="1477328"/>
          </a:xfrm>
          <a:prstGeom prst="rect">
            <a:avLst/>
          </a:prstGeom>
          <a:noFill/>
        </p:spPr>
        <p:txBody>
          <a:bodyPr wrap="square" rtlCol="0">
            <a:spAutoFit/>
          </a:bodyPr>
          <a:lstStyle/>
          <a:p>
            <a:pPr marL="355600" indent="-355600"/>
            <a:r>
              <a:rPr lang="en-CA" sz="1200"/>
              <a:t>Janssen, M. A. &amp; Anderies, J. M. Robustness Trade-Offs in Social-Ecological Systems. </a:t>
            </a:r>
            <a:br>
              <a:rPr lang="en-CA" sz="1200"/>
            </a:br>
            <a:r>
              <a:rPr lang="en-CA" sz="1200" i="1"/>
              <a:t>International Journal of the Commons</a:t>
            </a:r>
            <a:r>
              <a:rPr lang="en-CA" sz="1200"/>
              <a:t> </a:t>
            </a:r>
            <a:r>
              <a:rPr lang="en-CA" sz="1200" b="1"/>
              <a:t>1,</a:t>
            </a:r>
            <a:r>
              <a:rPr lang="en-CA" sz="1200"/>
              <a:t> 43–65 (2007).</a:t>
            </a:r>
          </a:p>
          <a:p>
            <a:pPr marL="355600" indent="-355600"/>
            <a:r>
              <a:rPr lang="en-CA" sz="1200"/>
              <a:t>Fiksel, J. Designing Resilient, Sustainable Systems. </a:t>
            </a:r>
            <a:r>
              <a:rPr lang="en-CA" sz="1200" i="1"/>
              <a:t>Environ. Sci. Technol.</a:t>
            </a:r>
            <a:r>
              <a:rPr lang="en-CA" sz="1200"/>
              <a:t> </a:t>
            </a:r>
            <a:r>
              <a:rPr lang="en-CA" sz="1200" b="1"/>
              <a:t>37,</a:t>
            </a:r>
            <a:r>
              <a:rPr lang="en-CA" sz="1200"/>
              <a:t> 5330–5339 (2003).</a:t>
            </a:r>
          </a:p>
          <a:p>
            <a:pPr marL="355600" indent="-355600"/>
            <a:r>
              <a:rPr lang="en-CA" sz="1200"/>
              <a:t>Linkov, I. </a:t>
            </a:r>
            <a:r>
              <a:rPr lang="en-CA" sz="1200" i="1"/>
              <a:t>et al.</a:t>
            </a:r>
            <a:r>
              <a:rPr lang="en-CA" sz="1200"/>
              <a:t> Measurable Resilience for Actionable Policy. </a:t>
            </a:r>
            <a:r>
              <a:rPr lang="en-CA" sz="1200" i="1"/>
              <a:t>Environ. Sci. Technol.</a:t>
            </a:r>
            <a:r>
              <a:rPr lang="en-CA" sz="1200"/>
              <a:t> </a:t>
            </a:r>
            <a:r>
              <a:rPr lang="en-CA" sz="1200" b="1"/>
              <a:t>47,</a:t>
            </a:r>
            <a:r>
              <a:rPr lang="en-CA" sz="1200"/>
              <a:t> 10108–10110 (2013).</a:t>
            </a:r>
          </a:p>
          <a:p>
            <a:pPr marL="355600" indent="-355600"/>
            <a:r>
              <a:rPr lang="en-CA" sz="1200"/>
              <a:t>Hoffman, R. R. &amp; Woods, D. D. Beyond Simon’s Slice: Five Fundamental Trade-Offs that Bound the Performance of Macrocognitive Work Systems. </a:t>
            </a:r>
            <a:r>
              <a:rPr lang="en-CA" sz="1200" i="1"/>
              <a:t>IEEE Intelligent Systems</a:t>
            </a:r>
            <a:r>
              <a:rPr lang="en-CA" sz="1200"/>
              <a:t> </a:t>
            </a:r>
            <a:r>
              <a:rPr lang="en-CA" sz="1200" b="1"/>
              <a:t>26,</a:t>
            </a:r>
            <a:r>
              <a:rPr lang="en-CA" sz="1200"/>
              <a:t> 67–71 (2011).</a:t>
            </a:r>
          </a:p>
          <a:p>
            <a:endParaRPr lang="en-CA"/>
          </a:p>
        </p:txBody>
      </p:sp>
      <p:pic>
        <p:nvPicPr>
          <p:cNvPr id="7" name="Picture 6">
            <a:extLst>
              <a:ext uri="{FF2B5EF4-FFF2-40B4-BE49-F238E27FC236}">
                <a16:creationId xmlns:a16="http://schemas.microsoft.com/office/drawing/2014/main" id="{084A7C4A-2501-4F1D-ADFC-2CA7B9EC7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029" y="288014"/>
            <a:ext cx="4351603" cy="598472"/>
          </a:xfrm>
          <a:prstGeom prst="rect">
            <a:avLst/>
          </a:prstGeom>
        </p:spPr>
      </p:pic>
      <p:sp>
        <p:nvSpPr>
          <p:cNvPr id="8" name="Rectangle 7">
            <a:extLst>
              <a:ext uri="{FF2B5EF4-FFF2-40B4-BE49-F238E27FC236}">
                <a16:creationId xmlns:a16="http://schemas.microsoft.com/office/drawing/2014/main" id="{CA912ED8-CA18-4EEC-A895-DECDC27EA34F}"/>
              </a:ext>
            </a:extLst>
          </p:cNvPr>
          <p:cNvSpPr/>
          <p:nvPr/>
        </p:nvSpPr>
        <p:spPr bwMode="auto">
          <a:xfrm>
            <a:off x="8148227" y="188640"/>
            <a:ext cx="642847" cy="841862"/>
          </a:xfrm>
          <a:prstGeom prst="rect">
            <a:avLst/>
          </a:prstGeom>
          <a:noFill/>
          <a:ln w="57150" cap="flat" cmpd="sng" algn="ctr">
            <a:solidFill>
              <a:srgbClr val="F8981D"/>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
        <p:nvSpPr>
          <p:cNvPr id="9" name="Multiplication Sign 8">
            <a:extLst>
              <a:ext uri="{FF2B5EF4-FFF2-40B4-BE49-F238E27FC236}">
                <a16:creationId xmlns:a16="http://schemas.microsoft.com/office/drawing/2014/main" id="{86B54DF2-CF0A-4D70-85B5-85B57CB74A39}"/>
              </a:ext>
            </a:extLst>
          </p:cNvPr>
          <p:cNvSpPr/>
          <p:nvPr/>
        </p:nvSpPr>
        <p:spPr bwMode="auto">
          <a:xfrm>
            <a:off x="9408368" y="3140968"/>
            <a:ext cx="1080120" cy="936104"/>
          </a:xfrm>
          <a:prstGeom prst="mathMultiply">
            <a:avLst/>
          </a:prstGeom>
          <a:solidFill>
            <a:srgbClr val="F8981D"/>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Tree>
    <p:extLst>
      <p:ext uri="{BB962C8B-B14F-4D97-AF65-F5344CB8AC3E}">
        <p14:creationId xmlns:p14="http://schemas.microsoft.com/office/powerpoint/2010/main" val="54407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2" y="44450"/>
            <a:ext cx="4368054" cy="1081088"/>
          </a:xfrm>
        </p:spPr>
        <p:txBody>
          <a:bodyPr/>
          <a:lstStyle/>
          <a:p>
            <a:r>
              <a:rPr lang="en-US"/>
              <a:t>Why ask about choice?</a:t>
            </a:r>
            <a:endParaRPr lang="en-CA"/>
          </a:p>
        </p:txBody>
      </p:sp>
      <p:sp>
        <p:nvSpPr>
          <p:cNvPr id="4" name="Rectangle 3"/>
          <p:cNvSpPr/>
          <p:nvPr/>
        </p:nvSpPr>
        <p:spPr bwMode="auto">
          <a:xfrm>
            <a:off x="2172072" y="2492896"/>
            <a:ext cx="8100641" cy="21602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4000">
                <a:latin typeface="Arial Narrow" panose="020B0606020202030204" pitchFamily="34" charset="0"/>
              </a:rPr>
              <a:t>Basic Psychological Needs</a:t>
            </a:r>
            <a:endParaRPr lang="en-CA" sz="4000">
              <a:latin typeface="Arial Narrow" panose="020B0606020202030204" pitchFamily="34" charset="0"/>
            </a:endParaRPr>
          </a:p>
        </p:txBody>
      </p:sp>
      <p:sp>
        <p:nvSpPr>
          <p:cNvPr id="5" name="Rectangle 4"/>
          <p:cNvSpPr/>
          <p:nvPr/>
        </p:nvSpPr>
        <p:spPr bwMode="auto">
          <a:xfrm>
            <a:off x="2495600" y="3501008"/>
            <a:ext cx="2088232" cy="79208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b="1">
                <a:solidFill>
                  <a:schemeClr val="bg1">
                    <a:lumMod val="50000"/>
                  </a:schemeClr>
                </a:solidFill>
                <a:latin typeface="Arial Narrow" panose="020B0606020202030204" pitchFamily="34" charset="0"/>
              </a:rPr>
              <a:t>CHOICE</a:t>
            </a:r>
            <a:br>
              <a:rPr lang="en-US" sz="2000" b="1">
                <a:solidFill>
                  <a:schemeClr val="bg1">
                    <a:lumMod val="50000"/>
                  </a:schemeClr>
                </a:solidFill>
                <a:latin typeface="Arial Narrow" panose="020B0606020202030204" pitchFamily="34" charset="0"/>
              </a:rPr>
            </a:br>
            <a:r>
              <a:rPr lang="en-US" sz="2000" b="1">
                <a:solidFill>
                  <a:schemeClr val="bg1">
                    <a:lumMod val="50000"/>
                  </a:schemeClr>
                </a:solidFill>
                <a:latin typeface="Arial Narrow" panose="020B0606020202030204" pitchFamily="34" charset="0"/>
              </a:rPr>
              <a:t>(autonomy)</a:t>
            </a:r>
            <a:endParaRPr lang="en-CA" sz="2000" b="1">
              <a:solidFill>
                <a:schemeClr val="bg1">
                  <a:lumMod val="50000"/>
                </a:schemeClr>
              </a:solidFill>
              <a:latin typeface="Arial Narrow" panose="020B0606020202030204" pitchFamily="34" charset="0"/>
            </a:endParaRPr>
          </a:p>
        </p:txBody>
      </p:sp>
      <p:sp>
        <p:nvSpPr>
          <p:cNvPr id="10" name="Rectangle 9"/>
          <p:cNvSpPr/>
          <p:nvPr/>
        </p:nvSpPr>
        <p:spPr>
          <a:xfrm>
            <a:off x="2172072" y="5013177"/>
            <a:ext cx="4572000" cy="1200329"/>
          </a:xfrm>
          <a:prstGeom prst="rect">
            <a:avLst/>
          </a:prstGeom>
        </p:spPr>
        <p:txBody>
          <a:bodyPr>
            <a:spAutoFit/>
          </a:bodyPr>
          <a:lstStyle/>
          <a:p>
            <a:r>
              <a:rPr lang="en-US"/>
              <a:t>Ryan, R. M. &amp; Deci, E. L. Self-determination theory and the facilitation of intrinsic motivation, social development, and well-being. </a:t>
            </a:r>
            <a:r>
              <a:rPr lang="en-US" i="1"/>
              <a:t>American Psychologist</a:t>
            </a:r>
            <a:r>
              <a:rPr lang="en-US"/>
              <a:t> </a:t>
            </a:r>
            <a:r>
              <a:rPr lang="en-US" b="1"/>
              <a:t>55,</a:t>
            </a:r>
            <a:r>
              <a:rPr lang="en-US"/>
              <a:t> 68–78 (2000).</a:t>
            </a:r>
            <a:endParaRPr lang="en-US">
              <a:effectLst/>
            </a:endParaRPr>
          </a:p>
        </p:txBody>
      </p:sp>
      <p:pic>
        <p:nvPicPr>
          <p:cNvPr id="6" name="Picture 5">
            <a:extLst>
              <a:ext uri="{FF2B5EF4-FFF2-40B4-BE49-F238E27FC236}">
                <a16:creationId xmlns:a16="http://schemas.microsoft.com/office/drawing/2014/main" id="{319256CE-485A-467C-B53A-5BEF0E0382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9013" y="310248"/>
            <a:ext cx="4351603" cy="598472"/>
          </a:xfrm>
          <a:prstGeom prst="rect">
            <a:avLst/>
          </a:prstGeom>
        </p:spPr>
      </p:pic>
      <p:sp>
        <p:nvSpPr>
          <p:cNvPr id="7" name="Rectangle 6">
            <a:extLst>
              <a:ext uri="{FF2B5EF4-FFF2-40B4-BE49-F238E27FC236}">
                <a16:creationId xmlns:a16="http://schemas.microsoft.com/office/drawing/2014/main" id="{8B845C97-F132-4A96-B7D1-A3822935E305}"/>
              </a:ext>
            </a:extLst>
          </p:cNvPr>
          <p:cNvSpPr/>
          <p:nvPr/>
        </p:nvSpPr>
        <p:spPr bwMode="auto">
          <a:xfrm>
            <a:off x="8544271" y="210874"/>
            <a:ext cx="792088" cy="841862"/>
          </a:xfrm>
          <a:prstGeom prst="rect">
            <a:avLst/>
          </a:prstGeom>
          <a:noFill/>
          <a:ln w="57150" cap="flat" cmpd="sng" algn="ctr">
            <a:solidFill>
              <a:srgbClr val="F8981D"/>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
        <p:nvSpPr>
          <p:cNvPr id="8" name="Multiplication Sign 7">
            <a:extLst>
              <a:ext uri="{FF2B5EF4-FFF2-40B4-BE49-F238E27FC236}">
                <a16:creationId xmlns:a16="http://schemas.microsoft.com/office/drawing/2014/main" id="{FA6DD356-EF7D-4010-8BAD-5CBAFAB5E063}"/>
              </a:ext>
            </a:extLst>
          </p:cNvPr>
          <p:cNvSpPr/>
          <p:nvPr/>
        </p:nvSpPr>
        <p:spPr bwMode="auto">
          <a:xfrm>
            <a:off x="9408368" y="4725144"/>
            <a:ext cx="1080120" cy="936104"/>
          </a:xfrm>
          <a:prstGeom prst="mathMultiply">
            <a:avLst/>
          </a:prstGeom>
          <a:solidFill>
            <a:srgbClr val="F8981D"/>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Tree>
    <p:extLst>
      <p:ext uri="{BB962C8B-B14F-4D97-AF65-F5344CB8AC3E}">
        <p14:creationId xmlns:p14="http://schemas.microsoft.com/office/powerpoint/2010/main" val="38526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ask about progress?</a:t>
            </a:r>
            <a:endParaRPr lang="en-CA"/>
          </a:p>
        </p:txBody>
      </p:sp>
      <p:sp>
        <p:nvSpPr>
          <p:cNvPr id="4" name="Rectangle 3"/>
          <p:cNvSpPr/>
          <p:nvPr/>
        </p:nvSpPr>
        <p:spPr bwMode="auto">
          <a:xfrm>
            <a:off x="2172072" y="2492896"/>
            <a:ext cx="8100641" cy="21602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4000">
                <a:latin typeface="Arial Narrow" panose="020B0606020202030204" pitchFamily="34" charset="0"/>
              </a:rPr>
              <a:t>Basic Psychological Needs</a:t>
            </a:r>
            <a:endParaRPr lang="en-CA" sz="4000">
              <a:latin typeface="Arial Narrow" panose="020B0606020202030204" pitchFamily="34" charset="0"/>
            </a:endParaRPr>
          </a:p>
        </p:txBody>
      </p:sp>
      <p:sp>
        <p:nvSpPr>
          <p:cNvPr id="5" name="Rectangle 4"/>
          <p:cNvSpPr/>
          <p:nvPr/>
        </p:nvSpPr>
        <p:spPr bwMode="auto">
          <a:xfrm>
            <a:off x="2495600" y="3501008"/>
            <a:ext cx="2088232" cy="79208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b="1">
                <a:solidFill>
                  <a:schemeClr val="bg1">
                    <a:lumMod val="50000"/>
                  </a:schemeClr>
                </a:solidFill>
                <a:latin typeface="Arial Narrow" panose="020B0606020202030204" pitchFamily="34" charset="0"/>
              </a:rPr>
              <a:t>CHOICE</a:t>
            </a:r>
            <a:br>
              <a:rPr lang="en-US" sz="2000" b="1">
                <a:solidFill>
                  <a:schemeClr val="bg1">
                    <a:lumMod val="50000"/>
                  </a:schemeClr>
                </a:solidFill>
                <a:latin typeface="Arial Narrow" panose="020B0606020202030204" pitchFamily="34" charset="0"/>
              </a:rPr>
            </a:br>
            <a:r>
              <a:rPr lang="en-US" sz="2000" b="1">
                <a:solidFill>
                  <a:schemeClr val="bg1">
                    <a:lumMod val="50000"/>
                  </a:schemeClr>
                </a:solidFill>
                <a:latin typeface="Arial Narrow" panose="020B0606020202030204" pitchFamily="34" charset="0"/>
              </a:rPr>
              <a:t>(autonomy)</a:t>
            </a:r>
            <a:endParaRPr lang="en-CA" sz="2000" b="1">
              <a:solidFill>
                <a:schemeClr val="bg1">
                  <a:lumMod val="50000"/>
                </a:schemeClr>
              </a:solidFill>
              <a:latin typeface="Arial Narrow" panose="020B0606020202030204" pitchFamily="34" charset="0"/>
            </a:endParaRPr>
          </a:p>
        </p:txBody>
      </p:sp>
      <p:sp>
        <p:nvSpPr>
          <p:cNvPr id="8" name="Rectangle 7"/>
          <p:cNvSpPr/>
          <p:nvPr/>
        </p:nvSpPr>
        <p:spPr bwMode="auto">
          <a:xfrm>
            <a:off x="5375920" y="3476213"/>
            <a:ext cx="2088232" cy="79208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b="1">
                <a:solidFill>
                  <a:schemeClr val="bg1">
                    <a:lumMod val="50000"/>
                  </a:schemeClr>
                </a:solidFill>
                <a:latin typeface="Arial Narrow" panose="020B0606020202030204" pitchFamily="34" charset="0"/>
              </a:rPr>
              <a:t>PROGRESS</a:t>
            </a:r>
            <a:br>
              <a:rPr lang="en-US" sz="2000" b="1">
                <a:solidFill>
                  <a:schemeClr val="bg1">
                    <a:lumMod val="50000"/>
                  </a:schemeClr>
                </a:solidFill>
                <a:latin typeface="Arial Narrow" panose="020B0606020202030204" pitchFamily="34" charset="0"/>
              </a:rPr>
            </a:br>
            <a:r>
              <a:rPr lang="en-US" sz="2000" b="1">
                <a:solidFill>
                  <a:schemeClr val="bg1">
                    <a:lumMod val="50000"/>
                  </a:schemeClr>
                </a:solidFill>
                <a:latin typeface="Arial Narrow" panose="020B0606020202030204" pitchFamily="34" charset="0"/>
              </a:rPr>
              <a:t>(competence)</a:t>
            </a:r>
            <a:endParaRPr lang="en-CA" sz="2000" b="1">
              <a:solidFill>
                <a:schemeClr val="bg1">
                  <a:lumMod val="50000"/>
                </a:schemeClr>
              </a:solidFill>
              <a:latin typeface="Arial Narrow" panose="020B0606020202030204" pitchFamily="34" charset="0"/>
            </a:endParaRPr>
          </a:p>
        </p:txBody>
      </p:sp>
      <p:sp>
        <p:nvSpPr>
          <p:cNvPr id="10" name="Rectangle 9"/>
          <p:cNvSpPr/>
          <p:nvPr/>
        </p:nvSpPr>
        <p:spPr>
          <a:xfrm>
            <a:off x="2172072" y="5013177"/>
            <a:ext cx="4572000" cy="1200329"/>
          </a:xfrm>
          <a:prstGeom prst="rect">
            <a:avLst/>
          </a:prstGeom>
        </p:spPr>
        <p:txBody>
          <a:bodyPr>
            <a:spAutoFit/>
          </a:bodyPr>
          <a:lstStyle/>
          <a:p>
            <a:r>
              <a:rPr lang="en-US"/>
              <a:t>Ryan, R. M. &amp; Deci, E. L. Self-determination theory and the facilitation of intrinsic motivation, social development, and well-being. </a:t>
            </a:r>
            <a:r>
              <a:rPr lang="en-US" i="1"/>
              <a:t>American Psychologist</a:t>
            </a:r>
            <a:r>
              <a:rPr lang="en-US"/>
              <a:t> </a:t>
            </a:r>
            <a:r>
              <a:rPr lang="en-US" b="1"/>
              <a:t>55,</a:t>
            </a:r>
            <a:r>
              <a:rPr lang="en-US"/>
              <a:t> 68–78 (2000).</a:t>
            </a:r>
            <a:endParaRPr lang="en-US">
              <a:effectLst/>
            </a:endParaRPr>
          </a:p>
        </p:txBody>
      </p:sp>
      <p:pic>
        <p:nvPicPr>
          <p:cNvPr id="7" name="Picture 6">
            <a:extLst>
              <a:ext uri="{FF2B5EF4-FFF2-40B4-BE49-F238E27FC236}">
                <a16:creationId xmlns:a16="http://schemas.microsoft.com/office/drawing/2014/main" id="{1D2A5481-32CA-49C9-9958-84D84F7893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854" y="310248"/>
            <a:ext cx="4351603" cy="598472"/>
          </a:xfrm>
          <a:prstGeom prst="rect">
            <a:avLst/>
          </a:prstGeom>
        </p:spPr>
      </p:pic>
      <p:sp>
        <p:nvSpPr>
          <p:cNvPr id="9" name="Rectangle 8">
            <a:extLst>
              <a:ext uri="{FF2B5EF4-FFF2-40B4-BE49-F238E27FC236}">
                <a16:creationId xmlns:a16="http://schemas.microsoft.com/office/drawing/2014/main" id="{2BA834B8-2D5A-45E4-8A49-4E42B7881DE2}"/>
              </a:ext>
            </a:extLst>
          </p:cNvPr>
          <p:cNvSpPr/>
          <p:nvPr/>
        </p:nvSpPr>
        <p:spPr bwMode="auto">
          <a:xfrm>
            <a:off x="7680176" y="210874"/>
            <a:ext cx="792088" cy="841862"/>
          </a:xfrm>
          <a:prstGeom prst="rect">
            <a:avLst/>
          </a:prstGeom>
          <a:noFill/>
          <a:ln w="57150" cap="flat" cmpd="sng" algn="ctr">
            <a:solidFill>
              <a:srgbClr val="F8981D"/>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
        <p:nvSpPr>
          <p:cNvPr id="11" name="Multiplication Sign 10">
            <a:extLst>
              <a:ext uri="{FF2B5EF4-FFF2-40B4-BE49-F238E27FC236}">
                <a16:creationId xmlns:a16="http://schemas.microsoft.com/office/drawing/2014/main" id="{3AACE107-F46B-49D2-8F05-C7BC582F3B89}"/>
              </a:ext>
            </a:extLst>
          </p:cNvPr>
          <p:cNvSpPr/>
          <p:nvPr/>
        </p:nvSpPr>
        <p:spPr bwMode="auto">
          <a:xfrm>
            <a:off x="9408368" y="4869160"/>
            <a:ext cx="1080120" cy="936104"/>
          </a:xfrm>
          <a:prstGeom prst="mathMultiply">
            <a:avLst/>
          </a:prstGeom>
          <a:solidFill>
            <a:srgbClr val="F8981D"/>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Tree>
    <p:extLst>
      <p:ext uri="{BB962C8B-B14F-4D97-AF65-F5344CB8AC3E}">
        <p14:creationId xmlns:p14="http://schemas.microsoft.com/office/powerpoint/2010/main" val="310960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ask about collegiality?</a:t>
            </a:r>
            <a:endParaRPr lang="en-CA"/>
          </a:p>
        </p:txBody>
      </p:sp>
      <p:sp>
        <p:nvSpPr>
          <p:cNvPr id="4" name="Rectangle 3"/>
          <p:cNvSpPr/>
          <p:nvPr/>
        </p:nvSpPr>
        <p:spPr bwMode="auto">
          <a:xfrm>
            <a:off x="2172072" y="2492896"/>
            <a:ext cx="8100641" cy="21602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4000">
                <a:latin typeface="Arial Narrow" panose="020B0606020202030204" pitchFamily="34" charset="0"/>
              </a:rPr>
              <a:t>Basic Psychological Needs</a:t>
            </a:r>
            <a:endParaRPr lang="en-CA" sz="4000">
              <a:latin typeface="Arial Narrow" panose="020B0606020202030204" pitchFamily="34" charset="0"/>
            </a:endParaRPr>
          </a:p>
        </p:txBody>
      </p:sp>
      <p:sp>
        <p:nvSpPr>
          <p:cNvPr id="5" name="Rectangle 4"/>
          <p:cNvSpPr/>
          <p:nvPr/>
        </p:nvSpPr>
        <p:spPr bwMode="auto">
          <a:xfrm>
            <a:off x="2495600" y="3501008"/>
            <a:ext cx="2088232" cy="79208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b="1">
                <a:solidFill>
                  <a:schemeClr val="bg1">
                    <a:lumMod val="50000"/>
                  </a:schemeClr>
                </a:solidFill>
                <a:latin typeface="Arial Narrow" panose="020B0606020202030204" pitchFamily="34" charset="0"/>
              </a:rPr>
              <a:t>CHOICE</a:t>
            </a:r>
            <a:br>
              <a:rPr lang="en-US" sz="2000" b="1">
                <a:solidFill>
                  <a:schemeClr val="bg1">
                    <a:lumMod val="50000"/>
                  </a:schemeClr>
                </a:solidFill>
                <a:latin typeface="Arial Narrow" panose="020B0606020202030204" pitchFamily="34" charset="0"/>
              </a:rPr>
            </a:br>
            <a:r>
              <a:rPr lang="en-US" sz="2000" b="1">
                <a:solidFill>
                  <a:schemeClr val="bg1">
                    <a:lumMod val="50000"/>
                  </a:schemeClr>
                </a:solidFill>
                <a:latin typeface="Arial Narrow" panose="020B0606020202030204" pitchFamily="34" charset="0"/>
              </a:rPr>
              <a:t>(autonomy)</a:t>
            </a:r>
            <a:endParaRPr lang="en-CA" sz="2000" b="1">
              <a:solidFill>
                <a:schemeClr val="bg1">
                  <a:lumMod val="50000"/>
                </a:schemeClr>
              </a:solidFill>
              <a:latin typeface="Arial Narrow" panose="020B0606020202030204" pitchFamily="34" charset="0"/>
            </a:endParaRPr>
          </a:p>
        </p:txBody>
      </p:sp>
      <p:sp>
        <p:nvSpPr>
          <p:cNvPr id="8" name="Rectangle 7"/>
          <p:cNvSpPr/>
          <p:nvPr/>
        </p:nvSpPr>
        <p:spPr bwMode="auto">
          <a:xfrm>
            <a:off x="5375920" y="3476213"/>
            <a:ext cx="2088232" cy="79208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b="1">
                <a:solidFill>
                  <a:schemeClr val="bg1">
                    <a:lumMod val="50000"/>
                  </a:schemeClr>
                </a:solidFill>
                <a:latin typeface="Arial Narrow" panose="020B0606020202030204" pitchFamily="34" charset="0"/>
              </a:rPr>
              <a:t>PROGRESS</a:t>
            </a:r>
            <a:br>
              <a:rPr lang="en-US" sz="2000" b="1">
                <a:solidFill>
                  <a:schemeClr val="bg1">
                    <a:lumMod val="50000"/>
                  </a:schemeClr>
                </a:solidFill>
                <a:latin typeface="Arial Narrow" panose="020B0606020202030204" pitchFamily="34" charset="0"/>
              </a:rPr>
            </a:br>
            <a:r>
              <a:rPr lang="en-US" sz="2000" b="1">
                <a:solidFill>
                  <a:schemeClr val="bg1">
                    <a:lumMod val="50000"/>
                  </a:schemeClr>
                </a:solidFill>
                <a:latin typeface="Arial Narrow" panose="020B0606020202030204" pitchFamily="34" charset="0"/>
              </a:rPr>
              <a:t>(competence)</a:t>
            </a:r>
            <a:endParaRPr lang="en-CA" sz="2000" b="1">
              <a:solidFill>
                <a:schemeClr val="bg1">
                  <a:lumMod val="50000"/>
                </a:schemeClr>
              </a:solidFill>
              <a:latin typeface="Arial Narrow" panose="020B0606020202030204" pitchFamily="34" charset="0"/>
            </a:endParaRPr>
          </a:p>
        </p:txBody>
      </p:sp>
      <p:sp>
        <p:nvSpPr>
          <p:cNvPr id="10" name="Rectangle 9"/>
          <p:cNvSpPr/>
          <p:nvPr/>
        </p:nvSpPr>
        <p:spPr>
          <a:xfrm>
            <a:off x="2172072" y="5013177"/>
            <a:ext cx="4572000" cy="1200329"/>
          </a:xfrm>
          <a:prstGeom prst="rect">
            <a:avLst/>
          </a:prstGeom>
        </p:spPr>
        <p:txBody>
          <a:bodyPr>
            <a:spAutoFit/>
          </a:bodyPr>
          <a:lstStyle/>
          <a:p>
            <a:r>
              <a:rPr lang="en-US"/>
              <a:t>Ryan, R. M. &amp; Deci, E. L. Self-determination theory and the facilitation of intrinsic motivation, social development, and well-being. </a:t>
            </a:r>
            <a:r>
              <a:rPr lang="en-US" i="1"/>
              <a:t>American Psychologist</a:t>
            </a:r>
            <a:r>
              <a:rPr lang="en-US"/>
              <a:t> </a:t>
            </a:r>
            <a:r>
              <a:rPr lang="en-US" b="1"/>
              <a:t>55,</a:t>
            </a:r>
            <a:r>
              <a:rPr lang="en-US"/>
              <a:t> 68–78 (2000).</a:t>
            </a:r>
            <a:endParaRPr lang="en-US">
              <a:effectLst/>
            </a:endParaRPr>
          </a:p>
        </p:txBody>
      </p:sp>
      <p:sp>
        <p:nvSpPr>
          <p:cNvPr id="11" name="Rectangle 10"/>
          <p:cNvSpPr/>
          <p:nvPr/>
        </p:nvSpPr>
        <p:spPr bwMode="auto">
          <a:xfrm>
            <a:off x="7968208" y="3472765"/>
            <a:ext cx="2088232" cy="79208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b="1">
                <a:solidFill>
                  <a:schemeClr val="bg1">
                    <a:lumMod val="50000"/>
                  </a:schemeClr>
                </a:solidFill>
                <a:latin typeface="Arial Narrow" panose="020B0606020202030204" pitchFamily="34" charset="0"/>
              </a:rPr>
              <a:t>COLLEGIALITY</a:t>
            </a:r>
            <a:br>
              <a:rPr lang="en-US" sz="2000" b="1">
                <a:solidFill>
                  <a:schemeClr val="bg1">
                    <a:lumMod val="50000"/>
                  </a:schemeClr>
                </a:solidFill>
                <a:latin typeface="Arial Narrow" panose="020B0606020202030204" pitchFamily="34" charset="0"/>
              </a:rPr>
            </a:br>
            <a:r>
              <a:rPr lang="en-US" sz="2000" b="1">
                <a:solidFill>
                  <a:schemeClr val="bg1">
                    <a:lumMod val="50000"/>
                  </a:schemeClr>
                </a:solidFill>
                <a:latin typeface="Arial Narrow" panose="020B0606020202030204" pitchFamily="34" charset="0"/>
              </a:rPr>
              <a:t>(relatedness)</a:t>
            </a:r>
            <a:endParaRPr lang="en-CA" sz="2000" b="1">
              <a:solidFill>
                <a:schemeClr val="bg1">
                  <a:lumMod val="50000"/>
                </a:schemeClr>
              </a:solidFill>
              <a:latin typeface="Arial Narrow" panose="020B0606020202030204" pitchFamily="34" charset="0"/>
            </a:endParaRPr>
          </a:p>
        </p:txBody>
      </p:sp>
      <p:pic>
        <p:nvPicPr>
          <p:cNvPr id="9" name="Picture 8">
            <a:extLst>
              <a:ext uri="{FF2B5EF4-FFF2-40B4-BE49-F238E27FC236}">
                <a16:creationId xmlns:a16="http://schemas.microsoft.com/office/drawing/2014/main" id="{8E75A15F-05CA-4D67-84E3-0A5C9DBE64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9013" y="288014"/>
            <a:ext cx="4351603" cy="598472"/>
          </a:xfrm>
          <a:prstGeom prst="rect">
            <a:avLst/>
          </a:prstGeom>
        </p:spPr>
      </p:pic>
      <p:sp>
        <p:nvSpPr>
          <p:cNvPr id="12" name="Rectangle 11">
            <a:extLst>
              <a:ext uri="{FF2B5EF4-FFF2-40B4-BE49-F238E27FC236}">
                <a16:creationId xmlns:a16="http://schemas.microsoft.com/office/drawing/2014/main" id="{57445069-824F-4707-8216-68764655643E}"/>
              </a:ext>
            </a:extLst>
          </p:cNvPr>
          <p:cNvSpPr/>
          <p:nvPr/>
        </p:nvSpPr>
        <p:spPr bwMode="auto">
          <a:xfrm>
            <a:off x="9720281" y="188640"/>
            <a:ext cx="792088" cy="841862"/>
          </a:xfrm>
          <a:prstGeom prst="rect">
            <a:avLst/>
          </a:prstGeom>
          <a:noFill/>
          <a:ln w="57150" cap="flat" cmpd="sng" algn="ctr">
            <a:solidFill>
              <a:srgbClr val="F8981D"/>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
        <p:nvSpPr>
          <p:cNvPr id="13" name="Multiplication Sign 12">
            <a:extLst>
              <a:ext uri="{FF2B5EF4-FFF2-40B4-BE49-F238E27FC236}">
                <a16:creationId xmlns:a16="http://schemas.microsoft.com/office/drawing/2014/main" id="{8705E158-C6F9-4359-A29F-4B22129D43E1}"/>
              </a:ext>
            </a:extLst>
          </p:cNvPr>
          <p:cNvSpPr/>
          <p:nvPr/>
        </p:nvSpPr>
        <p:spPr bwMode="auto">
          <a:xfrm>
            <a:off x="9408368" y="4725144"/>
            <a:ext cx="1080120" cy="936104"/>
          </a:xfrm>
          <a:prstGeom prst="mathMultiply">
            <a:avLst/>
          </a:prstGeom>
          <a:solidFill>
            <a:srgbClr val="F8981D"/>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Tree>
    <p:extLst>
      <p:ext uri="{BB962C8B-B14F-4D97-AF65-F5344CB8AC3E}">
        <p14:creationId xmlns:p14="http://schemas.microsoft.com/office/powerpoint/2010/main" val="178889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7" y="44450"/>
            <a:ext cx="6048671" cy="1081088"/>
          </a:xfrm>
        </p:spPr>
        <p:txBody>
          <a:bodyPr/>
          <a:lstStyle/>
          <a:p>
            <a:r>
              <a:rPr lang="en-US"/>
              <a:t>What we mean by Psychological Safety</a:t>
            </a:r>
            <a:endParaRPr lang="en-CA"/>
          </a:p>
        </p:txBody>
      </p:sp>
      <p:sp>
        <p:nvSpPr>
          <p:cNvPr id="3" name="Content Placeholder 2"/>
          <p:cNvSpPr>
            <a:spLocks noGrp="1"/>
          </p:cNvSpPr>
          <p:nvPr>
            <p:ph idx="1"/>
          </p:nvPr>
        </p:nvSpPr>
        <p:spPr/>
        <p:txBody>
          <a:bodyPr/>
          <a:lstStyle/>
          <a:p>
            <a:r>
              <a:rPr lang="en-US" sz="3200"/>
              <a:t>the degree to which people view the environment as conducive to interpersonally risky behaviors like speaking up or asking </a:t>
            </a:r>
            <a:r>
              <a:rPr lang="en-CA" sz="3200"/>
              <a:t>for help</a:t>
            </a:r>
          </a:p>
        </p:txBody>
      </p:sp>
      <p:sp>
        <p:nvSpPr>
          <p:cNvPr id="10" name="Rectangle 9"/>
          <p:cNvSpPr/>
          <p:nvPr/>
        </p:nvSpPr>
        <p:spPr>
          <a:xfrm>
            <a:off x="2172072" y="5013176"/>
            <a:ext cx="4572000" cy="1477328"/>
          </a:xfrm>
          <a:prstGeom prst="rect">
            <a:avLst/>
          </a:prstGeom>
        </p:spPr>
        <p:txBody>
          <a:bodyPr>
            <a:spAutoFit/>
          </a:bodyPr>
          <a:lstStyle/>
          <a:p>
            <a:r>
              <a:rPr lang="en-US"/>
              <a:t>Edmondson, A. C., Higgins, M., Singer, S. &amp; Weiner, J. Understanding Psychological Safety in Health Care and Education Organizations: A Comparative Perspective. </a:t>
            </a:r>
            <a:r>
              <a:rPr lang="en-US" i="1"/>
              <a:t>Research in Human Development</a:t>
            </a:r>
            <a:r>
              <a:rPr lang="en-US"/>
              <a:t> </a:t>
            </a:r>
            <a:r>
              <a:rPr lang="en-US" b="1"/>
              <a:t>13,</a:t>
            </a:r>
            <a:r>
              <a:rPr lang="en-US"/>
              <a:t> 65–83 (2016).</a:t>
            </a:r>
            <a:endParaRPr lang="en-US">
              <a:effectLst/>
            </a:endParaRPr>
          </a:p>
        </p:txBody>
      </p:sp>
      <p:pic>
        <p:nvPicPr>
          <p:cNvPr id="5" name="Picture 4">
            <a:extLst>
              <a:ext uri="{FF2B5EF4-FFF2-40B4-BE49-F238E27FC236}">
                <a16:creationId xmlns:a16="http://schemas.microsoft.com/office/drawing/2014/main" id="{BAFB9B02-0E4A-4D33-8705-0C6CA4DE39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9013" y="310248"/>
            <a:ext cx="4351603" cy="598472"/>
          </a:xfrm>
          <a:prstGeom prst="rect">
            <a:avLst/>
          </a:prstGeom>
        </p:spPr>
      </p:pic>
      <p:sp>
        <p:nvSpPr>
          <p:cNvPr id="6" name="Rectangle 5">
            <a:extLst>
              <a:ext uri="{FF2B5EF4-FFF2-40B4-BE49-F238E27FC236}">
                <a16:creationId xmlns:a16="http://schemas.microsoft.com/office/drawing/2014/main" id="{7FBE79CD-0D1E-410E-B3B9-8EC6BD677208}"/>
              </a:ext>
            </a:extLst>
          </p:cNvPr>
          <p:cNvSpPr/>
          <p:nvPr/>
        </p:nvSpPr>
        <p:spPr bwMode="auto">
          <a:xfrm>
            <a:off x="10272463" y="210874"/>
            <a:ext cx="792088" cy="841862"/>
          </a:xfrm>
          <a:prstGeom prst="rect">
            <a:avLst/>
          </a:prstGeom>
          <a:noFill/>
          <a:ln w="57150" cap="flat" cmpd="sng" algn="ctr">
            <a:solidFill>
              <a:srgbClr val="F8981D"/>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
        <p:nvSpPr>
          <p:cNvPr id="7" name="Multiplication Sign 6">
            <a:extLst>
              <a:ext uri="{FF2B5EF4-FFF2-40B4-BE49-F238E27FC236}">
                <a16:creationId xmlns:a16="http://schemas.microsoft.com/office/drawing/2014/main" id="{71B3411E-BB9F-48E6-8455-E52B3399DB93}"/>
              </a:ext>
            </a:extLst>
          </p:cNvPr>
          <p:cNvSpPr/>
          <p:nvPr/>
        </p:nvSpPr>
        <p:spPr bwMode="auto">
          <a:xfrm>
            <a:off x="9408368" y="2636912"/>
            <a:ext cx="1080120" cy="936104"/>
          </a:xfrm>
          <a:prstGeom prst="mathMultiply">
            <a:avLst/>
          </a:prstGeom>
          <a:solidFill>
            <a:srgbClr val="F8981D"/>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Tree>
    <p:extLst>
      <p:ext uri="{BB962C8B-B14F-4D97-AF65-F5344CB8AC3E}">
        <p14:creationId xmlns:p14="http://schemas.microsoft.com/office/powerpoint/2010/main" val="286713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7" y="44450"/>
            <a:ext cx="7560839" cy="1081088"/>
          </a:xfrm>
        </p:spPr>
        <p:txBody>
          <a:bodyPr/>
          <a:lstStyle/>
          <a:p>
            <a:r>
              <a:rPr lang="en-US"/>
              <a:t>What we mean by Ratio of resources to demands</a:t>
            </a:r>
            <a:endParaRPr lang="en-CA"/>
          </a:p>
        </p:txBody>
      </p:sp>
      <p:sp>
        <p:nvSpPr>
          <p:cNvPr id="3" name="Content Placeholder 2"/>
          <p:cNvSpPr>
            <a:spLocks noGrp="1"/>
          </p:cNvSpPr>
          <p:nvPr>
            <p:ph idx="1"/>
          </p:nvPr>
        </p:nvSpPr>
        <p:spPr/>
        <p:txBody>
          <a:bodyPr/>
          <a:lstStyle/>
          <a:p>
            <a:r>
              <a:rPr lang="en-US"/>
              <a:t>Demands: aspects of a job that require sustained physical or mental effort and are therefore associated with certain physiological and psychological costs</a:t>
            </a:r>
          </a:p>
          <a:p>
            <a:r>
              <a:rPr lang="en-US"/>
              <a:t>Resources: aspects of the job that may do any of the following: </a:t>
            </a:r>
          </a:p>
          <a:p>
            <a:pPr lvl="1"/>
            <a:r>
              <a:rPr lang="en-US"/>
              <a:t>be functional in achieving work goals; </a:t>
            </a:r>
          </a:p>
          <a:p>
            <a:pPr lvl="1"/>
            <a:r>
              <a:rPr lang="en-US"/>
              <a:t>reduce the associated physiological and psychological costs of demands; </a:t>
            </a:r>
          </a:p>
          <a:p>
            <a:pPr lvl="1"/>
            <a:r>
              <a:rPr lang="en-US"/>
              <a:t>stimulate personal growth and development</a:t>
            </a:r>
            <a:endParaRPr lang="en-CA"/>
          </a:p>
        </p:txBody>
      </p:sp>
      <p:sp>
        <p:nvSpPr>
          <p:cNvPr id="10" name="Rectangle 9"/>
          <p:cNvSpPr/>
          <p:nvPr/>
        </p:nvSpPr>
        <p:spPr>
          <a:xfrm>
            <a:off x="1847850" y="5171708"/>
            <a:ext cx="6912446" cy="1569660"/>
          </a:xfrm>
          <a:prstGeom prst="rect">
            <a:avLst/>
          </a:prstGeom>
        </p:spPr>
        <p:txBody>
          <a:bodyPr wrap="square">
            <a:spAutoFit/>
          </a:bodyPr>
          <a:lstStyle/>
          <a:p>
            <a:pPr marL="177800" indent="-177800"/>
            <a:r>
              <a:rPr lang="en-US" sz="1200"/>
              <a:t>Schaufeli, W. B. Applying the Job Demands-Resources model: A ‘how to’ guide to measuring and tackling work engagement and burnout. </a:t>
            </a:r>
            <a:r>
              <a:rPr lang="en-US" sz="1200" i="1"/>
              <a:t>Organizational Dynamics</a:t>
            </a:r>
            <a:r>
              <a:rPr lang="en-US" sz="1200"/>
              <a:t> doi:10.1016/j.orgdyn.2017.04.008</a:t>
            </a:r>
          </a:p>
          <a:p>
            <a:pPr marL="177800" indent="-177800"/>
            <a:r>
              <a:rPr lang="en-US" sz="1200"/>
              <a:t>Consiglio, C. Interpersonal strain at work: A new burnout facet relevant for the health of hospital staff. </a:t>
            </a:r>
            <a:r>
              <a:rPr lang="en-US" sz="1200" i="1"/>
              <a:t>Burnout Research</a:t>
            </a:r>
            <a:r>
              <a:rPr lang="en-US" sz="1200"/>
              <a:t> doi:10.1016/j.burn.2014.07.002</a:t>
            </a:r>
          </a:p>
          <a:p>
            <a:pPr marL="177800" indent="-177800"/>
            <a:r>
              <a:rPr lang="en-US" sz="1200"/>
              <a:t>Demerouti, E., Bakker, A. B., Nachreiner, F. &amp; Schaufeli, W. B. The job demands-resources model of burnout. </a:t>
            </a:r>
            <a:r>
              <a:rPr lang="en-US" sz="1200" i="1"/>
              <a:t>Journal of Applied Psychology</a:t>
            </a:r>
            <a:r>
              <a:rPr lang="en-US" sz="1200"/>
              <a:t> </a:t>
            </a:r>
            <a:r>
              <a:rPr lang="en-US" sz="1200" b="1"/>
              <a:t>86,</a:t>
            </a:r>
            <a:r>
              <a:rPr lang="en-US" sz="1200"/>
              <a:t> 499–512 (2001).</a:t>
            </a:r>
          </a:p>
          <a:p>
            <a:pPr marL="177800" indent="-177800"/>
            <a:r>
              <a:rPr lang="en-US" sz="1200"/>
              <a:t>Schaufeli, W. B., Bakker, A. B., van der Heijden, F. M. M. A. &amp; Prins, J. T. Workaholism, burnout and well-being among junior doctors: The mediating role of role conflict. </a:t>
            </a:r>
            <a:r>
              <a:rPr lang="en-US" sz="1200" i="1"/>
              <a:t>Work &amp; Stress</a:t>
            </a:r>
            <a:r>
              <a:rPr lang="en-US" sz="1200"/>
              <a:t> </a:t>
            </a:r>
            <a:r>
              <a:rPr lang="en-US" sz="1200" b="1"/>
              <a:t>23,</a:t>
            </a:r>
            <a:r>
              <a:rPr lang="en-US" sz="1200"/>
              <a:t> 155 (2009).</a:t>
            </a:r>
          </a:p>
        </p:txBody>
      </p:sp>
      <p:pic>
        <p:nvPicPr>
          <p:cNvPr id="5" name="Picture 4">
            <a:extLst>
              <a:ext uri="{FF2B5EF4-FFF2-40B4-BE49-F238E27FC236}">
                <a16:creationId xmlns:a16="http://schemas.microsoft.com/office/drawing/2014/main" id="{7D67134D-2078-4E95-BD43-1E62E10AE6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8168" y="288014"/>
            <a:ext cx="4351603" cy="598472"/>
          </a:xfrm>
          <a:prstGeom prst="rect">
            <a:avLst/>
          </a:prstGeom>
        </p:spPr>
      </p:pic>
      <p:sp>
        <p:nvSpPr>
          <p:cNvPr id="6" name="Rectangle 5">
            <a:extLst>
              <a:ext uri="{FF2B5EF4-FFF2-40B4-BE49-F238E27FC236}">
                <a16:creationId xmlns:a16="http://schemas.microsoft.com/office/drawing/2014/main" id="{DD2BFD0D-257C-486A-AFFF-36068FB1522B}"/>
              </a:ext>
            </a:extLst>
          </p:cNvPr>
          <p:cNvSpPr/>
          <p:nvPr/>
        </p:nvSpPr>
        <p:spPr bwMode="auto">
          <a:xfrm>
            <a:off x="11208567" y="188640"/>
            <a:ext cx="792088" cy="841862"/>
          </a:xfrm>
          <a:prstGeom prst="rect">
            <a:avLst/>
          </a:prstGeom>
          <a:noFill/>
          <a:ln w="57150" cap="flat" cmpd="sng" algn="ctr">
            <a:solidFill>
              <a:srgbClr val="F8981D"/>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
        <p:nvSpPr>
          <p:cNvPr id="7" name="Multiplication Sign 6">
            <a:extLst>
              <a:ext uri="{FF2B5EF4-FFF2-40B4-BE49-F238E27FC236}">
                <a16:creationId xmlns:a16="http://schemas.microsoft.com/office/drawing/2014/main" id="{85361079-0B2A-494B-BDA1-294B1F04FAD2}"/>
              </a:ext>
            </a:extLst>
          </p:cNvPr>
          <p:cNvSpPr/>
          <p:nvPr/>
        </p:nvSpPr>
        <p:spPr bwMode="auto">
          <a:xfrm>
            <a:off x="9408368" y="2924944"/>
            <a:ext cx="1080120" cy="936104"/>
          </a:xfrm>
          <a:prstGeom prst="mathMultiply">
            <a:avLst/>
          </a:prstGeom>
          <a:solidFill>
            <a:srgbClr val="F8981D"/>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Tree>
    <p:extLst>
      <p:ext uri="{BB962C8B-B14F-4D97-AF65-F5344CB8AC3E}">
        <p14:creationId xmlns:p14="http://schemas.microsoft.com/office/powerpoint/2010/main" val="424884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SPECTRUM EXERCISE</a:t>
            </a:r>
            <a:endParaRPr lang="en-CA"/>
          </a:p>
        </p:txBody>
      </p:sp>
      <p:sp>
        <p:nvSpPr>
          <p:cNvPr id="5" name="Text Placeholder 4"/>
          <p:cNvSpPr>
            <a:spLocks noGrp="1"/>
          </p:cNvSpPr>
          <p:nvPr>
            <p:ph type="body" idx="1"/>
          </p:nvPr>
        </p:nvSpPr>
        <p:spPr/>
        <p:txBody>
          <a:bodyPr/>
          <a:lstStyle/>
          <a:p>
            <a:r>
              <a:rPr lang="en-US"/>
              <a:t>Time to stand up and walk around!</a:t>
            </a:r>
            <a:endParaRPr lang="en-CA"/>
          </a:p>
        </p:txBody>
      </p:sp>
    </p:spTree>
    <p:extLst>
      <p:ext uri="{BB962C8B-B14F-4D97-AF65-F5344CB8AC3E}">
        <p14:creationId xmlns:p14="http://schemas.microsoft.com/office/powerpoint/2010/main" val="3581325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775E13-0691-46FF-979F-569382D8D865}"/>
              </a:ext>
            </a:extLst>
          </p:cNvPr>
          <p:cNvSpPr>
            <a:spLocks noGrp="1"/>
          </p:cNvSpPr>
          <p:nvPr>
            <p:ph type="title"/>
          </p:nvPr>
        </p:nvSpPr>
        <p:spPr/>
        <p:txBody>
          <a:bodyPr/>
          <a:lstStyle/>
          <a:p>
            <a:r>
              <a:rPr lang="en-US"/>
              <a:t>Where to stand</a:t>
            </a:r>
            <a:endParaRPr lang="en-CA"/>
          </a:p>
        </p:txBody>
      </p:sp>
      <p:sp>
        <p:nvSpPr>
          <p:cNvPr id="5" name="Arrow: Left-Right 4">
            <a:extLst>
              <a:ext uri="{FF2B5EF4-FFF2-40B4-BE49-F238E27FC236}">
                <a16:creationId xmlns:a16="http://schemas.microsoft.com/office/drawing/2014/main" id="{30799230-D589-466C-BEC1-3E90C752496F}"/>
              </a:ext>
            </a:extLst>
          </p:cNvPr>
          <p:cNvSpPr/>
          <p:nvPr/>
        </p:nvSpPr>
        <p:spPr bwMode="auto">
          <a:xfrm>
            <a:off x="1703513" y="2132856"/>
            <a:ext cx="8712968" cy="2160240"/>
          </a:xfrm>
          <a:prstGeom prst="leftRightArrow">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
        <p:nvSpPr>
          <p:cNvPr id="6" name="Rectangle 5">
            <a:extLst>
              <a:ext uri="{FF2B5EF4-FFF2-40B4-BE49-F238E27FC236}">
                <a16:creationId xmlns:a16="http://schemas.microsoft.com/office/drawing/2014/main" id="{1A1E39DE-DC4A-40EE-A6EE-E5A6DAA2E4BF}"/>
              </a:ext>
            </a:extLst>
          </p:cNvPr>
          <p:cNvSpPr/>
          <p:nvPr/>
        </p:nvSpPr>
        <p:spPr bwMode="auto">
          <a:xfrm>
            <a:off x="5735960" y="1772816"/>
            <a:ext cx="720080" cy="316835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vert270" wrap="none" lIns="91440" tIns="45720" rIns="91440" bIns="45720" numCol="1" spcCol="0" rtlCol="0" fromWordArt="0" anchor="ctr" anchorCtr="0" forceAA="0" compatLnSpc="1">
            <a:prstTxWarp prst="textNoShape">
              <a:avLst/>
            </a:prstTxWarp>
            <a:noAutofit/>
          </a:bodyPr>
          <a:lstStyle/>
          <a:p>
            <a:pPr algn="ctr"/>
            <a:r>
              <a:rPr lang="en-US" sz="2800">
                <a:latin typeface="News Gothic Condensed" pitchFamily="34" charset="0"/>
              </a:rPr>
              <a:t>ABOUT AVERAGE</a:t>
            </a:r>
            <a:endParaRPr lang="en-CA">
              <a:latin typeface="News Gothic Condensed" pitchFamily="34" charset="0"/>
            </a:endParaRPr>
          </a:p>
        </p:txBody>
      </p:sp>
      <p:sp>
        <p:nvSpPr>
          <p:cNvPr id="7" name="TextBox 6">
            <a:extLst>
              <a:ext uri="{FF2B5EF4-FFF2-40B4-BE49-F238E27FC236}">
                <a16:creationId xmlns:a16="http://schemas.microsoft.com/office/drawing/2014/main" id="{2453C060-C223-4A2D-8407-4E98FF61B80E}"/>
              </a:ext>
            </a:extLst>
          </p:cNvPr>
          <p:cNvSpPr txBox="1"/>
          <p:nvPr/>
        </p:nvSpPr>
        <p:spPr>
          <a:xfrm>
            <a:off x="1703514" y="4586647"/>
            <a:ext cx="2304255" cy="646331"/>
          </a:xfrm>
          <a:prstGeom prst="rect">
            <a:avLst/>
          </a:prstGeom>
          <a:noFill/>
        </p:spPr>
        <p:txBody>
          <a:bodyPr wrap="square" rtlCol="0" anchor="ctr" anchorCtr="0">
            <a:spAutoFit/>
          </a:bodyPr>
          <a:lstStyle/>
          <a:p>
            <a:pPr algn="ctr"/>
            <a:r>
              <a:rPr lang="en-US" sz="3600"/>
              <a:t>BEST IN BC</a:t>
            </a:r>
            <a:endParaRPr lang="en-CA"/>
          </a:p>
        </p:txBody>
      </p:sp>
    </p:spTree>
    <p:extLst>
      <p:ext uri="{BB962C8B-B14F-4D97-AF65-F5344CB8AC3E}">
        <p14:creationId xmlns:p14="http://schemas.microsoft.com/office/powerpoint/2010/main" val="4182052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ACTION PLANNING</a:t>
            </a:r>
            <a:endParaRPr lang="en-CA"/>
          </a:p>
        </p:txBody>
      </p:sp>
      <p:sp>
        <p:nvSpPr>
          <p:cNvPr id="5" name="Text Placeholder 4"/>
          <p:cNvSpPr>
            <a:spLocks noGrp="1"/>
          </p:cNvSpPr>
          <p:nvPr>
            <p:ph type="body" idx="1"/>
          </p:nvPr>
        </p:nvSpPr>
        <p:spPr/>
        <p:txBody>
          <a:bodyPr/>
          <a:lstStyle/>
          <a:p>
            <a:r>
              <a:rPr lang="en-US"/>
              <a:t>Back to your tables</a:t>
            </a:r>
            <a:endParaRPr lang="en-CA"/>
          </a:p>
        </p:txBody>
      </p:sp>
    </p:spTree>
    <p:extLst>
      <p:ext uri="{BB962C8B-B14F-4D97-AF65-F5344CB8AC3E}">
        <p14:creationId xmlns:p14="http://schemas.microsoft.com/office/powerpoint/2010/main" val="193040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CA" dirty="0"/>
              <a:t>Faculty/Presenter Disclosure</a:t>
            </a:r>
          </a:p>
        </p:txBody>
      </p:sp>
      <p:sp>
        <p:nvSpPr>
          <p:cNvPr id="3" name="Content Placeholder 2"/>
          <p:cNvSpPr>
            <a:spLocks noGrp="1"/>
          </p:cNvSpPr>
          <p:nvPr>
            <p:ph idx="1"/>
          </p:nvPr>
        </p:nvSpPr>
        <p:spPr>
          <a:xfrm>
            <a:off x="1981200" y="1412776"/>
            <a:ext cx="8229600" cy="5112568"/>
          </a:xfrm>
        </p:spPr>
        <p:txBody>
          <a:bodyPr rtlCol="0">
            <a:normAutofit/>
          </a:bodyPr>
          <a:lstStyle/>
          <a:p>
            <a:pPr marL="0" indent="0" fontAlgn="auto">
              <a:spcAft>
                <a:spcPts val="0"/>
              </a:spcAft>
              <a:buNone/>
              <a:defRPr/>
            </a:pPr>
            <a:r>
              <a:rPr lang="en-CA" b="1">
                <a:solidFill>
                  <a:srgbClr val="0070C0"/>
                </a:solidFill>
              </a:rPr>
              <a:t>Andrew Clarke</a:t>
            </a:r>
            <a:r>
              <a:rPr lang="en-CA" b="1"/>
              <a:t>, MD MEd DOHS</a:t>
            </a:r>
          </a:p>
          <a:p>
            <a:pPr fontAlgn="auto">
              <a:spcAft>
                <a:spcPts val="0"/>
              </a:spcAft>
              <a:buFont typeface="Arial" pitchFamily="34" charset="0"/>
              <a:buChar char="•"/>
              <a:defRPr/>
            </a:pPr>
            <a:r>
              <a:rPr lang="en-CA" b="1"/>
              <a:t>Relationships </a:t>
            </a:r>
            <a:r>
              <a:rPr lang="en-CA" b="1" dirty="0"/>
              <a:t>with commercial </a:t>
            </a:r>
            <a:r>
              <a:rPr lang="en-CA" b="1"/>
              <a:t>interests:</a:t>
            </a:r>
            <a:endParaRPr lang="en-CA" sz="1600" i="1" dirty="0">
              <a:solidFill>
                <a:srgbClr val="C00000"/>
              </a:solidFill>
            </a:endParaRPr>
          </a:p>
          <a:p>
            <a:pPr lvl="1" fontAlgn="auto">
              <a:spcAft>
                <a:spcPts val="0"/>
              </a:spcAft>
              <a:buFont typeface="Arial" pitchFamily="34" charset="0"/>
              <a:buChar char="–"/>
              <a:defRPr/>
            </a:pPr>
            <a:r>
              <a:rPr lang="en-CA" b="1" dirty="0"/>
              <a:t>Grants/Research </a:t>
            </a:r>
            <a:r>
              <a:rPr lang="en-CA" b="1"/>
              <a:t>Support: </a:t>
            </a:r>
            <a:br>
              <a:rPr lang="en-CA" b="1"/>
            </a:br>
            <a:r>
              <a:rPr lang="en-CA" b="1">
                <a:solidFill>
                  <a:srgbClr val="0070C0"/>
                </a:solidFill>
              </a:rPr>
              <a:t>CMPA </a:t>
            </a:r>
            <a:r>
              <a:rPr lang="en-CA" b="1"/>
              <a:t>Research / Risk Management Grant 2011</a:t>
            </a:r>
          </a:p>
          <a:p>
            <a:pPr lvl="1" fontAlgn="auto">
              <a:spcAft>
                <a:spcPts val="0"/>
              </a:spcAft>
              <a:buFont typeface="Arial" pitchFamily="34" charset="0"/>
              <a:buChar char="–"/>
              <a:defRPr/>
            </a:pPr>
            <a:r>
              <a:rPr lang="en-CA" b="1"/>
              <a:t>Speakers Bureau/Honoraria: </a:t>
            </a:r>
            <a:r>
              <a:rPr lang="en-CA" b="1">
                <a:solidFill>
                  <a:srgbClr val="0070C0"/>
                </a:solidFill>
              </a:rPr>
              <a:t>None</a:t>
            </a:r>
            <a:endParaRPr lang="en-CA" sz="1600" i="1" dirty="0">
              <a:solidFill>
                <a:srgbClr val="0070C0"/>
              </a:solidFill>
            </a:endParaRPr>
          </a:p>
          <a:p>
            <a:pPr lvl="1" fontAlgn="auto">
              <a:spcAft>
                <a:spcPts val="0"/>
              </a:spcAft>
              <a:buFont typeface="Arial" pitchFamily="34" charset="0"/>
              <a:buChar char="–"/>
              <a:defRPr/>
            </a:pPr>
            <a:r>
              <a:rPr lang="en-CA" b="1" dirty="0"/>
              <a:t>Consulting </a:t>
            </a:r>
            <a:r>
              <a:rPr lang="en-CA" b="1"/>
              <a:t>Fees: None</a:t>
            </a:r>
            <a:endParaRPr lang="en-CA" sz="1600" i="1" dirty="0">
              <a:solidFill>
                <a:schemeClr val="accent1"/>
              </a:solidFill>
            </a:endParaRPr>
          </a:p>
          <a:p>
            <a:pPr lvl="1" fontAlgn="auto">
              <a:spcAft>
                <a:spcPts val="0"/>
              </a:spcAft>
              <a:buFont typeface="Arial" pitchFamily="34" charset="0"/>
              <a:buChar char="–"/>
              <a:defRPr/>
            </a:pPr>
            <a:r>
              <a:rPr lang="en-CA" b="1"/>
              <a:t>Other: Employed full-time by </a:t>
            </a:r>
            <a:r>
              <a:rPr lang="en-CA" b="1">
                <a:solidFill>
                  <a:srgbClr val="0070C0"/>
                </a:solidFill>
              </a:rPr>
              <a:t>Doctors of BC</a:t>
            </a:r>
            <a:r>
              <a:rPr lang="en-CA" b="1"/>
              <a:t>, as</a:t>
            </a:r>
            <a:br>
              <a:rPr lang="en-CA" b="1"/>
            </a:br>
            <a:r>
              <a:rPr lang="en-CA" b="1"/>
              <a:t>Executive Director, </a:t>
            </a:r>
            <a:r>
              <a:rPr lang="en-CA" b="1">
                <a:solidFill>
                  <a:srgbClr val="0070C0"/>
                </a:solidFill>
              </a:rPr>
              <a:t>Physician Health Program</a:t>
            </a:r>
          </a:p>
          <a:p>
            <a:pPr lvl="2" fontAlgn="auto">
              <a:spcAft>
                <a:spcPts val="0"/>
              </a:spcAft>
              <a:buFont typeface="Arial" pitchFamily="34" charset="0"/>
              <a:buChar char="–"/>
              <a:defRPr/>
            </a:pPr>
            <a:r>
              <a:rPr lang="en-US" b="1">
                <a:solidFill>
                  <a:srgbClr val="0070C0"/>
                </a:solidFill>
              </a:rPr>
              <a:t>N</a:t>
            </a:r>
            <a:r>
              <a:rPr lang="en-CA" b="1">
                <a:solidFill>
                  <a:srgbClr val="0070C0"/>
                </a:solidFill>
              </a:rPr>
              <a:t>o incentives for case volume</a:t>
            </a:r>
          </a:p>
          <a:p>
            <a:pPr lvl="2" fontAlgn="auto">
              <a:spcAft>
                <a:spcPts val="0"/>
              </a:spcAft>
              <a:buFont typeface="Arial" pitchFamily="34" charset="0"/>
              <a:buChar char="–"/>
              <a:defRPr/>
            </a:pPr>
            <a:r>
              <a:rPr lang="en-US" b="1">
                <a:solidFill>
                  <a:srgbClr val="0070C0"/>
                </a:solidFill>
              </a:rPr>
              <a:t>N</a:t>
            </a:r>
            <a:r>
              <a:rPr lang="en-CA" b="1">
                <a:solidFill>
                  <a:srgbClr val="0070C0"/>
                </a:solidFill>
              </a:rPr>
              <a:t>ot paid Fee for Service</a:t>
            </a:r>
          </a:p>
          <a:p>
            <a:pPr lvl="1" fontAlgn="auto">
              <a:spcAft>
                <a:spcPts val="0"/>
              </a:spcAft>
              <a:buFont typeface="Arial" pitchFamily="34" charset="0"/>
              <a:buChar char="–"/>
              <a:defRPr/>
            </a:pPr>
            <a:r>
              <a:rPr lang="en-CA" b="1"/>
              <a:t>Clinical Associate Professor, </a:t>
            </a:r>
            <a:r>
              <a:rPr lang="en-CA" b="1">
                <a:solidFill>
                  <a:srgbClr val="0070C0"/>
                </a:solidFill>
              </a:rPr>
              <a:t>Department of Psychiatry</a:t>
            </a:r>
            <a:br>
              <a:rPr lang="en-CA" b="1">
                <a:solidFill>
                  <a:srgbClr val="0070C0"/>
                </a:solidFill>
              </a:rPr>
            </a:br>
            <a:r>
              <a:rPr lang="en-CA" b="1">
                <a:solidFill>
                  <a:srgbClr val="0070C0"/>
                </a:solidFill>
              </a:rPr>
              <a:t>University of British Columbia</a:t>
            </a:r>
            <a:endParaRPr lang="en-CA" sz="1400" dirty="0">
              <a:solidFill>
                <a:srgbClr val="0070C0"/>
              </a:solidFill>
            </a:endParaRPr>
          </a:p>
          <a:p>
            <a:pPr marL="0" indent="0" fontAlgn="auto">
              <a:spcAft>
                <a:spcPts val="0"/>
              </a:spcAft>
              <a:buNone/>
              <a:defRPr/>
            </a:pPr>
            <a:endParaRPr lang="en-US" sz="1600" i="1" dirty="0">
              <a:solidFill>
                <a:schemeClr val="accent1"/>
              </a:solidFill>
              <a:latin typeface="Times New Roman" pitchFamily="18" charset="0"/>
              <a:cs typeface="Times New Roman" pitchFamily="18" charset="0"/>
            </a:endParaRPr>
          </a:p>
          <a:p>
            <a:pPr marL="0" indent="0" fontAlgn="auto">
              <a:spcAft>
                <a:spcPts val="0"/>
              </a:spcAft>
              <a:buNone/>
              <a:defRPr/>
            </a:pPr>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So what now?</a:t>
            </a:r>
            <a:endParaRPr lang="en-CA"/>
          </a:p>
        </p:txBody>
      </p:sp>
      <p:sp>
        <p:nvSpPr>
          <p:cNvPr id="5" name="Content Placeholder 4"/>
          <p:cNvSpPr>
            <a:spLocks noGrp="1"/>
          </p:cNvSpPr>
          <p:nvPr>
            <p:ph idx="1"/>
          </p:nvPr>
        </p:nvSpPr>
        <p:spPr/>
        <p:txBody>
          <a:bodyPr/>
          <a:lstStyle/>
          <a:p>
            <a:r>
              <a:rPr lang="en-US"/>
              <a:t>We will go back to tables and discuss a couple of questions:</a:t>
            </a:r>
          </a:p>
          <a:p>
            <a:endParaRPr lang="en-US"/>
          </a:p>
          <a:p>
            <a:r>
              <a:rPr lang="en-US"/>
              <a:t>Based on what I’ve heard today,</a:t>
            </a:r>
          </a:p>
          <a:p>
            <a:pPr lvl="1"/>
            <a:r>
              <a:rPr lang="en-US"/>
              <a:t>Which facet inspires me to contribute toward improving it in my community?</a:t>
            </a:r>
          </a:p>
          <a:p>
            <a:pPr lvl="1"/>
            <a:r>
              <a:rPr lang="en-US"/>
              <a:t>Which communities were above average in that area?</a:t>
            </a:r>
          </a:p>
          <a:p>
            <a:pPr lvl="1"/>
            <a:r>
              <a:rPr lang="en-US"/>
              <a:t>What would it look like for me to learn from them?</a:t>
            </a:r>
          </a:p>
          <a:p>
            <a:pPr lvl="1"/>
            <a:endParaRPr lang="en-US"/>
          </a:p>
          <a:p>
            <a:pPr lvl="1"/>
            <a:r>
              <a:rPr lang="en-US"/>
              <a:t>What would it look like for me to help someone in an area where my community is above average?</a:t>
            </a:r>
            <a:endParaRPr lang="en-CA"/>
          </a:p>
        </p:txBody>
      </p:sp>
    </p:spTree>
    <p:extLst>
      <p:ext uri="{BB962C8B-B14F-4D97-AF65-F5344CB8AC3E}">
        <p14:creationId xmlns:p14="http://schemas.microsoft.com/office/powerpoint/2010/main" val="1818604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WRAP UP AND DEBRIEF</a:t>
            </a:r>
            <a:endParaRPr lang="en-CA"/>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195709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CA"/>
              <a:t>Questions and Comments?</a:t>
            </a:r>
          </a:p>
          <a:p>
            <a:r>
              <a:rPr lang="en-CA">
                <a:solidFill>
                  <a:schemeClr val="tx1">
                    <a:lumMod val="95000"/>
                    <a:lumOff val="5000"/>
                  </a:schemeClr>
                </a:solidFill>
              </a:rPr>
              <a:t>andrew@physicianhealth.com</a:t>
            </a:r>
          </a:p>
          <a:p>
            <a:r>
              <a:rPr lang="en-CA">
                <a:solidFill>
                  <a:schemeClr val="tx1">
                    <a:lumMod val="95000"/>
                    <a:lumOff val="5000"/>
                  </a:schemeClr>
                </a:solidFill>
              </a:rPr>
              <a:t>604-398-4301 (Direct)</a:t>
            </a:r>
          </a:p>
          <a:p>
            <a:r>
              <a:rPr lang="en-CA">
                <a:solidFill>
                  <a:schemeClr val="tx1">
                    <a:lumMod val="95000"/>
                    <a:lumOff val="5000"/>
                  </a:schemeClr>
                </a:solidFill>
              </a:rPr>
              <a:t>800-663-6729 (24/7 Help)</a:t>
            </a:r>
          </a:p>
          <a:p>
            <a:endParaRPr lang="en-CA"/>
          </a:p>
          <a:p>
            <a:endParaRPr lang="en-CA"/>
          </a:p>
        </p:txBody>
      </p:sp>
      <p:sp>
        <p:nvSpPr>
          <p:cNvPr id="4" name="Title 3"/>
          <p:cNvSpPr>
            <a:spLocks noGrp="1"/>
          </p:cNvSpPr>
          <p:nvPr>
            <p:ph type="ctrTitle"/>
          </p:nvPr>
        </p:nvSpPr>
        <p:spPr/>
        <p:txBody>
          <a:bodyPr/>
          <a:lstStyle/>
          <a:p>
            <a:r>
              <a:rPr lang="en-CA"/>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Objectives</a:t>
            </a:r>
          </a:p>
        </p:txBody>
      </p:sp>
      <p:sp>
        <p:nvSpPr>
          <p:cNvPr id="3" name="Content Placeholder 2"/>
          <p:cNvSpPr>
            <a:spLocks noGrp="1"/>
          </p:cNvSpPr>
          <p:nvPr>
            <p:ph idx="1"/>
          </p:nvPr>
        </p:nvSpPr>
        <p:spPr/>
        <p:txBody>
          <a:bodyPr/>
          <a:lstStyle/>
          <a:p>
            <a:pPr>
              <a:buNone/>
            </a:pPr>
            <a:r>
              <a:rPr lang="en-CA"/>
              <a:t>As a result of this session, I hope that you will:</a:t>
            </a:r>
          </a:p>
          <a:p>
            <a:pPr marL="457200" indent="-457200">
              <a:buAutoNum type="arabicPeriod"/>
            </a:pPr>
            <a:r>
              <a:rPr lang="en-US" sz="3200"/>
              <a:t>K</a:t>
            </a:r>
            <a:r>
              <a:rPr lang="en-CA" sz="3200"/>
              <a:t>NOW one technique to reflect appreciatively on how your team or community is doing</a:t>
            </a:r>
          </a:p>
          <a:p>
            <a:pPr marL="457200" indent="-457200">
              <a:buAutoNum type="arabicPeriod"/>
            </a:pPr>
            <a:r>
              <a:rPr lang="en-US" sz="3200"/>
              <a:t>F</a:t>
            </a:r>
            <a:r>
              <a:rPr lang="en-CA" sz="3200"/>
              <a:t>EEL inspired and empowered to learn more </a:t>
            </a:r>
            <a:br>
              <a:rPr lang="en-CA" sz="3200"/>
            </a:br>
            <a:r>
              <a:rPr lang="en-CA" sz="3200"/>
              <a:t>about some ways of thinking about group wellness</a:t>
            </a:r>
          </a:p>
          <a:p>
            <a:pPr marL="457200" indent="-457200">
              <a:buAutoNum type="arabicPeriod"/>
            </a:pPr>
            <a:r>
              <a:rPr lang="en-US" sz="3200"/>
              <a:t>PLAN to do something </a:t>
            </a:r>
            <a:br>
              <a:rPr lang="en-US" sz="3200"/>
            </a:br>
            <a:r>
              <a:rPr lang="en-US" sz="3200"/>
              <a:t>to spread your goodness elsewhere.</a:t>
            </a:r>
            <a:r>
              <a:rPr lang="en-CA" sz="32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endParaRPr lang="en-CA"/>
          </a:p>
        </p:txBody>
      </p:sp>
      <p:sp>
        <p:nvSpPr>
          <p:cNvPr id="3" name="Content Placeholder 2"/>
          <p:cNvSpPr>
            <a:spLocks noGrp="1"/>
          </p:cNvSpPr>
          <p:nvPr>
            <p:ph idx="1"/>
          </p:nvPr>
        </p:nvSpPr>
        <p:spPr/>
        <p:txBody>
          <a:bodyPr/>
          <a:lstStyle/>
          <a:p>
            <a:r>
              <a:rPr lang="en-US"/>
              <a:t>Connect this exercise to the theme of the conference</a:t>
            </a:r>
          </a:p>
          <a:p>
            <a:r>
              <a:rPr lang="en-US"/>
              <a:t>Explain the handout – DON’T FILL IT OUT YET, PLEASE!</a:t>
            </a:r>
          </a:p>
          <a:p>
            <a:r>
              <a:rPr lang="en-US"/>
              <a:t>We will complete the handout together, step-by-step.</a:t>
            </a:r>
          </a:p>
          <a:p>
            <a:r>
              <a:rPr lang="en-US"/>
              <a:t>Discover some of our relative strengths</a:t>
            </a:r>
          </a:p>
          <a:p>
            <a:r>
              <a:rPr lang="en-US"/>
              <a:t>Envision a future where we spread our strengths </a:t>
            </a:r>
            <a:br>
              <a:rPr lang="en-US"/>
            </a:br>
            <a:r>
              <a:rPr lang="en-US"/>
              <a:t>from one community to another</a:t>
            </a:r>
            <a:endParaRPr lang="en-CA"/>
          </a:p>
        </p:txBody>
      </p:sp>
    </p:spTree>
    <p:extLst>
      <p:ext uri="{BB962C8B-B14F-4D97-AF65-F5344CB8AC3E}">
        <p14:creationId xmlns:p14="http://schemas.microsoft.com/office/powerpoint/2010/main" val="390985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27A9-DAB1-47BB-84F3-3E0781D8D3C4}"/>
              </a:ext>
            </a:extLst>
          </p:cNvPr>
          <p:cNvSpPr>
            <a:spLocks noGrp="1"/>
          </p:cNvSpPr>
          <p:nvPr>
            <p:ph type="title"/>
          </p:nvPr>
        </p:nvSpPr>
        <p:spPr/>
        <p:txBody>
          <a:bodyPr/>
          <a:lstStyle/>
          <a:p>
            <a:r>
              <a:rPr lang="en-US"/>
              <a:t>Why talk about this now? / Connection to PMH</a:t>
            </a:r>
            <a:endParaRPr lang="en-CA"/>
          </a:p>
        </p:txBody>
      </p:sp>
      <p:sp>
        <p:nvSpPr>
          <p:cNvPr id="3" name="Content Placeholder 2">
            <a:extLst>
              <a:ext uri="{FF2B5EF4-FFF2-40B4-BE49-F238E27FC236}">
                <a16:creationId xmlns:a16="http://schemas.microsoft.com/office/drawing/2014/main" id="{E546FD33-258E-4EE1-BCA9-7342995C8316}"/>
              </a:ext>
            </a:extLst>
          </p:cNvPr>
          <p:cNvSpPr>
            <a:spLocks noGrp="1"/>
          </p:cNvSpPr>
          <p:nvPr>
            <p:ph idx="1"/>
          </p:nvPr>
        </p:nvSpPr>
        <p:spPr/>
        <p:txBody>
          <a:bodyPr/>
          <a:lstStyle/>
          <a:p>
            <a:r>
              <a:rPr lang="en-US"/>
              <a:t>Creating multiple interprofessional environments across the province</a:t>
            </a:r>
          </a:p>
          <a:p>
            <a:pPr lvl="1"/>
            <a:r>
              <a:rPr lang="en-US"/>
              <a:t>all are similar but each is unique</a:t>
            </a:r>
          </a:p>
          <a:p>
            <a:pPr lvl="1"/>
            <a:r>
              <a:rPr lang="en-US"/>
              <a:t>progress will be uneven</a:t>
            </a:r>
          </a:p>
          <a:p>
            <a:r>
              <a:rPr lang="en-US"/>
              <a:t>Individual wellbeing </a:t>
            </a:r>
            <a:r>
              <a:rPr lang="en-US">
                <a:sym typeface="Symbol" panose="05050102010706020507" pitchFamily="18" charset="2"/>
              </a:rPr>
              <a:t> team and system wellbeing</a:t>
            </a:r>
          </a:p>
          <a:p>
            <a:r>
              <a:rPr lang="en-US">
                <a:sym typeface="Symbol" panose="05050102010706020507" pitchFamily="18" charset="2"/>
              </a:rPr>
              <a:t>Tools for individual reflection  tools for team reflection</a:t>
            </a:r>
          </a:p>
          <a:p>
            <a:pPr marL="0" indent="0">
              <a:buNone/>
            </a:pPr>
            <a:r>
              <a:rPr lang="en-US">
                <a:sym typeface="Symbol" panose="05050102010706020507" pitchFamily="18" charset="2"/>
              </a:rPr>
              <a:t>                                                     system reflection</a:t>
            </a:r>
          </a:p>
        </p:txBody>
      </p:sp>
    </p:spTree>
    <p:extLst>
      <p:ext uri="{BB962C8B-B14F-4D97-AF65-F5344CB8AC3E}">
        <p14:creationId xmlns:p14="http://schemas.microsoft.com/office/powerpoint/2010/main" val="270380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Walking through the handout</a:t>
            </a:r>
            <a:endParaRPr lang="en-CA"/>
          </a:p>
        </p:txBody>
      </p:sp>
      <p:sp>
        <p:nvSpPr>
          <p:cNvPr id="5" name="Text Placeholder 4"/>
          <p:cNvSpPr>
            <a:spLocks noGrp="1"/>
          </p:cNvSpPr>
          <p:nvPr>
            <p:ph type="body" idx="1"/>
          </p:nvPr>
        </p:nvSpPr>
        <p:spPr/>
        <p:txBody>
          <a:bodyPr/>
          <a:lstStyle/>
          <a:p>
            <a:r>
              <a:rPr lang="en-US"/>
              <a:t>Step by step explanation</a:t>
            </a:r>
            <a:endParaRPr lang="en-CA"/>
          </a:p>
        </p:txBody>
      </p:sp>
    </p:spTree>
    <p:extLst>
      <p:ext uri="{BB962C8B-B14F-4D97-AF65-F5344CB8AC3E}">
        <p14:creationId xmlns:p14="http://schemas.microsoft.com/office/powerpoint/2010/main" val="349185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What do we mean by “My medical community”?</a:t>
            </a:r>
            <a:endParaRPr lang="en-CA"/>
          </a:p>
        </p:txBody>
      </p:sp>
      <p:sp>
        <p:nvSpPr>
          <p:cNvPr id="5" name="Content Placeholder 4"/>
          <p:cNvSpPr>
            <a:spLocks noGrp="1"/>
          </p:cNvSpPr>
          <p:nvPr>
            <p:ph idx="1"/>
          </p:nvPr>
        </p:nvSpPr>
        <p:spPr>
          <a:xfrm>
            <a:off x="1847850" y="1423989"/>
            <a:ext cx="8413750" cy="1863941"/>
          </a:xfrm>
        </p:spPr>
        <p:txBody>
          <a:bodyPr/>
          <a:lstStyle/>
          <a:p>
            <a:r>
              <a:rPr lang="en-US"/>
              <a:t>Here “medical community” has a broad meaning – you decide.</a:t>
            </a:r>
          </a:p>
          <a:p>
            <a:pPr lvl="1"/>
            <a:r>
              <a:rPr lang="en-US"/>
              <a:t>Should include practitioners other than just yourself.</a:t>
            </a:r>
          </a:p>
          <a:p>
            <a:r>
              <a:rPr lang="en-US"/>
              <a:t>We would like to collect the sheets to understand how you defined it.</a:t>
            </a:r>
          </a:p>
          <a:p>
            <a:r>
              <a:rPr lang="en-US"/>
              <a:t>Not asking for your name  (be honest)</a:t>
            </a:r>
          </a:p>
          <a:p>
            <a:endParaRPr lang="en-CA"/>
          </a:p>
        </p:txBody>
      </p:sp>
      <p:pic>
        <p:nvPicPr>
          <p:cNvPr id="3" name="Picture 2">
            <a:extLst>
              <a:ext uri="{FF2B5EF4-FFF2-40B4-BE49-F238E27FC236}">
                <a16:creationId xmlns:a16="http://schemas.microsoft.com/office/drawing/2014/main" id="{CC54081A-EA76-4617-AA6E-1CEF94329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810" y="3647970"/>
            <a:ext cx="6680543" cy="1581231"/>
          </a:xfrm>
          <a:prstGeom prst="rect">
            <a:avLst/>
          </a:prstGeom>
        </p:spPr>
      </p:pic>
      <p:sp>
        <p:nvSpPr>
          <p:cNvPr id="6" name="Rectangle 5">
            <a:extLst>
              <a:ext uri="{FF2B5EF4-FFF2-40B4-BE49-F238E27FC236}">
                <a16:creationId xmlns:a16="http://schemas.microsoft.com/office/drawing/2014/main" id="{7ACBCD1C-CD77-4053-ABE8-95FE162C36B0}"/>
              </a:ext>
            </a:extLst>
          </p:cNvPr>
          <p:cNvSpPr/>
          <p:nvPr/>
        </p:nvSpPr>
        <p:spPr bwMode="auto">
          <a:xfrm>
            <a:off x="2697810" y="4293096"/>
            <a:ext cx="6257495" cy="576064"/>
          </a:xfrm>
          <a:prstGeom prst="rect">
            <a:avLst/>
          </a:prstGeom>
          <a:noFill/>
          <a:ln w="57150" cap="flat" cmpd="sng" algn="ctr">
            <a:solidFill>
              <a:srgbClr val="F8981D"/>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Tree>
    <p:extLst>
      <p:ext uri="{BB962C8B-B14F-4D97-AF65-F5344CB8AC3E}">
        <p14:creationId xmlns:p14="http://schemas.microsoft.com/office/powerpoint/2010/main" val="240396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you THINK</a:t>
            </a:r>
            <a:endParaRPr lang="en-CA"/>
          </a:p>
        </p:txBody>
      </p:sp>
      <p:sp>
        <p:nvSpPr>
          <p:cNvPr id="3" name="Content Placeholder 2"/>
          <p:cNvSpPr>
            <a:spLocks noGrp="1"/>
          </p:cNvSpPr>
          <p:nvPr>
            <p:ph idx="1"/>
          </p:nvPr>
        </p:nvSpPr>
        <p:spPr>
          <a:xfrm>
            <a:off x="1847850" y="1423989"/>
            <a:ext cx="8413750" cy="1860996"/>
          </a:xfrm>
        </p:spPr>
        <p:txBody>
          <a:bodyPr/>
          <a:lstStyle/>
          <a:p>
            <a:r>
              <a:rPr lang="en-US"/>
              <a:t>Subjectivity is good</a:t>
            </a:r>
          </a:p>
          <a:p>
            <a:r>
              <a:rPr lang="en-US"/>
              <a:t>We’re not concerned with “objective truth” here</a:t>
            </a:r>
          </a:p>
          <a:p>
            <a:r>
              <a:rPr lang="en-US"/>
              <a:t>We want to know your impression, your gut.</a:t>
            </a:r>
          </a:p>
          <a:p>
            <a:pPr marL="0" indent="0">
              <a:buNone/>
            </a:pPr>
            <a:endParaRPr lang="en-CA"/>
          </a:p>
        </p:txBody>
      </p:sp>
      <p:pic>
        <p:nvPicPr>
          <p:cNvPr id="4" name="Picture 3">
            <a:extLst>
              <a:ext uri="{FF2B5EF4-FFF2-40B4-BE49-F238E27FC236}">
                <a16:creationId xmlns:a16="http://schemas.microsoft.com/office/drawing/2014/main" id="{37C75304-BB08-4FA0-9CCE-6BACB878E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810" y="3647970"/>
            <a:ext cx="6680543" cy="1581231"/>
          </a:xfrm>
          <a:prstGeom prst="rect">
            <a:avLst/>
          </a:prstGeom>
        </p:spPr>
      </p:pic>
      <p:sp>
        <p:nvSpPr>
          <p:cNvPr id="5" name="Rectangle 4">
            <a:extLst>
              <a:ext uri="{FF2B5EF4-FFF2-40B4-BE49-F238E27FC236}">
                <a16:creationId xmlns:a16="http://schemas.microsoft.com/office/drawing/2014/main" id="{1A28A9A7-A38C-4D92-836F-70F8FD60E0FD}"/>
              </a:ext>
            </a:extLst>
          </p:cNvPr>
          <p:cNvSpPr/>
          <p:nvPr/>
        </p:nvSpPr>
        <p:spPr bwMode="auto">
          <a:xfrm>
            <a:off x="7248128" y="4725144"/>
            <a:ext cx="720080" cy="576064"/>
          </a:xfrm>
          <a:prstGeom prst="rect">
            <a:avLst/>
          </a:prstGeom>
          <a:noFill/>
          <a:ln w="57150" cap="flat" cmpd="sng" algn="ctr">
            <a:solidFill>
              <a:srgbClr val="F8981D"/>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Tree>
    <p:extLst>
      <p:ext uri="{BB962C8B-B14F-4D97-AF65-F5344CB8AC3E}">
        <p14:creationId xmlns:p14="http://schemas.microsoft.com/office/powerpoint/2010/main" val="152800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Relative to other communities in BC…</a:t>
            </a:r>
            <a:endParaRPr lang="en-CA"/>
          </a:p>
        </p:txBody>
      </p:sp>
      <p:sp>
        <p:nvSpPr>
          <p:cNvPr id="3" name="Content Placeholder 2"/>
          <p:cNvSpPr>
            <a:spLocks noGrp="1"/>
          </p:cNvSpPr>
          <p:nvPr>
            <p:ph idx="1"/>
          </p:nvPr>
        </p:nvSpPr>
        <p:spPr/>
        <p:txBody>
          <a:bodyPr/>
          <a:lstStyle/>
          <a:p>
            <a:r>
              <a:rPr lang="en-US"/>
              <a:t>Not in absolute terms (i.e., not the whole world)</a:t>
            </a:r>
          </a:p>
          <a:p>
            <a:r>
              <a:rPr lang="en-US"/>
              <a:t>Just the people and communities in the “universe” of GPSC, i.e. BC.</a:t>
            </a:r>
          </a:p>
          <a:p>
            <a:r>
              <a:rPr lang="en-US"/>
              <a:t>Calls back to however you chose to define community.</a:t>
            </a:r>
          </a:p>
          <a:p>
            <a:endParaRPr lang="en-CA"/>
          </a:p>
        </p:txBody>
      </p:sp>
      <p:pic>
        <p:nvPicPr>
          <p:cNvPr id="4" name="Picture 3">
            <a:extLst>
              <a:ext uri="{FF2B5EF4-FFF2-40B4-BE49-F238E27FC236}">
                <a16:creationId xmlns:a16="http://schemas.microsoft.com/office/drawing/2014/main" id="{971183DB-A8B0-4FB8-9D48-17740F227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810" y="3647970"/>
            <a:ext cx="6680543" cy="1581231"/>
          </a:xfrm>
          <a:prstGeom prst="rect">
            <a:avLst/>
          </a:prstGeom>
        </p:spPr>
      </p:pic>
      <p:sp>
        <p:nvSpPr>
          <p:cNvPr id="5" name="Rectangle 4">
            <a:extLst>
              <a:ext uri="{FF2B5EF4-FFF2-40B4-BE49-F238E27FC236}">
                <a16:creationId xmlns:a16="http://schemas.microsoft.com/office/drawing/2014/main" id="{C99DC775-A947-4C44-91C6-F413E953C3A4}"/>
              </a:ext>
            </a:extLst>
          </p:cNvPr>
          <p:cNvSpPr/>
          <p:nvPr/>
        </p:nvSpPr>
        <p:spPr bwMode="auto">
          <a:xfrm>
            <a:off x="4943872" y="4725144"/>
            <a:ext cx="2448272" cy="576064"/>
          </a:xfrm>
          <a:prstGeom prst="rect">
            <a:avLst/>
          </a:prstGeom>
          <a:noFill/>
          <a:ln w="57150" cap="flat" cmpd="sng" algn="ctr">
            <a:solidFill>
              <a:srgbClr val="F8981D"/>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pic>
        <p:nvPicPr>
          <p:cNvPr id="7" name="Picture 6">
            <a:extLst>
              <a:ext uri="{FF2B5EF4-FFF2-40B4-BE49-F238E27FC236}">
                <a16:creationId xmlns:a16="http://schemas.microsoft.com/office/drawing/2014/main" id="{EAA1EB46-A6B7-4F22-B14D-8DD80ED3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444" y="3077235"/>
            <a:ext cx="1892397" cy="3295819"/>
          </a:xfrm>
          <a:prstGeom prst="rect">
            <a:avLst/>
          </a:prstGeom>
        </p:spPr>
      </p:pic>
      <p:sp>
        <p:nvSpPr>
          <p:cNvPr id="8" name="Multiplication Sign 7">
            <a:extLst>
              <a:ext uri="{FF2B5EF4-FFF2-40B4-BE49-F238E27FC236}">
                <a16:creationId xmlns:a16="http://schemas.microsoft.com/office/drawing/2014/main" id="{034C9B64-5619-4BB3-9C9F-F501E168195D}"/>
              </a:ext>
            </a:extLst>
          </p:cNvPr>
          <p:cNvSpPr/>
          <p:nvPr/>
        </p:nvSpPr>
        <p:spPr bwMode="auto">
          <a:xfrm>
            <a:off x="3386992" y="4077072"/>
            <a:ext cx="360040" cy="361512"/>
          </a:xfrm>
          <a:prstGeom prst="mathMultiply">
            <a:avLst/>
          </a:prstGeom>
          <a:solidFill>
            <a:srgbClr val="F8981D"/>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CA">
              <a:latin typeface="News Gothic Condensed" pitchFamily="34" charset="0"/>
            </a:endParaRPr>
          </a:p>
        </p:txBody>
      </p:sp>
    </p:spTree>
    <p:extLst>
      <p:ext uri="{BB962C8B-B14F-4D97-AF65-F5344CB8AC3E}">
        <p14:creationId xmlns:p14="http://schemas.microsoft.com/office/powerpoint/2010/main" val="305595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PHP 2008">
  <a:themeElements>
    <a:clrScheme name="1_New Temp PH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ew Temp PHP Template">
      <a:majorFont>
        <a:latin typeface="News Gothic Condensed"/>
        <a:ea typeface=""/>
        <a:cs typeface=""/>
      </a:majorFont>
      <a:minorFont>
        <a:latin typeface="News Gothic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News Gothic Condense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News Gothic Condensed" pitchFamily="34" charset="0"/>
          </a:defRPr>
        </a:defPPr>
      </a:lstStyle>
    </a:lnDef>
  </a:objectDefaults>
  <a:extraClrSchemeLst>
    <a:extraClrScheme>
      <a:clrScheme name="1_New Temp PH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ew Temp PHP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ew Temp PHP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ew Temp PHP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ew Temp PHP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ew Temp PHP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ew Temp PHP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ew Temp PHP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ew Temp PHP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ew Temp PHP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ew Temp PHP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ew Temp PHP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PHP presentation Template</Template>
  <TotalTime>7729</TotalTime>
  <Words>1122</Words>
  <Application>Microsoft Office PowerPoint</Application>
  <PresentationFormat>Widescreen</PresentationFormat>
  <Paragraphs>126</Paragraphs>
  <Slides>22</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22</vt:i4>
      </vt:variant>
    </vt:vector>
  </HeadingPairs>
  <TitlesOfParts>
    <vt:vector size="29" baseType="lpstr">
      <vt:lpstr>Arial</vt:lpstr>
      <vt:lpstr>Arial Narrow</vt:lpstr>
      <vt:lpstr>Calibri</vt:lpstr>
      <vt:lpstr>News Gothic Condensed</vt:lpstr>
      <vt:lpstr>Symbol</vt:lpstr>
      <vt:lpstr>Times New Roman</vt:lpstr>
      <vt:lpstr>PHP 2008</vt:lpstr>
      <vt:lpstr>Spreading Joy in Medicine</vt:lpstr>
      <vt:lpstr>Faculty/Presenter Disclosure</vt:lpstr>
      <vt:lpstr>Objectives</vt:lpstr>
      <vt:lpstr>Agenda</vt:lpstr>
      <vt:lpstr>Why talk about this now? / Connection to PMH</vt:lpstr>
      <vt:lpstr>Walking through the handout</vt:lpstr>
      <vt:lpstr>What do we mean by “My medical community”?</vt:lpstr>
      <vt:lpstr>What you THINK</vt:lpstr>
      <vt:lpstr>Relative to other communities in BC…</vt:lpstr>
      <vt:lpstr>What we mean by Joy</vt:lpstr>
      <vt:lpstr>What we mean by System Resilience</vt:lpstr>
      <vt:lpstr>Why ask about choice?</vt:lpstr>
      <vt:lpstr>Why ask about progress?</vt:lpstr>
      <vt:lpstr>Why ask about collegiality?</vt:lpstr>
      <vt:lpstr>What we mean by Psychological Safety</vt:lpstr>
      <vt:lpstr>What we mean by Ratio of resources to demands</vt:lpstr>
      <vt:lpstr>SPECTRUM EXERCISE</vt:lpstr>
      <vt:lpstr>Where to stand</vt:lpstr>
      <vt:lpstr>ACTION PLANNING</vt:lpstr>
      <vt:lpstr>So what now?</vt:lpstr>
      <vt:lpstr>WRAP UP AND DEBRIEF</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Andrew</cp:lastModifiedBy>
  <cp:revision>223</cp:revision>
  <cp:lastPrinted>2017-05-10T21:48:22Z</cp:lastPrinted>
  <dcterms:created xsi:type="dcterms:W3CDTF">2011-10-19T14:22:10Z</dcterms:created>
  <dcterms:modified xsi:type="dcterms:W3CDTF">2017-06-20T16:21:28Z</dcterms:modified>
</cp:coreProperties>
</file>