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2"/>
  </p:sldMasterIdLst>
  <p:notesMasterIdLst>
    <p:notesMasterId r:id="rId31"/>
  </p:notesMasterIdLst>
  <p:handoutMasterIdLst>
    <p:handoutMasterId r:id="rId32"/>
  </p:handoutMasterIdLst>
  <p:sldIdLst>
    <p:sldId id="288" r:id="rId3"/>
    <p:sldId id="314" r:id="rId4"/>
    <p:sldId id="315" r:id="rId5"/>
    <p:sldId id="293" r:id="rId6"/>
    <p:sldId id="294" r:id="rId7"/>
    <p:sldId id="296" r:id="rId8"/>
    <p:sldId id="297" r:id="rId9"/>
    <p:sldId id="298" r:id="rId10"/>
    <p:sldId id="299" r:id="rId11"/>
    <p:sldId id="300" r:id="rId12"/>
    <p:sldId id="301" r:id="rId13"/>
    <p:sldId id="302" r:id="rId14"/>
    <p:sldId id="303" r:id="rId15"/>
    <p:sldId id="306" r:id="rId16"/>
    <p:sldId id="307" r:id="rId17"/>
    <p:sldId id="308" r:id="rId18"/>
    <p:sldId id="309" r:id="rId19"/>
    <p:sldId id="292" r:id="rId20"/>
    <p:sldId id="291" r:id="rId21"/>
    <p:sldId id="289" r:id="rId22"/>
    <p:sldId id="310" r:id="rId23"/>
    <p:sldId id="268" r:id="rId24"/>
    <p:sldId id="287" r:id="rId25"/>
    <p:sldId id="258" r:id="rId26"/>
    <p:sldId id="290" r:id="rId27"/>
    <p:sldId id="311" r:id="rId28"/>
    <p:sldId id="312" r:id="rId29"/>
    <p:sldId id="313" r:id="rId30"/>
  </p:sldIdLst>
  <p:sldSz cx="9144000" cy="6858000" type="screen4x3"/>
  <p:notesSz cx="7010400" cy="92964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A7A"/>
    <a:srgbClr val="FDF1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7617" autoAdjust="0"/>
  </p:normalViewPr>
  <p:slideViewPr>
    <p:cSldViewPr>
      <p:cViewPr>
        <p:scale>
          <a:sx n="98" d="100"/>
          <a:sy n="98" d="100"/>
        </p:scale>
        <p:origin x="-2004" y="-504"/>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40" d="100"/>
          <a:sy n="140" d="100"/>
        </p:scale>
        <p:origin x="-714" y="263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C7191-2D5B-4409-BD75-2F84C2C2EE9B}" type="doc">
      <dgm:prSet loTypeId="urn:microsoft.com/office/officeart/2005/8/layout/venn1" loCatId="relationship" qsTypeId="urn:microsoft.com/office/officeart/2005/8/quickstyle/simple1" qsCatId="simple" csTypeId="urn:microsoft.com/office/officeart/2005/8/colors/accent1_5" csCatId="accent1" phldr="1"/>
      <dgm:spPr/>
    </dgm:pt>
    <dgm:pt modelId="{4D3B892F-A952-420D-823B-E9578F2BC3B2}" type="pres">
      <dgm:prSet presAssocID="{5D3C7191-2D5B-4409-BD75-2F84C2C2EE9B}" presName="compositeShape" presStyleCnt="0">
        <dgm:presLayoutVars>
          <dgm:chMax val="7"/>
          <dgm:dir/>
          <dgm:resizeHandles val="exact"/>
        </dgm:presLayoutVars>
      </dgm:prSet>
      <dgm:spPr/>
    </dgm:pt>
  </dgm:ptLst>
  <dgm:cxnLst>
    <dgm:cxn modelId="{D6ED7B05-F714-824B-92BF-8759CE205125}" type="presOf" srcId="{5D3C7191-2D5B-4409-BD75-2F84C2C2EE9B}" destId="{4D3B892F-A952-420D-823B-E9578F2BC3B2}" srcOrd="0"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a:lstStyle/>
          <a:p>
            <a:endParaRPr lang="en-US" dirty="0"/>
          </a:p>
        </p:txBody>
      </p:sp>
      <p:sp>
        <p:nvSpPr>
          <p:cNvPr id="3" name="Rectangle 3"/>
          <p:cNvSpPr>
            <a:spLocks noGrp="1"/>
          </p:cNvSpPr>
          <p:nvPr>
            <p:ph type="dt" sz="quarter" idx="1"/>
          </p:nvPr>
        </p:nvSpPr>
        <p:spPr>
          <a:xfrm>
            <a:off x="3970938" y="0"/>
            <a:ext cx="3037840" cy="464820"/>
          </a:xfrm>
          <a:prstGeom prst="rect">
            <a:avLst/>
          </a:prstGeom>
        </p:spPr>
        <p:txBody>
          <a:bodyPr vert="horz" lIns="93177" tIns="46589" rIns="93177" bIns="46589"/>
          <a:lstStyle/>
          <a:p>
            <a:fld id="{03170175-C3ED-4C72-B085-79CCCD670CC9}" type="datetimeFigureOut">
              <a:rPr lang="en-US" smtClean="0"/>
              <a:pPr/>
              <a:t>6/16/2017</a:t>
            </a:fld>
            <a:endParaRPr lang="en-US" dirty="0"/>
          </a:p>
        </p:txBody>
      </p:sp>
      <p:sp>
        <p:nvSpPr>
          <p:cNvPr id="4" name="Rectangle 4"/>
          <p:cNvSpPr>
            <a:spLocks noGrp="1"/>
          </p:cNvSpPr>
          <p:nvPr>
            <p:ph type="ftr" sz="quarter" idx="2"/>
          </p:nvPr>
        </p:nvSpPr>
        <p:spPr>
          <a:xfrm>
            <a:off x="0" y="8829967"/>
            <a:ext cx="3037840" cy="464820"/>
          </a:xfrm>
          <a:prstGeom prst="rect">
            <a:avLst/>
          </a:prstGeom>
        </p:spPr>
        <p:txBody>
          <a:bodyPr vert="horz" lIns="93177" tIns="46589" rIns="93177" bIns="46589"/>
          <a:lstStyle/>
          <a:p>
            <a:endParaRPr lang="en-US" dirty="0"/>
          </a:p>
        </p:txBody>
      </p:sp>
      <p:sp>
        <p:nvSpPr>
          <p:cNvPr id="5" name="Rectangle 5"/>
          <p:cNvSpPr>
            <a:spLocks noGrp="1"/>
          </p:cNvSpPr>
          <p:nvPr>
            <p:ph type="sldNum" sz="quarter" idx="3"/>
          </p:nvPr>
        </p:nvSpPr>
        <p:spPr>
          <a:xfrm>
            <a:off x="3970938" y="8829967"/>
            <a:ext cx="3037840" cy="464820"/>
          </a:xfrm>
          <a:prstGeom prst="rect">
            <a:avLst/>
          </a:prstGeom>
        </p:spPr>
        <p:txBody>
          <a:bodyPr vert="horz" lIns="93177" tIns="46589" rIns="93177" bIns="46589"/>
          <a:lstStyle/>
          <a:p>
            <a:fld id="{92977F1F-E40B-4E53-8E11-28ED506983A2}" type="slidenum">
              <a:rPr lang="en-US" smtClean="0"/>
              <a:pPr/>
              <a:t>‹#›</a:t>
            </a:fld>
            <a:endParaRPr lang="en-US" dirty="0"/>
          </a:p>
        </p:txBody>
      </p:sp>
    </p:spTree>
    <p:extLst>
      <p:ext uri="{BB962C8B-B14F-4D97-AF65-F5344CB8AC3E}">
        <p14:creationId xmlns:p14="http://schemas.microsoft.com/office/powerpoint/2010/main" val="240886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a:lstStyle/>
          <a:p>
            <a:endParaRPr lang="en-US" dirty="0"/>
          </a:p>
        </p:txBody>
      </p:sp>
      <p:sp>
        <p:nvSpPr>
          <p:cNvPr id="3" name="Rectangle 3"/>
          <p:cNvSpPr>
            <a:spLocks noGrp="1"/>
          </p:cNvSpPr>
          <p:nvPr>
            <p:ph type="dt" idx="1"/>
          </p:nvPr>
        </p:nvSpPr>
        <p:spPr>
          <a:xfrm>
            <a:off x="3970938" y="0"/>
            <a:ext cx="3037840" cy="464820"/>
          </a:xfrm>
          <a:prstGeom prst="rect">
            <a:avLst/>
          </a:prstGeom>
        </p:spPr>
        <p:txBody>
          <a:bodyPr vert="horz" lIns="93177" tIns="46589" rIns="93177" bIns="46589"/>
          <a:lstStyle/>
          <a:p>
            <a:fld id="{2D9FB51A-E05F-4494-ADA5-A77EAE266FCF}" type="datetimeFigureOut">
              <a:rPr lang="en-US" smtClean="0"/>
              <a:pPr/>
              <a:t>6/16/2017</a:t>
            </a:fld>
            <a:endParaRPr lang="en-US" dirty="0"/>
          </a:p>
        </p:txBody>
      </p:sp>
      <p:sp>
        <p:nvSpPr>
          <p:cNvPr id="4" name="Rectangle 4"/>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anchor="ctr"/>
          <a:lstStyle/>
          <a:p>
            <a:endParaRPr lang="en-US" dirty="0"/>
          </a:p>
        </p:txBody>
      </p:sp>
      <p:sp>
        <p:nvSpPr>
          <p:cNvPr id="5" name="Rectangle 5"/>
          <p:cNvSpPr>
            <a:spLocks noGrp="1"/>
          </p:cNvSpPr>
          <p:nvPr>
            <p:ph type="body" sz="quarter" idx="3"/>
          </p:nvPr>
        </p:nvSpPr>
        <p:spPr>
          <a:xfrm>
            <a:off x="701040" y="4415790"/>
            <a:ext cx="5608320" cy="4183380"/>
          </a:xfrm>
          <a:prstGeom prst="rect">
            <a:avLst/>
          </a:prstGeom>
        </p:spPr>
        <p:txBody>
          <a:bodyPr vert="horz" lIns="93177" tIns="46589" rIns="93177" bIns="46589">
            <a:normAutofit/>
          </a:bodyPr>
          <a:lstStyle/>
          <a:p>
            <a:pPr lvl="0"/>
            <a:r>
              <a:rPr lang="en-US" noProof="1" smtClean="0"/>
              <a:t>Click to edit Master text styles</a:t>
            </a:r>
            <a:endParaRPr lang="en-US"/>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6" name="Rectangle 6"/>
          <p:cNvSpPr>
            <a:spLocks noGrp="1"/>
          </p:cNvSpPr>
          <p:nvPr>
            <p:ph type="ftr" sz="quarter" idx="4"/>
          </p:nvPr>
        </p:nvSpPr>
        <p:spPr>
          <a:xfrm>
            <a:off x="0" y="8829967"/>
            <a:ext cx="3037840" cy="464820"/>
          </a:xfrm>
          <a:prstGeom prst="rect">
            <a:avLst/>
          </a:prstGeom>
        </p:spPr>
        <p:txBody>
          <a:bodyPr vert="horz" lIns="93177" tIns="46589" rIns="93177" bIns="46589"/>
          <a:lstStyle/>
          <a:p>
            <a:endParaRPr lang="en-US" dirty="0"/>
          </a:p>
        </p:txBody>
      </p:sp>
      <p:sp>
        <p:nvSpPr>
          <p:cNvPr id="7" name="Rectangle 7"/>
          <p:cNvSpPr>
            <a:spLocks noGrp="1"/>
          </p:cNvSpPr>
          <p:nvPr>
            <p:ph type="sldNum" sz="quarter" idx="5"/>
          </p:nvPr>
        </p:nvSpPr>
        <p:spPr>
          <a:xfrm>
            <a:off x="3970938" y="8829967"/>
            <a:ext cx="3037840" cy="464820"/>
          </a:xfrm>
          <a:prstGeom prst="rect">
            <a:avLst/>
          </a:prstGeom>
        </p:spPr>
        <p:txBody>
          <a:bodyPr vert="horz" lIns="93177" tIns="46589" rIns="93177" bIns="46589"/>
          <a:lstStyle/>
          <a:p>
            <a:fld id="{13CD1B0D-083E-4DA2-81AD-16B7E971189E}" type="slidenum">
              <a:rPr lang="en-US" smtClean="0"/>
              <a:pPr/>
              <a:t>‹#›</a:t>
            </a:fld>
            <a:endParaRPr lang="en-US" dirty="0"/>
          </a:p>
        </p:txBody>
      </p:sp>
    </p:spTree>
    <p:extLst>
      <p:ext uri="{BB962C8B-B14F-4D97-AF65-F5344CB8AC3E}">
        <p14:creationId xmlns:p14="http://schemas.microsoft.com/office/powerpoint/2010/main" val="54662527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CA" altLang="en-US">
                <a:ea typeface="MS PGothic" charset="-128"/>
              </a:rPr>
              <a:t>We see many problems: </a:t>
            </a:r>
          </a:p>
          <a:p>
            <a:r>
              <a:rPr lang="en-CA" altLang="en-US">
                <a:ea typeface="MS PGothic" charset="-128"/>
              </a:rPr>
              <a:t> </a:t>
            </a:r>
          </a:p>
          <a:p>
            <a:r>
              <a:rPr lang="en-CA" altLang="en-US">
                <a:ea typeface="MS PGothic" charset="-128"/>
              </a:rPr>
              <a:t>From a patient perspective: </a:t>
            </a:r>
          </a:p>
          <a:p>
            <a:r>
              <a:rPr lang="en-CA" altLang="en-US">
                <a:ea typeface="MS PGothic" charset="-128"/>
              </a:rPr>
              <a:t>Some lack a GP or have one outside the community</a:t>
            </a:r>
          </a:p>
          <a:p>
            <a:r>
              <a:rPr lang="en-CA" altLang="en-US">
                <a:ea typeface="MS PGothic" charset="-128"/>
              </a:rPr>
              <a:t>Distant family, reliance on Informal networks – neighbours, friends</a:t>
            </a:r>
          </a:p>
          <a:p>
            <a:r>
              <a:rPr lang="en-CA" altLang="en-US">
                <a:ea typeface="MS PGothic" charset="-128"/>
              </a:rPr>
              <a:t>Complex System, confusing to navigate</a:t>
            </a:r>
          </a:p>
          <a:p>
            <a:r>
              <a:rPr lang="en-CA" altLang="en-US">
                <a:ea typeface="MS PGothic" charset="-128"/>
              </a:rPr>
              <a:t>Inconsistent messages from different health providers</a:t>
            </a:r>
          </a:p>
          <a:p>
            <a:r>
              <a:rPr lang="en-CA" altLang="en-US">
                <a:ea typeface="MS PGothic" charset="-128"/>
              </a:rPr>
              <a:t>Transportation challenges for many seniors</a:t>
            </a:r>
          </a:p>
          <a:p>
            <a:r>
              <a:rPr lang="en-CA" altLang="en-US">
                <a:ea typeface="MS PGothic" charset="-128"/>
              </a:rPr>
              <a:t>Poor inter-professional communication: repeating their story, repeating tests, for seemingly uninformed professionals.</a:t>
            </a:r>
          </a:p>
          <a:p>
            <a:r>
              <a:rPr lang="en-CA" altLang="en-US">
                <a:ea typeface="MS PGothic" charset="-128"/>
              </a:rPr>
              <a:t>Overwhelmed, under supported Caregivers using ER as a place of last resort.</a:t>
            </a:r>
          </a:p>
          <a:p>
            <a:r>
              <a:rPr lang="en-CA" altLang="en-US">
                <a:ea typeface="MS PGothic" charset="-128"/>
              </a:rPr>
              <a:t> </a:t>
            </a:r>
          </a:p>
          <a:p>
            <a:r>
              <a:rPr lang="en-GB" altLang="en-US">
                <a:ea typeface="MS PGothic" charset="-128"/>
              </a:rPr>
              <a:t>Physicians are commonly:</a:t>
            </a:r>
            <a:endParaRPr lang="en-CA" altLang="en-US">
              <a:ea typeface="MS PGothic" charset="-128"/>
            </a:endParaRPr>
          </a:p>
          <a:p>
            <a:r>
              <a:rPr lang="en-GB" altLang="en-US">
                <a:ea typeface="MS PGothic" charset="-128"/>
              </a:rPr>
              <a:t> </a:t>
            </a:r>
            <a:endParaRPr lang="en-CA" altLang="en-US">
              <a:ea typeface="MS PGothic" charset="-128"/>
            </a:endParaRPr>
          </a:p>
          <a:p>
            <a:r>
              <a:rPr lang="en-GB" altLang="en-US">
                <a:ea typeface="MS PGothic" charset="-128"/>
              </a:rPr>
              <a:t>Isolated from the rest of the system</a:t>
            </a:r>
            <a:endParaRPr lang="en-CA" altLang="en-US">
              <a:ea typeface="MS PGothic" charset="-128"/>
            </a:endParaRPr>
          </a:p>
          <a:p>
            <a:r>
              <a:rPr lang="en-GB" altLang="en-US">
                <a:ea typeface="MS PGothic" charset="-128"/>
              </a:rPr>
              <a:t>Not well Informed about services and options</a:t>
            </a:r>
            <a:endParaRPr lang="en-CA" altLang="en-US">
              <a:ea typeface="MS PGothic" charset="-128"/>
            </a:endParaRPr>
          </a:p>
          <a:p>
            <a:r>
              <a:rPr lang="en-GB" altLang="en-US">
                <a:ea typeface="MS PGothic" charset="-128"/>
              </a:rPr>
              <a:t>Poorly incentivised to join team orientated work. </a:t>
            </a:r>
            <a:endParaRPr lang="en-CA" altLang="en-US">
              <a:ea typeface="MS PGothic" charset="-128"/>
            </a:endParaRPr>
          </a:p>
          <a:p>
            <a:r>
              <a:rPr lang="en-GB" altLang="en-US">
                <a:ea typeface="MS PGothic" charset="-128"/>
              </a:rPr>
              <a:t>Capacity limited </a:t>
            </a:r>
            <a:endParaRPr lang="en-CA" altLang="en-US">
              <a:ea typeface="MS PGothic" charset="-128"/>
            </a:endParaRPr>
          </a:p>
          <a:p>
            <a:r>
              <a:rPr lang="en-GB" altLang="en-US">
                <a:ea typeface="MS PGothic" charset="-128"/>
              </a:rPr>
              <a:t>Frequently not working to our maximum scope (doing work that a nurse or other professional could do)</a:t>
            </a:r>
            <a:endParaRPr lang="en-CA" altLang="en-US">
              <a:ea typeface="MS PGothic" charset="-128"/>
            </a:endParaRPr>
          </a:p>
          <a:p>
            <a:r>
              <a:rPr lang="en-GB" altLang="en-US">
                <a:ea typeface="MS PGothic" charset="-128"/>
              </a:rPr>
              <a:t>Rate limited by bottle necks in care</a:t>
            </a:r>
            <a:endParaRPr lang="en-CA" altLang="en-US">
              <a:ea typeface="MS PGothic" charset="-128"/>
            </a:endParaRPr>
          </a:p>
          <a:p>
            <a:r>
              <a:rPr lang="en-GB" altLang="en-US">
                <a:ea typeface="MS PGothic" charset="-128"/>
              </a:rPr>
              <a:t>Unavailable for out of hours, weekend and same day or even week appointments. </a:t>
            </a:r>
            <a:endParaRPr lang="en-CA" altLang="en-US">
              <a:ea typeface="MS PGothic" charset="-128"/>
            </a:endParaRPr>
          </a:p>
          <a:p>
            <a:endParaRPr lang="en-CA" altLang="en-US">
              <a:ea typeface="MS PGothic" charset="-128"/>
            </a:endParaRPr>
          </a:p>
          <a:p>
            <a:r>
              <a:rPr lang="en-CA" altLang="en-US">
                <a:ea typeface="MS PGothic" charset="-128"/>
              </a:rPr>
              <a:t>For the HA </a:t>
            </a:r>
          </a:p>
          <a:p>
            <a:endParaRPr lang="en-CA" altLang="en-US">
              <a:ea typeface="MS PGothic" charset="-128"/>
            </a:endParaRPr>
          </a:p>
          <a:p>
            <a:r>
              <a:rPr lang="en-CA" altLang="en-US">
                <a:ea typeface="MS PGothic" charset="-128"/>
              </a:rPr>
              <a:t>19% of current admissions to MMH are for seniors with chronic conditions  (Diabetes, COPD, CHF and dementia)</a:t>
            </a:r>
          </a:p>
          <a:p>
            <a:r>
              <a:rPr lang="en-CA" altLang="en-US">
                <a:ea typeface="MS PGothic" charset="-128"/>
              </a:rPr>
              <a:t>High Readmission rates (15%) which escalates to 30% by 30 days</a:t>
            </a:r>
          </a:p>
          <a:p>
            <a:r>
              <a:rPr lang="en-CA" altLang="en-US">
                <a:ea typeface="MS PGothic" charset="-128"/>
              </a:rPr>
              <a:t>Approximately 30% of ER visits by seniors are CTAS 4s and 5s.</a:t>
            </a:r>
          </a:p>
          <a:p>
            <a:r>
              <a:rPr lang="en-CA" altLang="en-US">
                <a:ea typeface="MS PGothic" charset="-128"/>
              </a:rPr>
              <a:t>App. 20% of the general population do not have a GP and more are likely functionally unattached (can’t get to see their GP)</a:t>
            </a:r>
          </a:p>
          <a:p>
            <a:r>
              <a:rPr lang="en-CA" altLang="en-US">
                <a:ea typeface="MS PGothic" charset="-128"/>
              </a:rPr>
              <a:t>Failure of Community Services to hit targets leading to waitlists. </a:t>
            </a:r>
          </a:p>
          <a:p>
            <a:r>
              <a:rPr lang="en-CA" altLang="en-US">
                <a:ea typeface="MS PGothic" charset="-128"/>
              </a:rPr>
              <a:t>Even the seniors being seen and supported by community services still utilize ER/Acute. Over a 90 day period  1 out of every 3 of them visited ER and 1 in 13 enrolled in the Home health long term program was admitted to acute care.</a:t>
            </a:r>
          </a:p>
          <a:p>
            <a:r>
              <a:rPr lang="en-CA" altLang="en-US">
                <a:ea typeface="MS PGothic" charset="-128"/>
              </a:rPr>
              <a:t> </a:t>
            </a:r>
          </a:p>
          <a:p>
            <a:r>
              <a:rPr lang="en-CA" altLang="en-US">
                <a:ea typeface="MS PGothic" charset="-128"/>
              </a:rPr>
              <a:t>So if it’s all so bleak what hope is there. Plenty is the answer</a:t>
            </a:r>
          </a:p>
          <a:p>
            <a:r>
              <a:rPr lang="en-CA" altLang="en-US">
                <a:ea typeface="MS PGothic" charset="-128"/>
              </a:rPr>
              <a:t> </a:t>
            </a:r>
          </a:p>
          <a:p>
            <a:r>
              <a:rPr lang="en-CA" altLang="en-US">
                <a:ea typeface="MS PGothic" charset="-128"/>
              </a:rPr>
              <a:t>As mentioned in Mission we already have a cohesive community that we can work with to improve services. We have many services already present even if struggles with coordination and provision exist and we have an active Division of Family Practice that has been working for 6 years in Mission and has demonstrated physician willingness to try new ways of doing business. </a:t>
            </a:r>
          </a:p>
          <a:p>
            <a:endParaRPr lang="en-CA" altLang="en-US">
              <a:ea typeface="MS PGothic" charset="-128"/>
            </a:endParaRPr>
          </a:p>
        </p:txBody>
      </p:sp>
      <p:sp>
        <p:nvSpPr>
          <p:cNvPr id="3482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charset="0"/>
                <a:ea typeface="MS PGothic" charset="-128"/>
              </a:defRPr>
            </a:lvl1pPr>
            <a:lvl2pPr marL="742950" indent="-285750" eaLnBrk="0" hangingPunct="0">
              <a:spcBef>
                <a:spcPct val="30000"/>
              </a:spcBef>
              <a:defRPr sz="1200">
                <a:solidFill>
                  <a:schemeClr val="tx1"/>
                </a:solidFill>
                <a:latin typeface="Calibri" charset="0"/>
                <a:ea typeface="MS PGothic" charset="-128"/>
              </a:defRPr>
            </a:lvl2pPr>
            <a:lvl3pPr marL="1143000" indent="-228600" eaLnBrk="0" hangingPunct="0">
              <a:spcBef>
                <a:spcPct val="30000"/>
              </a:spcBef>
              <a:defRPr sz="1200">
                <a:solidFill>
                  <a:schemeClr val="tx1"/>
                </a:solidFill>
                <a:latin typeface="Calibri" charset="0"/>
                <a:ea typeface="MS PGothic" charset="-128"/>
              </a:defRPr>
            </a:lvl3pPr>
            <a:lvl4pPr marL="1600200" indent="-228600" eaLnBrk="0" hangingPunct="0">
              <a:spcBef>
                <a:spcPct val="30000"/>
              </a:spcBef>
              <a:defRPr sz="1200">
                <a:solidFill>
                  <a:schemeClr val="tx1"/>
                </a:solidFill>
                <a:latin typeface="Calibri" charset="0"/>
                <a:ea typeface="MS PGothic" charset="-128"/>
              </a:defRPr>
            </a:lvl4pPr>
            <a:lvl5pPr marL="2057400" indent="-228600" eaLnBrk="0" hangingPunct="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eaLnBrk="1" hangingPunct="1">
              <a:spcBef>
                <a:spcPct val="0"/>
              </a:spcBef>
            </a:pPr>
            <a:r>
              <a:rPr lang="en-US" altLang="en-US"/>
              <a:t>1</a:t>
            </a:r>
          </a:p>
        </p:txBody>
      </p:sp>
      <p:sp>
        <p:nvSpPr>
          <p:cNvPr id="348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MS PGothic" charset="-128"/>
              </a:defRPr>
            </a:lvl1pPr>
            <a:lvl2pPr marL="742950" indent="-285750" eaLnBrk="0" hangingPunct="0">
              <a:spcBef>
                <a:spcPct val="30000"/>
              </a:spcBef>
              <a:defRPr sz="1200">
                <a:solidFill>
                  <a:schemeClr val="tx1"/>
                </a:solidFill>
                <a:latin typeface="Calibri" charset="0"/>
                <a:ea typeface="MS PGothic" charset="-128"/>
              </a:defRPr>
            </a:lvl2pPr>
            <a:lvl3pPr marL="1143000" indent="-228600" eaLnBrk="0" hangingPunct="0">
              <a:spcBef>
                <a:spcPct val="30000"/>
              </a:spcBef>
              <a:defRPr sz="1200">
                <a:solidFill>
                  <a:schemeClr val="tx1"/>
                </a:solidFill>
                <a:latin typeface="Calibri" charset="0"/>
                <a:ea typeface="MS PGothic" charset="-128"/>
              </a:defRPr>
            </a:lvl3pPr>
            <a:lvl4pPr marL="1600200" indent="-228600" eaLnBrk="0" hangingPunct="0">
              <a:spcBef>
                <a:spcPct val="30000"/>
              </a:spcBef>
              <a:defRPr sz="1200">
                <a:solidFill>
                  <a:schemeClr val="tx1"/>
                </a:solidFill>
                <a:latin typeface="Calibri" charset="0"/>
                <a:ea typeface="MS PGothic" charset="-128"/>
              </a:defRPr>
            </a:lvl4pPr>
            <a:lvl5pPr marL="2057400" indent="-228600" eaLnBrk="0" hangingPunct="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eaLnBrk="1" hangingPunct="1">
              <a:spcBef>
                <a:spcPct val="0"/>
              </a:spcBef>
            </a:pPr>
            <a:fld id="{F1D844F0-4F85-3547-8D0E-4C0C81B50F5E}"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207153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CA" altLang="en-US">
                <a:ea typeface="MS PGothic" charset="-128"/>
              </a:rPr>
              <a:t>Building on this we are looking to the next step; a truly multidisciplinary approach to our frail elderly with anticipated trickle down benefits for our whole community.</a:t>
            </a:r>
          </a:p>
          <a:p>
            <a:r>
              <a:rPr lang="en-CA" altLang="en-US">
                <a:ea typeface="MS PGothic" charset="-128"/>
              </a:rPr>
              <a:t>Working together we plan to concurrently redesign our primary care physician team to link seamlessly with enhanced home care, seniors clinic, day care programs and respite services as well as geriatric psychiatry to provide increased capacity to shift services from an acute to community focus. The result being support for our frail seniors so they have the confidence to manage their health needs and conditions within their homes knowing they are well supported by a coherent group of health professionals and community service providers. Our care will envelop, not intrude, focussing on quality of life for the individual “I want to live until I die”.</a:t>
            </a:r>
          </a:p>
          <a:p>
            <a:r>
              <a:rPr lang="en-CA" altLang="en-US">
                <a:ea typeface="MS PGothic" charset="-128"/>
              </a:rPr>
              <a:t> </a:t>
            </a:r>
          </a:p>
          <a:p>
            <a:r>
              <a:rPr lang="en-CA" altLang="en-US">
                <a:ea typeface="MS PGothic" charset="-128"/>
              </a:rPr>
              <a:t>As physicians we will increase our rosters by up to an estimated 30%. We will do this by utilising a more appropriate payment system with a predictable funding envelope as is currently being explored by the BC ministry of health to release our time from treadmill style patient care, making us more efficient and allowing us to hire allied health staff including Nurses and health counsellors and enhance the training and capacity of our MOAs to help with day to day management of our patients without eroding the doctor patient relationship. We will be very deliberate in our follow up of patients, managing them in their homes as much as possible. This will be achieved by having a closer relationship with home care staff, building accessible two-way communication mechanisms to allow troubleshooting and early assessment as well as coordinated pharmacy, mental health and acute nursing care provision. And by using home monitoring, from simple blood pressure recording to INR machines and other technologies, visits for chronic disease management will be reduced in frequency and enhanced in effectiveness. A group of physicians will move to collocate with home health, the geriatric team and public health where shared patient care and record keeping will become the new normal not only managing their own patients but providing assistance for those of colleagues who request it. We will also work together in establishing the development of a community net – empowering caregivers, shop keepers, library workers and even letter carriers with basic training in health surveillance and the tools to communicate concerns so crises can be investigated and averted before they develop. </a:t>
            </a:r>
          </a:p>
          <a:p>
            <a:endParaRPr lang="en-US" altLang="en-US">
              <a:ea typeface="MS PGothic" charset="-128"/>
            </a:endParaRPr>
          </a:p>
        </p:txBody>
      </p:sp>
      <p:sp>
        <p:nvSpPr>
          <p:cNvPr id="3686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charset="0"/>
                <a:ea typeface="MS PGothic" charset="-128"/>
              </a:defRPr>
            </a:lvl1pPr>
            <a:lvl2pPr marL="742950" indent="-285750" eaLnBrk="0" hangingPunct="0">
              <a:spcBef>
                <a:spcPct val="30000"/>
              </a:spcBef>
              <a:defRPr sz="1200">
                <a:solidFill>
                  <a:schemeClr val="tx1"/>
                </a:solidFill>
                <a:latin typeface="Calibri" charset="0"/>
                <a:ea typeface="MS PGothic" charset="-128"/>
              </a:defRPr>
            </a:lvl2pPr>
            <a:lvl3pPr marL="1143000" indent="-228600" eaLnBrk="0" hangingPunct="0">
              <a:spcBef>
                <a:spcPct val="30000"/>
              </a:spcBef>
              <a:defRPr sz="1200">
                <a:solidFill>
                  <a:schemeClr val="tx1"/>
                </a:solidFill>
                <a:latin typeface="Calibri" charset="0"/>
                <a:ea typeface="MS PGothic" charset="-128"/>
              </a:defRPr>
            </a:lvl3pPr>
            <a:lvl4pPr marL="1600200" indent="-228600" eaLnBrk="0" hangingPunct="0">
              <a:spcBef>
                <a:spcPct val="30000"/>
              </a:spcBef>
              <a:defRPr sz="1200">
                <a:solidFill>
                  <a:schemeClr val="tx1"/>
                </a:solidFill>
                <a:latin typeface="Calibri" charset="0"/>
                <a:ea typeface="MS PGothic" charset="-128"/>
              </a:defRPr>
            </a:lvl4pPr>
            <a:lvl5pPr marL="2057400" indent="-228600" eaLnBrk="0" hangingPunct="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eaLnBrk="1" hangingPunct="1">
              <a:spcBef>
                <a:spcPct val="0"/>
              </a:spcBef>
            </a:pPr>
            <a:r>
              <a:rPr lang="en-US" altLang="en-US"/>
              <a:t>1</a:t>
            </a:r>
          </a:p>
        </p:txBody>
      </p:sp>
      <p:sp>
        <p:nvSpPr>
          <p:cNvPr id="368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MS PGothic" charset="-128"/>
              </a:defRPr>
            </a:lvl1pPr>
            <a:lvl2pPr marL="742950" indent="-285750" eaLnBrk="0" hangingPunct="0">
              <a:spcBef>
                <a:spcPct val="30000"/>
              </a:spcBef>
              <a:defRPr sz="1200">
                <a:solidFill>
                  <a:schemeClr val="tx1"/>
                </a:solidFill>
                <a:latin typeface="Calibri" charset="0"/>
                <a:ea typeface="MS PGothic" charset="-128"/>
              </a:defRPr>
            </a:lvl2pPr>
            <a:lvl3pPr marL="1143000" indent="-228600" eaLnBrk="0" hangingPunct="0">
              <a:spcBef>
                <a:spcPct val="30000"/>
              </a:spcBef>
              <a:defRPr sz="1200">
                <a:solidFill>
                  <a:schemeClr val="tx1"/>
                </a:solidFill>
                <a:latin typeface="Calibri" charset="0"/>
                <a:ea typeface="MS PGothic" charset="-128"/>
              </a:defRPr>
            </a:lvl3pPr>
            <a:lvl4pPr marL="1600200" indent="-228600" eaLnBrk="0" hangingPunct="0">
              <a:spcBef>
                <a:spcPct val="30000"/>
              </a:spcBef>
              <a:defRPr sz="1200">
                <a:solidFill>
                  <a:schemeClr val="tx1"/>
                </a:solidFill>
                <a:latin typeface="Calibri" charset="0"/>
                <a:ea typeface="MS PGothic" charset="-128"/>
              </a:defRPr>
            </a:lvl4pPr>
            <a:lvl5pPr marL="2057400" indent="-228600" eaLnBrk="0" hangingPunct="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eaLnBrk="1" hangingPunct="1">
              <a:spcBef>
                <a:spcPct val="0"/>
              </a:spcBef>
            </a:pPr>
            <a:fld id="{7F29574B-32A8-4C42-9107-49C7D838D337}"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79532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pPr marL="174708" indent="-174708">
              <a:buFont typeface="Arial" panose="020B0604020202020204" pitchFamily="34" charset="0"/>
              <a:buChar char="•"/>
            </a:pPr>
            <a:endParaRPr lang="en-US" sz="1600" baseline="0" dirty="0" smtClean="0"/>
          </a:p>
        </p:txBody>
      </p:sp>
      <p:sp>
        <p:nvSpPr>
          <p:cNvPr id="4" name="Rectangle 4"/>
          <p:cNvSpPr>
            <a:spLocks noGrp="1"/>
          </p:cNvSpPr>
          <p:nvPr>
            <p:ph type="dt" idx="10"/>
          </p:nvPr>
        </p:nvSpPr>
        <p:spPr/>
        <p:txBody>
          <a:bodyPr/>
          <a:lstStyle/>
          <a:p>
            <a:fld id="{2D9FB51A-E05F-4494-ADA5-A77EAE266FCF}" type="datetimeFigureOut">
              <a:rPr lang="en-US" smtClean="0"/>
              <a:pPr/>
              <a:t>6/16/2017</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CD1B0D-083E-4DA2-81AD-16B7E971189E}" type="slidenum">
              <a:rPr lang="en-US" smtClean="0"/>
              <a:pPr/>
              <a:t>22</a:t>
            </a:fld>
            <a:endParaRPr lang="en-US" dirty="0"/>
          </a:p>
        </p:txBody>
      </p:sp>
      <p:sp>
        <p:nvSpPr>
          <p:cNvPr id="7" name="Rectangle 7"/>
          <p:cNvSpPr>
            <a:spLocks noGrp="1"/>
          </p:cNvSpPr>
          <p:nvPr>
            <p:ph type="hdr" sz="quarter" idx="13"/>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 extended set codes are used to indicate services outside the FFS schedule.</a:t>
            </a:r>
            <a:endParaRPr lang="en-CA" dirty="0"/>
          </a:p>
        </p:txBody>
      </p:sp>
      <p:sp>
        <p:nvSpPr>
          <p:cNvPr id="4" name="Slide Number Placeholder 3"/>
          <p:cNvSpPr>
            <a:spLocks noGrp="1"/>
          </p:cNvSpPr>
          <p:nvPr>
            <p:ph type="sldNum" sz="quarter" idx="10"/>
          </p:nvPr>
        </p:nvSpPr>
        <p:spPr/>
        <p:txBody>
          <a:bodyPr/>
          <a:lstStyle/>
          <a:p>
            <a:fld id="{13CD1B0D-083E-4DA2-81AD-16B7E971189E}" type="slidenum">
              <a:rPr lang="en-US" smtClean="0"/>
              <a:pPr/>
              <a:t>23</a:t>
            </a:fld>
            <a:endParaRPr lang="en-US" dirty="0"/>
          </a:p>
        </p:txBody>
      </p:sp>
    </p:spTree>
    <p:extLst>
      <p:ext uri="{BB962C8B-B14F-4D97-AF65-F5344CB8AC3E}">
        <p14:creationId xmlns:p14="http://schemas.microsoft.com/office/powerpoint/2010/main" val="28120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sz="1600" dirty="0" smtClean="0">
              <a:solidFill>
                <a:srgbClr val="FF0000"/>
              </a:solidFill>
            </a:endParaRPr>
          </a:p>
        </p:txBody>
      </p:sp>
      <p:sp>
        <p:nvSpPr>
          <p:cNvPr id="4" name="Rectangle 4"/>
          <p:cNvSpPr>
            <a:spLocks noGrp="1"/>
          </p:cNvSpPr>
          <p:nvPr>
            <p:ph type="dt" idx="10"/>
          </p:nvPr>
        </p:nvSpPr>
        <p:spPr/>
        <p:txBody>
          <a:bodyPr/>
          <a:lstStyle/>
          <a:p>
            <a:fld id="{2D9FB51A-E05F-4494-ADA5-A77EAE266FCF}" type="datetimeFigureOut">
              <a:rPr lang="en-US" smtClean="0"/>
              <a:pPr/>
              <a:t>6/16/2017</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CD1B0D-083E-4DA2-81AD-16B7E971189E}" type="slidenum">
              <a:rPr lang="en-US" smtClean="0"/>
              <a:pPr/>
              <a:t>24</a:t>
            </a:fld>
            <a:endParaRPr lang="en-US" dirty="0"/>
          </a:p>
        </p:txBody>
      </p:sp>
      <p:sp>
        <p:nvSpPr>
          <p:cNvPr id="7" name="Rectangle 7"/>
          <p:cNvSpPr>
            <a:spLocks noGrp="1"/>
          </p:cNvSpPr>
          <p:nvPr>
            <p:ph type="hdr" sz="quarter" idx="13"/>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5DF085D-0529-48D6-AFCE-D503B911DA66}" type="datetime1">
              <a:rPr lang="en-US" smtClean="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7A2BDD-D331-44F0-96AA-4FB4ED497064}" type="slidenum">
              <a:rPr lang="en-US" smtClean="0"/>
              <a:pPr/>
              <a:t>‹#›</a:t>
            </a:fld>
            <a:endParaRPr lang="en-US" dirty="0"/>
          </a:p>
        </p:txBody>
      </p:sp>
    </p:spTree>
    <p:extLst>
      <p:ext uri="{BB962C8B-B14F-4D97-AF65-F5344CB8AC3E}">
        <p14:creationId xmlns:p14="http://schemas.microsoft.com/office/powerpoint/2010/main" val="3533179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lgn="l"/>
            <a:fld id="{0205405D-0BDD-40C7-B694-C3A2441886BE}" type="datetime1">
              <a:rPr lang="en-US" smtClean="0"/>
              <a:t>6/16/2017</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a:endParaRPr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Tree>
    <p:extLst>
      <p:ext uri="{BB962C8B-B14F-4D97-AF65-F5344CB8AC3E}">
        <p14:creationId xmlns:p14="http://schemas.microsoft.com/office/powerpoint/2010/main" val="4175360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lgn="l"/>
            <a:fld id="{03DF4148-E825-47B9-9BDB-A9B0D9BEBDFA}" type="datetime1">
              <a:rPr lang="en-US" smtClean="0"/>
              <a:t>6/16/2017</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a:endParaRPr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Tree>
    <p:extLst>
      <p:ext uri="{BB962C8B-B14F-4D97-AF65-F5344CB8AC3E}">
        <p14:creationId xmlns:p14="http://schemas.microsoft.com/office/powerpoint/2010/main" val="1455432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smtClean="0"/>
              <a:t>Click to edit Master title style</a:t>
            </a:r>
            <a:endParaRPr lang="en-US" dirty="0"/>
          </a:p>
        </p:txBody>
      </p:sp>
      <p:sp>
        <p:nvSpPr>
          <p:cNvPr id="3" name="Rectangle 3"/>
          <p:cNvSpPr>
            <a:spLocks noGrp="1"/>
          </p:cNvSpPr>
          <p:nvPr>
            <p:ph type="body"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type="dt" sz="half" idx="10"/>
          </p:nvPr>
        </p:nvSpPr>
        <p:spPr/>
        <p:txBody>
          <a:bodyPr/>
          <a:lstStyle/>
          <a:p>
            <a:fld id="{DAB51DC0-F21A-4710-83BD-70FD2DA9F714}" type="datetime1">
              <a:rPr lang="en-US" smtClean="0"/>
              <a:t>6/16/2017</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D24C974-5669-4F4D-B5F7-AEFAF0EB8F6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B008E1-4EBC-445E-9564-0263377CE458}" type="datetime1">
              <a:rPr lang="en-US" smtClean="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7A2BDD-D331-44F0-96AA-4FB4ED497064}" type="slidenum">
              <a:rPr lang="en-US" smtClean="0"/>
              <a:pPr/>
              <a:t>‹#›</a:t>
            </a:fld>
            <a:endParaRPr lang="en-US" dirty="0"/>
          </a:p>
        </p:txBody>
      </p:sp>
    </p:spTree>
    <p:extLst>
      <p:ext uri="{BB962C8B-B14F-4D97-AF65-F5344CB8AC3E}">
        <p14:creationId xmlns:p14="http://schemas.microsoft.com/office/powerpoint/2010/main" val="341964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a:fld id="{F6DC5BDE-1E14-48DB-9DC0-5D100CF8529E}" type="datetime1">
              <a:rPr lang="en-US" smtClean="0"/>
              <a:t>6/16/2017</a:t>
            </a:fld>
            <a:endParaRPr lang="en-US" dirty="0">
              <a:solidFill>
                <a:schemeClr val="accent1">
                  <a:shade val="75000"/>
                </a:schemeClr>
              </a:solidFill>
            </a:endParaRPr>
          </a:p>
        </p:txBody>
      </p:sp>
      <p:sp>
        <p:nvSpPr>
          <p:cNvPr id="5" name="Footer Placeholder 4"/>
          <p:cNvSpPr>
            <a:spLocks noGrp="1"/>
          </p:cNvSpPr>
          <p:nvPr>
            <p:ph type="ftr" sz="quarter" idx="11"/>
          </p:nvPr>
        </p:nvSpPr>
        <p:spPr/>
        <p:txBody>
          <a:bodyPr/>
          <a:lstStyle/>
          <a:p>
            <a:pPr algn="r"/>
            <a:endParaRPr lang="en-US" dirty="0">
              <a:solidFill>
                <a:schemeClr val="accent1">
                  <a:shade val="75000"/>
                </a:schemeClr>
              </a:solidFill>
            </a:endParaRPr>
          </a:p>
        </p:txBody>
      </p:sp>
      <p:sp>
        <p:nvSpPr>
          <p:cNvPr id="6" name="Slide Number Placeholder 5"/>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Tree>
    <p:extLst>
      <p:ext uri="{BB962C8B-B14F-4D97-AF65-F5344CB8AC3E}">
        <p14:creationId xmlns:p14="http://schemas.microsoft.com/office/powerpoint/2010/main" val="48175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pPr algn="l"/>
            <a:fld id="{9E82C2D0-3854-4649-9DC2-AE805E059478}" type="datetime1">
              <a:rPr lang="en-US" smtClean="0"/>
              <a:t>6/16/2017</a:t>
            </a:fld>
            <a:endParaRPr lang="en-US" dirty="0">
              <a:solidFill>
                <a:schemeClr val="accent1">
                  <a:shade val="75000"/>
                </a:schemeClr>
              </a:solidFill>
            </a:endParaRPr>
          </a:p>
        </p:txBody>
      </p:sp>
      <p:sp>
        <p:nvSpPr>
          <p:cNvPr id="6" name="Footer Placeholder 5"/>
          <p:cNvSpPr>
            <a:spLocks noGrp="1"/>
          </p:cNvSpPr>
          <p:nvPr>
            <p:ph type="ftr" sz="quarter" idx="11"/>
          </p:nvPr>
        </p:nvSpPr>
        <p:spPr/>
        <p:txBody>
          <a:bodyPr/>
          <a:lstStyle/>
          <a:p>
            <a:pPr algn="r"/>
            <a:endParaRPr lang="en-US" dirty="0">
              <a:solidFill>
                <a:schemeClr val="accent1">
                  <a:shade val="75000"/>
                </a:schemeClr>
              </a:solidFill>
            </a:endParaRPr>
          </a:p>
        </p:txBody>
      </p:sp>
      <p:sp>
        <p:nvSpPr>
          <p:cNvPr id="7" name="Slide Number Placeholder 6"/>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Tree>
    <p:extLst>
      <p:ext uri="{BB962C8B-B14F-4D97-AF65-F5344CB8AC3E}">
        <p14:creationId xmlns:p14="http://schemas.microsoft.com/office/powerpoint/2010/main" val="122120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pPr algn="l"/>
            <a:fld id="{914581F4-12FD-4DA0-82B0-ED086DE32B0E}" type="datetime1">
              <a:rPr lang="en-US" smtClean="0"/>
              <a:t>6/16/2017</a:t>
            </a:fld>
            <a:endParaRPr lang="en-US" dirty="0">
              <a:solidFill>
                <a:schemeClr val="accent1">
                  <a:shade val="75000"/>
                </a:schemeClr>
              </a:solidFill>
            </a:endParaRPr>
          </a:p>
        </p:txBody>
      </p:sp>
      <p:sp>
        <p:nvSpPr>
          <p:cNvPr id="8" name="Footer Placeholder 7"/>
          <p:cNvSpPr>
            <a:spLocks noGrp="1"/>
          </p:cNvSpPr>
          <p:nvPr>
            <p:ph type="ftr" sz="quarter" idx="11"/>
          </p:nvPr>
        </p:nvSpPr>
        <p:spPr/>
        <p:txBody>
          <a:bodyPr/>
          <a:lstStyle/>
          <a:p>
            <a:pPr algn="r"/>
            <a:endParaRPr lang="en-US" dirty="0">
              <a:solidFill>
                <a:schemeClr val="accent1">
                  <a:shade val="75000"/>
                </a:schemeClr>
              </a:solidFill>
            </a:endParaRPr>
          </a:p>
        </p:txBody>
      </p:sp>
      <p:sp>
        <p:nvSpPr>
          <p:cNvPr id="9" name="Slide Number Placeholder 8"/>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Tree>
    <p:extLst>
      <p:ext uri="{BB962C8B-B14F-4D97-AF65-F5344CB8AC3E}">
        <p14:creationId xmlns:p14="http://schemas.microsoft.com/office/powerpoint/2010/main" val="2432482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00DDC50-942B-4CA1-A90C-7F3A56726BFB}" type="datetime1">
              <a:rPr lang="en-US" smtClean="0"/>
              <a:t>6/16/2017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7A2BDD-D331-44F0-96AA-4FB4ED497064}" type="slidenum">
              <a:rPr lang="en-US" smtClean="0"/>
              <a:pPr/>
              <a:t>‹#›</a:t>
            </a:fld>
            <a:endParaRPr lang="en-US" dirty="0"/>
          </a:p>
        </p:txBody>
      </p:sp>
    </p:spTree>
    <p:extLst>
      <p:ext uri="{BB962C8B-B14F-4D97-AF65-F5344CB8AC3E}">
        <p14:creationId xmlns:p14="http://schemas.microsoft.com/office/powerpoint/2010/main" val="126831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A8CA2-A04F-4EDB-A111-ADF62C3A5C02}" type="datetime1">
              <a:rPr lang="en-US" smtClean="0"/>
              <a:t>6/16/2017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7A2BDD-D331-44F0-96AA-4FB4ED497064}" type="slidenum">
              <a:rPr lang="en-US" smtClean="0"/>
              <a:pPr/>
              <a:t>‹#›</a:t>
            </a:fld>
            <a:endParaRPr lang="en-US" dirty="0"/>
          </a:p>
        </p:txBody>
      </p:sp>
    </p:spTree>
    <p:extLst>
      <p:ext uri="{BB962C8B-B14F-4D97-AF65-F5344CB8AC3E}">
        <p14:creationId xmlns:p14="http://schemas.microsoft.com/office/powerpoint/2010/main" val="3620246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a:fld id="{88649396-9333-4713-8896-364D2A018115}" type="datetime1">
              <a:rPr lang="en-US" smtClean="0"/>
              <a:t>6/16/2017</a:t>
            </a:fld>
            <a:endParaRPr lang="en-US" dirty="0">
              <a:solidFill>
                <a:schemeClr val="accent1">
                  <a:shade val="75000"/>
                </a:schemeClr>
              </a:solidFill>
            </a:endParaRPr>
          </a:p>
        </p:txBody>
      </p:sp>
      <p:sp>
        <p:nvSpPr>
          <p:cNvPr id="6" name="Footer Placeholder 5"/>
          <p:cNvSpPr>
            <a:spLocks noGrp="1"/>
          </p:cNvSpPr>
          <p:nvPr>
            <p:ph type="ftr" sz="quarter" idx="11"/>
          </p:nvPr>
        </p:nvSpPr>
        <p:spPr/>
        <p:txBody>
          <a:bodyPr/>
          <a:lstStyle/>
          <a:p>
            <a:pPr algn="r"/>
            <a:endParaRPr lang="en-US" dirty="0">
              <a:solidFill>
                <a:schemeClr val="accent1">
                  <a:shade val="75000"/>
                </a:schemeClr>
              </a:solidFill>
            </a:endParaRPr>
          </a:p>
        </p:txBody>
      </p:sp>
      <p:sp>
        <p:nvSpPr>
          <p:cNvPr id="7" name="Slide Number Placeholder 6"/>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Tree>
    <p:extLst>
      <p:ext uri="{BB962C8B-B14F-4D97-AF65-F5344CB8AC3E}">
        <p14:creationId xmlns:p14="http://schemas.microsoft.com/office/powerpoint/2010/main" val="148515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a:fld id="{C62BA358-7B9C-44AA-8BFF-1775593474EB}" type="datetime1">
              <a:rPr lang="en-US" smtClean="0"/>
              <a:t>6/16/2017</a:t>
            </a:fld>
            <a:endParaRPr lang="en-US" dirty="0">
              <a:solidFill>
                <a:schemeClr val="accent1">
                  <a:shade val="75000"/>
                </a:schemeClr>
              </a:solidFill>
            </a:endParaRPr>
          </a:p>
        </p:txBody>
      </p:sp>
      <p:sp>
        <p:nvSpPr>
          <p:cNvPr id="6" name="Footer Placeholder 5"/>
          <p:cNvSpPr>
            <a:spLocks noGrp="1"/>
          </p:cNvSpPr>
          <p:nvPr>
            <p:ph type="ftr" sz="quarter" idx="11"/>
          </p:nvPr>
        </p:nvSpPr>
        <p:spPr/>
        <p:txBody>
          <a:bodyPr/>
          <a:lstStyle/>
          <a:p>
            <a:pPr algn="r"/>
            <a:endParaRPr lang="en-US" dirty="0">
              <a:solidFill>
                <a:schemeClr val="accent1">
                  <a:shade val="75000"/>
                </a:schemeClr>
              </a:solidFill>
            </a:endParaRPr>
          </a:p>
        </p:txBody>
      </p:sp>
      <p:sp>
        <p:nvSpPr>
          <p:cNvPr id="7" name="Slide Number Placeholder 6"/>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Tree>
    <p:extLst>
      <p:ext uri="{BB962C8B-B14F-4D97-AF65-F5344CB8AC3E}">
        <p14:creationId xmlns:p14="http://schemas.microsoft.com/office/powerpoint/2010/main" val="3732965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a:fld id="{F9CC6E20-8237-4A84-A225-085ECBC73CA0}" type="datetime1">
              <a:rPr lang="en-US" smtClean="0"/>
              <a:t>6/16/2017</a:t>
            </a:fld>
            <a:endParaRPr lang="en-US" dirty="0">
              <a:solidFill>
                <a:schemeClr val="accent1">
                  <a:shade val="75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endParaRPr lang="en-US" dirty="0">
              <a:solidFill>
                <a:schemeClr val="accent1">
                  <a:shade val="75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Tree>
    <p:extLst>
      <p:ext uri="{BB962C8B-B14F-4D97-AF65-F5344CB8AC3E}">
        <p14:creationId xmlns:p14="http://schemas.microsoft.com/office/powerpoint/2010/main" val="1606407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microsoft.com/office/2007/relationships/hdphoto" Target="../media/hdphoto15.wdp"/><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6.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5.tiff"/></Relationships>
</file>

<file path=ppt/slides/_rels/slide21.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4.wdp"/></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19.wdp"/></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microsoft.com/office/2007/relationships/hdphoto" Target="../media/hdphoto20.wdp"/></Relationships>
</file>

<file path=ppt/slides/_rels/slide25.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3" name="Text Placeholder 2"/>
          <p:cNvSpPr>
            <a:spLocks noGrp="1"/>
          </p:cNvSpPr>
          <p:nvPr>
            <p:ph type="body" idx="1"/>
          </p:nvPr>
        </p:nvSpPr>
        <p:spPr/>
        <p:txBody>
          <a:bodyPr>
            <a:normAutofit/>
          </a:bodyPr>
          <a:lstStyle/>
          <a:p>
            <a:pPr algn="ctr"/>
            <a:r>
              <a:rPr lang="en-US" sz="4400" dirty="0" smtClean="0">
                <a:solidFill>
                  <a:schemeClr val="bg1"/>
                </a:solidFill>
              </a:rPr>
              <a:t>Population Based Funding </a:t>
            </a:r>
          </a:p>
          <a:p>
            <a:pPr algn="ctr"/>
            <a:endParaRPr lang="en-US" sz="4400" dirty="0">
              <a:solidFill>
                <a:schemeClr val="bg1"/>
              </a:solidFill>
            </a:endParaRPr>
          </a:p>
          <a:p>
            <a:pPr algn="ctr"/>
            <a:endParaRPr lang="en-US" sz="4400" dirty="0" smtClean="0">
              <a:solidFill>
                <a:schemeClr val="bg1"/>
              </a:solidFill>
            </a:endParaRPr>
          </a:p>
          <a:p>
            <a:pPr algn="ctr"/>
            <a:endParaRPr lang="en-US" sz="4400" dirty="0">
              <a:solidFill>
                <a:schemeClr val="bg1"/>
              </a:solidFill>
            </a:endParaRPr>
          </a:p>
          <a:p>
            <a:pPr algn="ctr"/>
            <a:r>
              <a:rPr lang="en-US" sz="4400" dirty="0" smtClean="0">
                <a:solidFill>
                  <a:schemeClr val="bg1"/>
                </a:solidFill>
              </a:rPr>
              <a:t>Mission, BC</a:t>
            </a:r>
            <a:endParaRPr lang="en-US" sz="4400" dirty="0">
              <a:solidFill>
                <a:schemeClr val="bg1"/>
              </a:solidFill>
            </a:endParaRPr>
          </a:p>
        </p:txBody>
      </p:sp>
      <p:sp>
        <p:nvSpPr>
          <p:cNvPr id="4" name="Slide Number Placeholder 3"/>
          <p:cNvSpPr>
            <a:spLocks noGrp="1"/>
          </p:cNvSpPr>
          <p:nvPr>
            <p:ph type="sldNum" sz="quarter" idx="12"/>
          </p:nvPr>
        </p:nvSpPr>
        <p:spPr/>
        <p:txBody>
          <a:bodyPr/>
          <a:lstStyle/>
          <a:p>
            <a:fld id="{1D24C974-5669-4F4D-B5F7-AEFAF0EB8F68}" type="slidenum">
              <a:rPr lang="en-US" smtClean="0"/>
              <a:pPr/>
              <a:t>1</a:t>
            </a:fld>
            <a:endParaRPr lang="en-US" dirty="0"/>
          </a:p>
        </p:txBody>
      </p:sp>
    </p:spTree>
    <p:extLst>
      <p:ext uri="{BB962C8B-B14F-4D97-AF65-F5344CB8AC3E}">
        <p14:creationId xmlns:p14="http://schemas.microsoft.com/office/powerpoint/2010/main" val="1091714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3" name="Content Placeholder 2"/>
          <p:cNvSpPr>
            <a:spLocks noGrp="1"/>
          </p:cNvSpPr>
          <p:nvPr>
            <p:ph idx="1"/>
          </p:nvPr>
        </p:nvSpPr>
        <p:spPr>
          <a:xfrm>
            <a:off x="457200" y="476672"/>
            <a:ext cx="8229600" cy="5879678"/>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What’s </a:t>
            </a:r>
            <a:r>
              <a:rPr lang="en-US" sz="4000" b="1" u="sng" dirty="0" smtClean="0"/>
              <a:t>My</a:t>
            </a:r>
            <a:r>
              <a:rPr lang="en-US" b="1" dirty="0" smtClean="0"/>
              <a:t> Ideal </a:t>
            </a:r>
            <a:r>
              <a:rPr lang="en-US" b="1" i="1" dirty="0" smtClean="0"/>
              <a:t>Work</a:t>
            </a:r>
            <a:r>
              <a:rPr lang="en-US" b="1" dirty="0" smtClean="0"/>
              <a:t> Day?</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p>
          <a:p>
            <a:pPr>
              <a:spcBef>
                <a:spcPts val="0"/>
              </a:spcBef>
            </a:pPr>
            <a:r>
              <a:rPr lang="en-US" dirty="0" smtClean="0"/>
              <a:t>Starts with a coffee</a:t>
            </a:r>
          </a:p>
          <a:p>
            <a:pPr>
              <a:spcBef>
                <a:spcPts val="0"/>
              </a:spcBef>
            </a:pPr>
            <a:r>
              <a:rPr lang="en-US" dirty="0" smtClean="0"/>
              <a:t>I control the work rather than visa versa</a:t>
            </a:r>
          </a:p>
          <a:p>
            <a:pPr>
              <a:spcBef>
                <a:spcPts val="0"/>
              </a:spcBef>
            </a:pPr>
            <a:r>
              <a:rPr lang="en-US" dirty="0" smtClean="0"/>
              <a:t>Time to think</a:t>
            </a:r>
          </a:p>
          <a:p>
            <a:pPr>
              <a:spcBef>
                <a:spcPts val="0"/>
              </a:spcBef>
            </a:pPr>
            <a:r>
              <a:rPr lang="en-US" dirty="0" smtClean="0"/>
              <a:t>Opportunities for collegiality</a:t>
            </a:r>
          </a:p>
          <a:p>
            <a:pPr>
              <a:spcBef>
                <a:spcPts val="0"/>
              </a:spcBef>
            </a:pPr>
            <a:r>
              <a:rPr lang="en-US" dirty="0" smtClean="0"/>
              <a:t>Both patient and I finish an interaction happy</a:t>
            </a:r>
          </a:p>
          <a:p>
            <a:pPr>
              <a:spcBef>
                <a:spcPts val="0"/>
              </a:spcBef>
            </a:pPr>
            <a:endParaRPr lang="en-US" b="1" dirty="0"/>
          </a:p>
        </p:txBody>
      </p:sp>
      <p:sp>
        <p:nvSpPr>
          <p:cNvPr id="4" name="Slide Number Placeholder 3"/>
          <p:cNvSpPr>
            <a:spLocks noGrp="1"/>
          </p:cNvSpPr>
          <p:nvPr>
            <p:ph type="sldNum" sz="quarter" idx="12"/>
          </p:nvPr>
        </p:nvSpPr>
        <p:spPr/>
        <p:txBody>
          <a:bodyPr/>
          <a:lstStyle/>
          <a:p>
            <a:fld id="{CF7A2BDD-D331-44F0-96AA-4FB4ED497064}" type="slidenum">
              <a:rPr lang="en-US" smtClean="0"/>
              <a:pPr/>
              <a:t>10</a:t>
            </a:fld>
            <a:endParaRPr lang="en-US" dirty="0"/>
          </a:p>
        </p:txBody>
      </p:sp>
    </p:spTree>
    <p:extLst>
      <p:ext uri="{BB962C8B-B14F-4D97-AF65-F5344CB8AC3E}">
        <p14:creationId xmlns:p14="http://schemas.microsoft.com/office/powerpoint/2010/main" val="5354144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3" name="Content Placeholder 2"/>
          <p:cNvSpPr>
            <a:spLocks noGrp="1"/>
          </p:cNvSpPr>
          <p:nvPr>
            <p:ph idx="1"/>
          </p:nvPr>
        </p:nvSpPr>
        <p:spPr>
          <a:xfrm>
            <a:off x="457200" y="476672"/>
            <a:ext cx="8229600" cy="5879678"/>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What’s </a:t>
            </a:r>
            <a:r>
              <a:rPr lang="en-US" sz="4000" b="1" u="sng" dirty="0" smtClean="0"/>
              <a:t>My</a:t>
            </a:r>
            <a:r>
              <a:rPr lang="en-US" b="1" dirty="0" smtClean="0"/>
              <a:t> Ideal </a:t>
            </a:r>
            <a:r>
              <a:rPr lang="en-US" b="1" i="1" dirty="0" smtClean="0"/>
              <a:t>Work</a:t>
            </a:r>
            <a:r>
              <a:rPr lang="en-US" b="1" dirty="0" smtClean="0"/>
              <a:t> Day?</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p>
          <a:p>
            <a:pPr>
              <a:spcBef>
                <a:spcPts val="0"/>
              </a:spcBef>
            </a:pPr>
            <a:r>
              <a:rPr lang="en-US" dirty="0" smtClean="0"/>
              <a:t>Starts with a coffee</a:t>
            </a:r>
          </a:p>
          <a:p>
            <a:pPr>
              <a:spcBef>
                <a:spcPts val="0"/>
              </a:spcBef>
            </a:pPr>
            <a:r>
              <a:rPr lang="en-US" dirty="0" smtClean="0"/>
              <a:t>I control the work rather than visa versa</a:t>
            </a:r>
          </a:p>
          <a:p>
            <a:pPr>
              <a:spcBef>
                <a:spcPts val="0"/>
              </a:spcBef>
            </a:pPr>
            <a:r>
              <a:rPr lang="en-US" dirty="0" smtClean="0"/>
              <a:t>Time to think</a:t>
            </a:r>
          </a:p>
          <a:p>
            <a:pPr>
              <a:spcBef>
                <a:spcPts val="0"/>
              </a:spcBef>
            </a:pPr>
            <a:r>
              <a:rPr lang="en-US" dirty="0" smtClean="0"/>
              <a:t>Opportunities for collegiality</a:t>
            </a:r>
          </a:p>
          <a:p>
            <a:pPr>
              <a:spcBef>
                <a:spcPts val="0"/>
              </a:spcBef>
            </a:pPr>
            <a:r>
              <a:rPr lang="en-US" dirty="0" smtClean="0"/>
              <a:t>Both patient and I finish an interaction happy</a:t>
            </a:r>
          </a:p>
          <a:p>
            <a:pPr>
              <a:spcBef>
                <a:spcPts val="0"/>
              </a:spcBef>
            </a:pPr>
            <a:r>
              <a:rPr lang="en-US" dirty="0" smtClean="0"/>
              <a:t>My evenings are mine (most of the time)</a:t>
            </a:r>
          </a:p>
          <a:p>
            <a:pPr>
              <a:spcBef>
                <a:spcPts val="0"/>
              </a:spcBef>
            </a:pPr>
            <a:endParaRPr lang="en-US" b="1" dirty="0"/>
          </a:p>
        </p:txBody>
      </p:sp>
      <p:sp>
        <p:nvSpPr>
          <p:cNvPr id="4" name="Slide Number Placeholder 3"/>
          <p:cNvSpPr>
            <a:spLocks noGrp="1"/>
          </p:cNvSpPr>
          <p:nvPr>
            <p:ph type="sldNum" sz="quarter" idx="12"/>
          </p:nvPr>
        </p:nvSpPr>
        <p:spPr/>
        <p:txBody>
          <a:bodyPr/>
          <a:lstStyle/>
          <a:p>
            <a:fld id="{CF7A2BDD-D331-44F0-96AA-4FB4ED497064}" type="slidenum">
              <a:rPr lang="en-US" smtClean="0"/>
              <a:pPr/>
              <a:t>11</a:t>
            </a:fld>
            <a:endParaRPr lang="en-US" dirty="0"/>
          </a:p>
        </p:txBody>
      </p:sp>
    </p:spTree>
    <p:extLst>
      <p:ext uri="{BB962C8B-B14F-4D97-AF65-F5344CB8AC3E}">
        <p14:creationId xmlns:p14="http://schemas.microsoft.com/office/powerpoint/2010/main" val="7545835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3" name="Content Placeholder 2"/>
          <p:cNvSpPr>
            <a:spLocks noGrp="1"/>
          </p:cNvSpPr>
          <p:nvPr>
            <p:ph idx="1"/>
          </p:nvPr>
        </p:nvSpPr>
        <p:spPr>
          <a:xfrm>
            <a:off x="457200" y="476672"/>
            <a:ext cx="8229600" cy="5879678"/>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What’s </a:t>
            </a:r>
            <a:r>
              <a:rPr lang="en-US" sz="4000" b="1" u="sng" dirty="0" smtClean="0"/>
              <a:t>My</a:t>
            </a:r>
            <a:r>
              <a:rPr lang="en-US" b="1" dirty="0" smtClean="0"/>
              <a:t> Ideal </a:t>
            </a:r>
            <a:r>
              <a:rPr lang="en-US" b="1" i="1" dirty="0" smtClean="0"/>
              <a:t>Work</a:t>
            </a:r>
            <a:r>
              <a:rPr lang="en-US" b="1" dirty="0" smtClean="0"/>
              <a:t> Day?</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p>
          <a:p>
            <a:pPr>
              <a:spcBef>
                <a:spcPts val="0"/>
              </a:spcBef>
            </a:pPr>
            <a:r>
              <a:rPr lang="en-US" dirty="0" smtClean="0"/>
              <a:t>Starts with a coffee</a:t>
            </a:r>
          </a:p>
          <a:p>
            <a:pPr>
              <a:spcBef>
                <a:spcPts val="0"/>
              </a:spcBef>
            </a:pPr>
            <a:r>
              <a:rPr lang="en-US" dirty="0" smtClean="0"/>
              <a:t>I control the work rather than visa versa</a:t>
            </a:r>
          </a:p>
          <a:p>
            <a:pPr>
              <a:spcBef>
                <a:spcPts val="0"/>
              </a:spcBef>
            </a:pPr>
            <a:r>
              <a:rPr lang="en-US" dirty="0" smtClean="0"/>
              <a:t>Time to think</a:t>
            </a:r>
          </a:p>
          <a:p>
            <a:pPr>
              <a:spcBef>
                <a:spcPts val="0"/>
              </a:spcBef>
            </a:pPr>
            <a:r>
              <a:rPr lang="en-US" dirty="0" smtClean="0"/>
              <a:t>Opportunities for collegiality</a:t>
            </a:r>
          </a:p>
          <a:p>
            <a:pPr>
              <a:spcBef>
                <a:spcPts val="0"/>
              </a:spcBef>
            </a:pPr>
            <a:r>
              <a:rPr lang="en-US" dirty="0" smtClean="0"/>
              <a:t>Both patient and I finish an interaction happy</a:t>
            </a:r>
          </a:p>
          <a:p>
            <a:pPr>
              <a:spcBef>
                <a:spcPts val="0"/>
              </a:spcBef>
            </a:pPr>
            <a:r>
              <a:rPr lang="en-US" dirty="0" smtClean="0"/>
              <a:t>My evenings are mine (most of the time)</a:t>
            </a:r>
          </a:p>
          <a:p>
            <a:pPr>
              <a:spcBef>
                <a:spcPts val="0"/>
              </a:spcBef>
            </a:pPr>
            <a:r>
              <a:rPr lang="en-US" dirty="0" smtClean="0"/>
              <a:t>The stuff I do is what I trained for</a:t>
            </a:r>
          </a:p>
          <a:p>
            <a:pPr>
              <a:spcBef>
                <a:spcPts val="0"/>
              </a:spcBef>
            </a:pPr>
            <a:endParaRPr lang="en-US" b="1" dirty="0"/>
          </a:p>
        </p:txBody>
      </p:sp>
      <p:sp>
        <p:nvSpPr>
          <p:cNvPr id="4" name="Slide Number Placeholder 3"/>
          <p:cNvSpPr>
            <a:spLocks noGrp="1"/>
          </p:cNvSpPr>
          <p:nvPr>
            <p:ph type="sldNum" sz="quarter" idx="12"/>
          </p:nvPr>
        </p:nvSpPr>
        <p:spPr/>
        <p:txBody>
          <a:bodyPr/>
          <a:lstStyle/>
          <a:p>
            <a:fld id="{CF7A2BDD-D331-44F0-96AA-4FB4ED497064}" type="slidenum">
              <a:rPr lang="en-US" smtClean="0"/>
              <a:pPr/>
              <a:t>12</a:t>
            </a:fld>
            <a:endParaRPr lang="en-US" dirty="0"/>
          </a:p>
        </p:txBody>
      </p:sp>
    </p:spTree>
    <p:extLst>
      <p:ext uri="{BB962C8B-B14F-4D97-AF65-F5344CB8AC3E}">
        <p14:creationId xmlns:p14="http://schemas.microsoft.com/office/powerpoint/2010/main" val="9688171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3" name="Content Placeholder 2"/>
          <p:cNvSpPr>
            <a:spLocks noGrp="1"/>
          </p:cNvSpPr>
          <p:nvPr>
            <p:ph idx="1"/>
          </p:nvPr>
        </p:nvSpPr>
        <p:spPr>
          <a:xfrm>
            <a:off x="457200" y="476672"/>
            <a:ext cx="8229600" cy="5879678"/>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What’s </a:t>
            </a:r>
            <a:r>
              <a:rPr lang="en-US" sz="4000" b="1" u="sng" dirty="0" smtClean="0"/>
              <a:t>My</a:t>
            </a:r>
            <a:r>
              <a:rPr lang="en-US" b="1" dirty="0" smtClean="0"/>
              <a:t> Ideal </a:t>
            </a:r>
            <a:r>
              <a:rPr lang="en-US" b="1" i="1" dirty="0" smtClean="0"/>
              <a:t>Work</a:t>
            </a:r>
            <a:r>
              <a:rPr lang="en-US" b="1" dirty="0" smtClean="0"/>
              <a:t> Day?</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p>
          <a:p>
            <a:pPr>
              <a:spcBef>
                <a:spcPts val="0"/>
              </a:spcBef>
            </a:pPr>
            <a:r>
              <a:rPr lang="en-US" dirty="0" smtClean="0"/>
              <a:t>Starts with a coffee</a:t>
            </a:r>
          </a:p>
          <a:p>
            <a:pPr>
              <a:spcBef>
                <a:spcPts val="0"/>
              </a:spcBef>
            </a:pPr>
            <a:r>
              <a:rPr lang="en-US" dirty="0" smtClean="0"/>
              <a:t>I control the work rather than visa versa</a:t>
            </a:r>
          </a:p>
          <a:p>
            <a:pPr>
              <a:spcBef>
                <a:spcPts val="0"/>
              </a:spcBef>
            </a:pPr>
            <a:r>
              <a:rPr lang="en-US" dirty="0" smtClean="0"/>
              <a:t>Time to think</a:t>
            </a:r>
          </a:p>
          <a:p>
            <a:pPr>
              <a:spcBef>
                <a:spcPts val="0"/>
              </a:spcBef>
            </a:pPr>
            <a:r>
              <a:rPr lang="en-US" dirty="0" smtClean="0"/>
              <a:t>Opportunities for collegiality</a:t>
            </a:r>
          </a:p>
          <a:p>
            <a:pPr>
              <a:spcBef>
                <a:spcPts val="0"/>
              </a:spcBef>
            </a:pPr>
            <a:r>
              <a:rPr lang="en-US" dirty="0" smtClean="0"/>
              <a:t>Both patient and I finish an interaction happy</a:t>
            </a:r>
          </a:p>
          <a:p>
            <a:pPr>
              <a:spcBef>
                <a:spcPts val="0"/>
              </a:spcBef>
            </a:pPr>
            <a:r>
              <a:rPr lang="en-US" dirty="0" smtClean="0"/>
              <a:t>My evenings are mine (most of the time)</a:t>
            </a:r>
          </a:p>
          <a:p>
            <a:pPr>
              <a:spcBef>
                <a:spcPts val="0"/>
              </a:spcBef>
            </a:pPr>
            <a:r>
              <a:rPr lang="en-US" dirty="0" smtClean="0"/>
              <a:t>The stuff I do is what I trained for</a:t>
            </a:r>
          </a:p>
          <a:p>
            <a:pPr>
              <a:spcBef>
                <a:spcPts val="0"/>
              </a:spcBef>
            </a:pPr>
            <a:r>
              <a:rPr lang="en-US" dirty="0" smtClean="0"/>
              <a:t>My patient’s do better because I’m involved </a:t>
            </a:r>
          </a:p>
          <a:p>
            <a:pPr>
              <a:spcBef>
                <a:spcPts val="0"/>
              </a:spcBef>
            </a:pPr>
            <a:endParaRPr lang="en-US" b="1" dirty="0"/>
          </a:p>
        </p:txBody>
      </p:sp>
      <p:sp>
        <p:nvSpPr>
          <p:cNvPr id="4" name="Slide Number Placeholder 3"/>
          <p:cNvSpPr>
            <a:spLocks noGrp="1"/>
          </p:cNvSpPr>
          <p:nvPr>
            <p:ph type="sldNum" sz="quarter" idx="12"/>
          </p:nvPr>
        </p:nvSpPr>
        <p:spPr/>
        <p:txBody>
          <a:bodyPr/>
          <a:lstStyle/>
          <a:p>
            <a:fld id="{CF7A2BDD-D331-44F0-96AA-4FB4ED497064}" type="slidenum">
              <a:rPr lang="en-US" smtClean="0"/>
              <a:pPr/>
              <a:t>13</a:t>
            </a:fld>
            <a:endParaRPr lang="en-US" dirty="0"/>
          </a:p>
        </p:txBody>
      </p:sp>
    </p:spTree>
    <p:extLst>
      <p:ext uri="{BB962C8B-B14F-4D97-AF65-F5344CB8AC3E}">
        <p14:creationId xmlns:p14="http://schemas.microsoft.com/office/powerpoint/2010/main" val="6893327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3" name="Content Placeholder 2"/>
          <p:cNvSpPr>
            <a:spLocks noGrp="1"/>
          </p:cNvSpPr>
          <p:nvPr>
            <p:ph idx="1"/>
          </p:nvPr>
        </p:nvSpPr>
        <p:spPr>
          <a:xfrm>
            <a:off x="457200" y="476671"/>
            <a:ext cx="8229600" cy="6244803"/>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What’s </a:t>
            </a:r>
            <a:r>
              <a:rPr lang="en-US" sz="4000" b="1" u="sng" dirty="0" smtClean="0"/>
              <a:t>My</a:t>
            </a:r>
            <a:r>
              <a:rPr lang="en-US" b="1" dirty="0" smtClean="0"/>
              <a:t> Ideal </a:t>
            </a:r>
            <a:r>
              <a:rPr lang="en-US" b="1" i="1" dirty="0" smtClean="0"/>
              <a:t>Work</a:t>
            </a:r>
            <a:r>
              <a:rPr lang="en-US" b="1" dirty="0" smtClean="0"/>
              <a:t> Day?</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p>
          <a:p>
            <a:pPr>
              <a:spcBef>
                <a:spcPts val="0"/>
              </a:spcBef>
            </a:pPr>
            <a:r>
              <a:rPr lang="en-US" dirty="0" smtClean="0"/>
              <a:t>Starts with a coffee</a:t>
            </a:r>
          </a:p>
          <a:p>
            <a:pPr>
              <a:spcBef>
                <a:spcPts val="0"/>
              </a:spcBef>
            </a:pPr>
            <a:r>
              <a:rPr lang="en-US" dirty="0" smtClean="0"/>
              <a:t>I control the work rather than visa versa</a:t>
            </a:r>
          </a:p>
          <a:p>
            <a:pPr>
              <a:spcBef>
                <a:spcPts val="0"/>
              </a:spcBef>
            </a:pPr>
            <a:r>
              <a:rPr lang="en-US" dirty="0" smtClean="0"/>
              <a:t>Time to think</a:t>
            </a:r>
          </a:p>
          <a:p>
            <a:pPr>
              <a:spcBef>
                <a:spcPts val="0"/>
              </a:spcBef>
            </a:pPr>
            <a:r>
              <a:rPr lang="en-US" dirty="0" smtClean="0"/>
              <a:t>Opportunities for collegiality</a:t>
            </a:r>
          </a:p>
          <a:p>
            <a:pPr>
              <a:spcBef>
                <a:spcPts val="0"/>
              </a:spcBef>
            </a:pPr>
            <a:r>
              <a:rPr lang="en-US" dirty="0" smtClean="0"/>
              <a:t>Both patient and I finish an interaction happy</a:t>
            </a:r>
          </a:p>
          <a:p>
            <a:pPr>
              <a:spcBef>
                <a:spcPts val="0"/>
              </a:spcBef>
            </a:pPr>
            <a:r>
              <a:rPr lang="en-US" dirty="0" smtClean="0"/>
              <a:t>My evenings are mine (most of the time)</a:t>
            </a:r>
          </a:p>
          <a:p>
            <a:pPr>
              <a:spcBef>
                <a:spcPts val="0"/>
              </a:spcBef>
            </a:pPr>
            <a:r>
              <a:rPr lang="en-US" dirty="0" smtClean="0"/>
              <a:t>The stuff I do is what I trained for</a:t>
            </a:r>
          </a:p>
          <a:p>
            <a:pPr>
              <a:spcBef>
                <a:spcPts val="0"/>
              </a:spcBef>
            </a:pPr>
            <a:r>
              <a:rPr lang="en-US" dirty="0" smtClean="0"/>
              <a:t>My patient’s do better because I’m involved </a:t>
            </a:r>
          </a:p>
          <a:p>
            <a:pPr>
              <a:spcBef>
                <a:spcPts val="0"/>
              </a:spcBef>
            </a:pPr>
            <a:r>
              <a:rPr lang="en-US" dirty="0" smtClean="0"/>
              <a:t>I don’t have to relate activity directly to income</a:t>
            </a:r>
          </a:p>
          <a:p>
            <a:pPr>
              <a:spcBef>
                <a:spcPts val="0"/>
              </a:spcBef>
            </a:pPr>
            <a:endParaRPr lang="en-US" b="1" dirty="0"/>
          </a:p>
        </p:txBody>
      </p:sp>
      <p:sp>
        <p:nvSpPr>
          <p:cNvPr id="4" name="Slide Number Placeholder 3"/>
          <p:cNvSpPr>
            <a:spLocks noGrp="1"/>
          </p:cNvSpPr>
          <p:nvPr>
            <p:ph type="sldNum" sz="quarter" idx="12"/>
          </p:nvPr>
        </p:nvSpPr>
        <p:spPr/>
        <p:txBody>
          <a:bodyPr/>
          <a:lstStyle/>
          <a:p>
            <a:fld id="{CF7A2BDD-D331-44F0-96AA-4FB4ED497064}" type="slidenum">
              <a:rPr lang="en-US" smtClean="0"/>
              <a:pPr/>
              <a:t>14</a:t>
            </a:fld>
            <a:endParaRPr lang="en-US" dirty="0"/>
          </a:p>
        </p:txBody>
      </p:sp>
    </p:spTree>
    <p:extLst>
      <p:ext uri="{BB962C8B-B14F-4D97-AF65-F5344CB8AC3E}">
        <p14:creationId xmlns:p14="http://schemas.microsoft.com/office/powerpoint/2010/main" val="12577109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2" name="Title 1"/>
          <p:cNvSpPr>
            <a:spLocks noGrp="1"/>
          </p:cNvSpPr>
          <p:nvPr>
            <p:ph type="title"/>
          </p:nvPr>
        </p:nvSpPr>
        <p:spPr/>
        <p:txBody>
          <a:bodyPr/>
          <a:lstStyle/>
          <a:p>
            <a:r>
              <a:rPr lang="en-US" dirty="0" smtClean="0"/>
              <a:t>Mission’s Story</a:t>
            </a:r>
            <a:endParaRPr lang="en-US" dirty="0"/>
          </a:p>
        </p:txBody>
      </p:sp>
      <p:sp>
        <p:nvSpPr>
          <p:cNvPr id="3" name="Content Placeholder 2"/>
          <p:cNvSpPr>
            <a:spLocks noGrp="1"/>
          </p:cNvSpPr>
          <p:nvPr>
            <p:ph idx="1"/>
          </p:nvPr>
        </p:nvSpPr>
        <p:spPr/>
        <p:txBody>
          <a:bodyPr/>
          <a:lstStyle/>
          <a:p>
            <a:r>
              <a:rPr lang="en-US" dirty="0" smtClean="0"/>
              <a:t>43,000 population</a:t>
            </a:r>
          </a:p>
          <a:p>
            <a:r>
              <a:rPr lang="en-US" dirty="0" smtClean="0"/>
              <a:t>20% unattached</a:t>
            </a:r>
          </a:p>
          <a:p>
            <a:r>
              <a:rPr lang="en-US" dirty="0" smtClean="0"/>
              <a:t>Chronically Congested Hospital</a:t>
            </a:r>
          </a:p>
          <a:p>
            <a:r>
              <a:rPr lang="en-US" dirty="0" smtClean="0"/>
              <a:t>25% of elderly registered with Community Services visited ER in 90 day period</a:t>
            </a:r>
          </a:p>
          <a:p>
            <a:r>
              <a:rPr lang="en-US" dirty="0" smtClean="0"/>
              <a:t>19% of admissions Chronic disease related</a:t>
            </a:r>
          </a:p>
          <a:p>
            <a:r>
              <a:rPr lang="en-US" dirty="0" smtClean="0"/>
              <a:t>30% readmission rate</a:t>
            </a:r>
            <a:endParaRPr lang="en-US" dirty="0"/>
          </a:p>
        </p:txBody>
      </p:sp>
      <p:sp>
        <p:nvSpPr>
          <p:cNvPr id="4" name="Slide Number Placeholder 3"/>
          <p:cNvSpPr>
            <a:spLocks noGrp="1"/>
          </p:cNvSpPr>
          <p:nvPr>
            <p:ph type="sldNum" sz="quarter" idx="12"/>
          </p:nvPr>
        </p:nvSpPr>
        <p:spPr/>
        <p:txBody>
          <a:bodyPr/>
          <a:lstStyle/>
          <a:p>
            <a:fld id="{CF7A2BDD-D331-44F0-96AA-4FB4ED497064}" type="slidenum">
              <a:rPr lang="en-US" smtClean="0"/>
              <a:pPr/>
              <a:t>15</a:t>
            </a:fld>
            <a:endParaRPr lang="en-US" dirty="0"/>
          </a:p>
        </p:txBody>
      </p:sp>
    </p:spTree>
    <p:extLst>
      <p:ext uri="{BB962C8B-B14F-4D97-AF65-F5344CB8AC3E}">
        <p14:creationId xmlns:p14="http://schemas.microsoft.com/office/powerpoint/2010/main" val="465650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2" name="Title 1"/>
          <p:cNvSpPr>
            <a:spLocks noGrp="1"/>
          </p:cNvSpPr>
          <p:nvPr>
            <p:ph type="title"/>
          </p:nvPr>
        </p:nvSpPr>
        <p:spPr/>
        <p:txBody>
          <a:bodyPr/>
          <a:lstStyle/>
          <a:p>
            <a:r>
              <a:rPr lang="en-US" dirty="0" smtClean="0"/>
              <a:t>Mission’s Story</a:t>
            </a:r>
            <a:endParaRPr lang="en-US" dirty="0"/>
          </a:p>
        </p:txBody>
      </p:sp>
      <p:sp>
        <p:nvSpPr>
          <p:cNvPr id="3" name="Content Placeholder 2"/>
          <p:cNvSpPr>
            <a:spLocks noGrp="1"/>
          </p:cNvSpPr>
          <p:nvPr>
            <p:ph idx="1"/>
          </p:nvPr>
        </p:nvSpPr>
        <p:spPr/>
        <p:txBody>
          <a:bodyPr/>
          <a:lstStyle/>
          <a:p>
            <a:r>
              <a:rPr lang="en-US" dirty="0" smtClean="0"/>
              <a:t>GP for ME 2014</a:t>
            </a:r>
          </a:p>
          <a:p>
            <a:endParaRPr lang="en-US" dirty="0" smtClean="0"/>
          </a:p>
          <a:p>
            <a:r>
              <a:rPr lang="en-US" dirty="0" smtClean="0"/>
              <a:t>Repositioning Seniors Care 2015</a:t>
            </a:r>
          </a:p>
          <a:p>
            <a:endParaRPr lang="en-US" dirty="0" smtClean="0"/>
          </a:p>
          <a:p>
            <a:r>
              <a:rPr lang="en-US" dirty="0" smtClean="0"/>
              <a:t>Patient Medical Home 2016-17</a:t>
            </a:r>
          </a:p>
          <a:p>
            <a:endParaRPr lang="en-US" dirty="0"/>
          </a:p>
        </p:txBody>
      </p:sp>
      <p:sp>
        <p:nvSpPr>
          <p:cNvPr id="4" name="Slide Number Placeholder 3"/>
          <p:cNvSpPr>
            <a:spLocks noGrp="1"/>
          </p:cNvSpPr>
          <p:nvPr>
            <p:ph type="sldNum" sz="quarter" idx="12"/>
          </p:nvPr>
        </p:nvSpPr>
        <p:spPr/>
        <p:txBody>
          <a:bodyPr/>
          <a:lstStyle/>
          <a:p>
            <a:fld id="{CF7A2BDD-D331-44F0-96AA-4FB4ED497064}" type="slidenum">
              <a:rPr lang="en-US" smtClean="0"/>
              <a:pPr/>
              <a:t>16</a:t>
            </a:fld>
            <a:endParaRPr lang="en-US" dirty="0"/>
          </a:p>
        </p:txBody>
      </p:sp>
    </p:spTree>
    <p:extLst>
      <p:ext uri="{BB962C8B-B14F-4D97-AF65-F5344CB8AC3E}">
        <p14:creationId xmlns:p14="http://schemas.microsoft.com/office/powerpoint/2010/main" val="999680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2" name="Title 1"/>
          <p:cNvSpPr>
            <a:spLocks noGrp="1"/>
          </p:cNvSpPr>
          <p:nvPr>
            <p:ph type="title"/>
          </p:nvPr>
        </p:nvSpPr>
        <p:spPr/>
        <p:txBody>
          <a:bodyPr/>
          <a:lstStyle/>
          <a:p>
            <a:r>
              <a:rPr lang="en-US" dirty="0" smtClean="0"/>
              <a:t>Mission’s Story</a:t>
            </a:r>
            <a:endParaRPr lang="en-US" dirty="0"/>
          </a:p>
        </p:txBody>
      </p:sp>
      <p:sp>
        <p:nvSpPr>
          <p:cNvPr id="3" name="Content Placeholder 2"/>
          <p:cNvSpPr>
            <a:spLocks noGrp="1"/>
          </p:cNvSpPr>
          <p:nvPr>
            <p:ph idx="1"/>
          </p:nvPr>
        </p:nvSpPr>
        <p:spPr>
          <a:xfrm>
            <a:off x="457200" y="1600200"/>
            <a:ext cx="8363272" cy="4525963"/>
          </a:xfrm>
        </p:spPr>
        <p:txBody>
          <a:bodyPr>
            <a:normAutofit fontScale="92500" lnSpcReduction="10000"/>
          </a:bodyPr>
          <a:lstStyle/>
          <a:p>
            <a:pPr marL="0" indent="0" algn="ctr">
              <a:buNone/>
            </a:pPr>
            <a:r>
              <a:rPr lang="en-US" dirty="0"/>
              <a:t>Proposed plan to </a:t>
            </a:r>
            <a:r>
              <a:rPr lang="en-US" dirty="0" err="1"/>
              <a:t>MoH</a:t>
            </a:r>
            <a:r>
              <a:rPr lang="en-US" dirty="0"/>
              <a:t> in 2015 </a:t>
            </a:r>
          </a:p>
          <a:p>
            <a:r>
              <a:rPr lang="en-US" dirty="0" smtClean="0"/>
              <a:t>Reorganization of Community Services</a:t>
            </a:r>
          </a:p>
          <a:p>
            <a:pPr lvl="1"/>
            <a:r>
              <a:rPr lang="en-US" dirty="0" smtClean="0"/>
              <a:t>Net new staff</a:t>
            </a:r>
          </a:p>
          <a:p>
            <a:pPr lvl="1"/>
            <a:r>
              <a:rPr lang="en-US" dirty="0" smtClean="0"/>
              <a:t>Longer hours</a:t>
            </a:r>
          </a:p>
          <a:p>
            <a:pPr lvl="1"/>
            <a:r>
              <a:rPr lang="en-US" dirty="0" smtClean="0"/>
              <a:t>Increased services </a:t>
            </a:r>
            <a:r>
              <a:rPr lang="mr-IN" dirty="0" smtClean="0"/>
              <a:t>–</a:t>
            </a:r>
            <a:r>
              <a:rPr lang="en-US" dirty="0" smtClean="0"/>
              <a:t> Physio, home care</a:t>
            </a:r>
          </a:p>
          <a:p>
            <a:pPr lvl="1"/>
            <a:r>
              <a:rPr lang="en-US" dirty="0" smtClean="0"/>
              <a:t>Day care wait down down from 9 months to 0</a:t>
            </a:r>
          </a:p>
          <a:p>
            <a:pPr lvl="1"/>
            <a:r>
              <a:rPr lang="en-US" dirty="0" smtClean="0"/>
              <a:t>Closer integration with willing Family Physicians</a:t>
            </a:r>
          </a:p>
          <a:p>
            <a:pPr lvl="1"/>
            <a:r>
              <a:rPr lang="en-US" dirty="0" smtClean="0"/>
              <a:t>Acute admissions of community Care patients reduced</a:t>
            </a:r>
          </a:p>
          <a:p>
            <a:pPr lvl="1"/>
            <a:r>
              <a:rPr lang="en-US" dirty="0" smtClean="0"/>
              <a:t>ER collaboration to recognize and focus on frequent flyers</a:t>
            </a:r>
            <a:endParaRPr lang="en-US" dirty="0"/>
          </a:p>
        </p:txBody>
      </p:sp>
      <p:sp>
        <p:nvSpPr>
          <p:cNvPr id="4" name="Slide Number Placeholder 3"/>
          <p:cNvSpPr>
            <a:spLocks noGrp="1"/>
          </p:cNvSpPr>
          <p:nvPr>
            <p:ph type="sldNum" sz="quarter" idx="12"/>
          </p:nvPr>
        </p:nvSpPr>
        <p:spPr/>
        <p:txBody>
          <a:bodyPr/>
          <a:lstStyle/>
          <a:p>
            <a:fld id="{CF7A2BDD-D331-44F0-96AA-4FB4ED497064}" type="slidenum">
              <a:rPr lang="en-US" smtClean="0"/>
              <a:pPr/>
              <a:t>17</a:t>
            </a:fld>
            <a:endParaRPr lang="en-US" dirty="0"/>
          </a:p>
        </p:txBody>
      </p:sp>
    </p:spTree>
    <p:extLst>
      <p:ext uri="{BB962C8B-B14F-4D97-AF65-F5344CB8AC3E}">
        <p14:creationId xmlns:p14="http://schemas.microsoft.com/office/powerpoint/2010/main" val="702032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5000"/>
            <a:extLst>
              <a:ext uri="{BEBA8EAE-BF5A-486C-A8C5-ECC9F3942E4B}">
                <a14:imgProps xmlns:a14="http://schemas.microsoft.com/office/drawing/2010/main">
                  <a14:imgLayer r:embed="rId4">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20482" name="Title 4"/>
          <p:cNvSpPr>
            <a:spLocks noGrp="1"/>
          </p:cNvSpPr>
          <p:nvPr>
            <p:ph type="title"/>
          </p:nvPr>
        </p:nvSpPr>
        <p:spPr>
          <a:xfrm>
            <a:off x="76200" y="304800"/>
            <a:ext cx="4343400" cy="1295400"/>
          </a:xfrm>
        </p:spPr>
        <p:txBody>
          <a:bodyPr/>
          <a:lstStyle/>
          <a:p>
            <a:r>
              <a:rPr lang="en-CA" altLang="en-US" dirty="0">
                <a:latin typeface="Verdana" charset="0"/>
                <a:ea typeface="MS PGothic" charset="-128"/>
                <a:cs typeface="Tahoma" charset="0"/>
              </a:rPr>
              <a:t>Current State</a:t>
            </a:r>
          </a:p>
        </p:txBody>
      </p:sp>
      <p:graphicFrame>
        <p:nvGraphicFramePr>
          <p:cNvPr id="3" name="Content Placeholder 2"/>
          <p:cNvGraphicFramePr>
            <a:graphicFrameLocks noGrp="1"/>
          </p:cNvGraphicFramePr>
          <p:nvPr>
            <p:ph idx="1"/>
          </p:nvPr>
        </p:nvGraphicFramePr>
        <p:xfrm>
          <a:off x="457200" y="1295400"/>
          <a:ext cx="8305800" cy="441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484" name="Picture 3"/>
          <p:cNvPicPr>
            <a:picLocks noGrp="1" noChangeAspect="1" noChangeArrowheads="1"/>
          </p:cNvPicPr>
          <p:nvPr/>
        </p:nvPicPr>
        <p:blipFill>
          <a:blip r:embed="rId10">
            <a:clrChange>
              <a:clrFrom>
                <a:srgbClr val="FFFFFF"/>
              </a:clrFrom>
              <a:clrTo>
                <a:srgbClr val="FFFFFF">
                  <a:alpha val="0"/>
                </a:srgbClr>
              </a:clrTo>
            </a:clrChange>
            <a:alphaModFix/>
            <a:extLst>
              <a:ext uri="{28A0092B-C50C-407E-A947-70E740481C1C}">
                <a14:useLocalDpi xmlns:a14="http://schemas.microsoft.com/office/drawing/2010/main" val="0"/>
              </a:ext>
            </a:extLst>
          </a:blip>
          <a:srcRect/>
          <a:stretch>
            <a:fillRect/>
          </a:stretch>
        </p:blipFill>
        <p:spPr bwMode="auto">
          <a:xfrm>
            <a:off x="1592263" y="1385888"/>
            <a:ext cx="5959475" cy="4086225"/>
          </a:xfrm>
          <a:prstGeom prst="rect">
            <a:avLst/>
          </a:prstGeom>
          <a:noFill/>
          <a:ln>
            <a:noFill/>
          </a:ln>
          <a:effectLst>
            <a:outerShdw blurRad="63500" dist="38099"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966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25000"/>
            <a:extLst>
              <a:ext uri="{BEBA8EAE-BF5A-486C-A8C5-ECC9F3942E4B}">
                <a14:imgProps xmlns:a14="http://schemas.microsoft.com/office/drawing/2010/main">
                  <a14:imgLayer r:embed="rId4">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5" name="Title 4"/>
          <p:cNvSpPr>
            <a:spLocks noGrp="1"/>
          </p:cNvSpPr>
          <p:nvPr>
            <p:ph type="title"/>
          </p:nvPr>
        </p:nvSpPr>
        <p:spPr>
          <a:xfrm>
            <a:off x="228600" y="152400"/>
            <a:ext cx="7131050" cy="671513"/>
          </a:xfrm>
        </p:spPr>
        <p:txBody>
          <a:bodyPr>
            <a:normAutofit fontScale="90000"/>
          </a:bodyPr>
          <a:lstStyle/>
          <a:p>
            <a:pPr algn="l">
              <a:defRPr/>
            </a:pPr>
            <a:r>
              <a:rPr lang="en-CA" dirty="0" smtClean="0"/>
              <a:t>Future State</a:t>
            </a:r>
            <a:endParaRPr lang="en-CA" dirty="0"/>
          </a:p>
        </p:txBody>
      </p:sp>
      <p:sp>
        <p:nvSpPr>
          <p:cNvPr id="10" name="Title 4"/>
          <p:cNvSpPr txBox="1">
            <a:spLocks/>
          </p:cNvSpPr>
          <p:nvPr/>
        </p:nvSpPr>
        <p:spPr bwMode="auto">
          <a:xfrm>
            <a:off x="3276600" y="266700"/>
            <a:ext cx="55737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Futura" charset="0"/>
                <a:ea typeface="MS PGothic" charset="-128"/>
              </a:defRPr>
            </a:lvl1pPr>
            <a:lvl2pPr marL="742950" indent="-285750" eaLnBrk="0" hangingPunct="0">
              <a:spcBef>
                <a:spcPct val="20000"/>
              </a:spcBef>
              <a:buFont typeface="Arial" charset="0"/>
              <a:buChar char="–"/>
              <a:defRPr sz="2800">
                <a:solidFill>
                  <a:schemeClr val="tx1"/>
                </a:solidFill>
                <a:latin typeface="Futura" charset="0"/>
                <a:ea typeface="MS PGothic" charset="-128"/>
              </a:defRPr>
            </a:lvl2pPr>
            <a:lvl3pPr marL="1143000" indent="-228600" eaLnBrk="0" hangingPunct="0">
              <a:spcBef>
                <a:spcPct val="20000"/>
              </a:spcBef>
              <a:buFont typeface="Arial" charset="0"/>
              <a:buChar char="•"/>
              <a:defRPr sz="2400">
                <a:solidFill>
                  <a:schemeClr val="tx1"/>
                </a:solidFill>
                <a:latin typeface="Futura" charset="0"/>
                <a:ea typeface="MS PGothic" charset="-128"/>
              </a:defRPr>
            </a:lvl3pPr>
            <a:lvl4pPr marL="1600200" indent="-228600" eaLnBrk="0" hangingPunct="0">
              <a:spcBef>
                <a:spcPct val="20000"/>
              </a:spcBef>
              <a:buFont typeface="Arial" charset="0"/>
              <a:buChar char="–"/>
              <a:defRPr sz="2000">
                <a:solidFill>
                  <a:schemeClr val="tx1"/>
                </a:solidFill>
                <a:latin typeface="Futura" charset="0"/>
                <a:ea typeface="MS PGothic" charset="-128"/>
              </a:defRPr>
            </a:lvl4pPr>
            <a:lvl5pPr marL="2057400" indent="-228600" eaLnBrk="0" hangingPunct="0">
              <a:spcBef>
                <a:spcPct val="20000"/>
              </a:spcBef>
              <a:buFont typeface="Arial" charset="0"/>
              <a:buChar char="»"/>
              <a:defRPr sz="2000">
                <a:solidFill>
                  <a:schemeClr val="tx1"/>
                </a:solidFill>
                <a:latin typeface="Futura"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Futura"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Futura"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Futura"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Futura" charset="0"/>
                <a:ea typeface="MS PGothic" charset="-128"/>
              </a:defRPr>
            </a:lvl9pPr>
          </a:lstStyle>
          <a:p>
            <a:pPr algn="ctr">
              <a:spcBef>
                <a:spcPct val="0"/>
              </a:spcBef>
              <a:buFontTx/>
              <a:buNone/>
            </a:pPr>
            <a:r>
              <a:rPr lang="en-CA" altLang="en-US" sz="2700" i="1">
                <a:latin typeface="Verdana" charset="0"/>
              </a:rPr>
              <a:t>Mission Community of Care</a:t>
            </a:r>
            <a:endParaRPr lang="en-CA" altLang="en-US" sz="3100" i="1">
              <a:latin typeface="Verdana" charset="0"/>
            </a:endParaRPr>
          </a:p>
        </p:txBody>
      </p:sp>
      <p:pic>
        <p:nvPicPr>
          <p:cNvPr id="21509" name="Picture 5"/>
          <p:cNvPicPr>
            <a:picLocks noGrp="1" noChangeAspect="1" noChangeArrowheads="1"/>
          </p:cNvPicPr>
          <p:nvPr>
            <p:ph idx="1"/>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066800" y="914400"/>
            <a:ext cx="6781800" cy="5829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375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1500"/>
                                  </p:stCondLst>
                                  <p:childTnLst>
                                    <p:set>
                                      <p:cBhvr>
                                        <p:cTn id="9" dur="1" fill="hold">
                                          <p:stCondLst>
                                            <p:cond delay="0"/>
                                          </p:stCondLst>
                                        </p:cTn>
                                        <p:tgtEl>
                                          <p:spTgt spid="21509"/>
                                        </p:tgtEl>
                                        <p:attrNameLst>
                                          <p:attrName>style.visibility</p:attrName>
                                        </p:attrNameLst>
                                      </p:cBhvr>
                                      <p:to>
                                        <p:strVal val="visible"/>
                                      </p:to>
                                    </p:set>
                                    <p:animEffect transition="in" filter="fade">
                                      <p:cBhvr>
                                        <p:cTn id="10"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3" name="Content Placeholder 2"/>
          <p:cNvSpPr>
            <a:spLocks noGrp="1"/>
          </p:cNvSpPr>
          <p:nvPr>
            <p:ph idx="1"/>
          </p:nvPr>
        </p:nvSpPr>
        <p:spPr>
          <a:xfrm>
            <a:off x="457200" y="476672"/>
            <a:ext cx="8229600" cy="5879678"/>
          </a:xfrm>
        </p:spPr>
        <p:txBody>
          <a:bodyPr/>
          <a:lstStyle/>
          <a:p>
            <a:pPr marL="0" indent="0">
              <a:buNone/>
            </a:pPr>
            <a:r>
              <a:rPr lang="en-US" altLang="en-US" b="1" dirty="0"/>
              <a:t>Presenter Disclosure</a:t>
            </a:r>
            <a:endParaRPr lang="en-US" altLang="en-US" b="1" dirty="0" smtClean="0"/>
          </a:p>
          <a:p>
            <a:pPr marL="0" indent="0">
              <a:buNone/>
            </a:pPr>
            <a:endParaRPr lang="en-US" altLang="en-US" sz="2800" dirty="0"/>
          </a:p>
          <a:p>
            <a:r>
              <a:rPr lang="en-US" altLang="en-US" sz="2800" dirty="0" smtClean="0"/>
              <a:t>Presenters: Dr Peter </a:t>
            </a:r>
            <a:r>
              <a:rPr lang="en-US" altLang="en-US" sz="2800" dirty="0" err="1" smtClean="0"/>
              <a:t>Barnsdale</a:t>
            </a:r>
            <a:r>
              <a:rPr lang="en-US" altLang="en-US" sz="2800" dirty="0" smtClean="0"/>
              <a:t>, Irene Sheppard, Marie Ty</a:t>
            </a:r>
            <a:endParaRPr lang="en-US" altLang="en-US" sz="2800" dirty="0"/>
          </a:p>
          <a:p>
            <a:pPr marL="0" indent="0">
              <a:buNone/>
            </a:pPr>
            <a:endParaRPr lang="en-CA" altLang="en-US" sz="2800" dirty="0"/>
          </a:p>
          <a:p>
            <a:r>
              <a:rPr lang="en-US" altLang="en-US" sz="2800" dirty="0"/>
              <a:t>Relationship with commercial interests:</a:t>
            </a:r>
          </a:p>
          <a:p>
            <a:pPr marL="742950" lvl="2" indent="-342900"/>
            <a:r>
              <a:rPr lang="en-US" altLang="en-US" dirty="0"/>
              <a:t>Grants/Research Support: none	</a:t>
            </a:r>
          </a:p>
          <a:p>
            <a:pPr marL="742950" lvl="2" indent="-342900"/>
            <a:r>
              <a:rPr lang="en-US" altLang="en-US" dirty="0"/>
              <a:t>Speakers Bureau/Honoraria: none</a:t>
            </a:r>
          </a:p>
          <a:p>
            <a:pPr marL="742950" lvl="2" indent="-342900"/>
            <a:r>
              <a:rPr lang="en-US" altLang="en-US" dirty="0"/>
              <a:t>Consulting Fees: none</a:t>
            </a:r>
          </a:p>
          <a:p>
            <a:pPr marL="742950" lvl="2" indent="-342900"/>
            <a:r>
              <a:rPr lang="en-US" altLang="en-US" dirty="0"/>
              <a:t>Other: none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2"/>
          </p:nvPr>
        </p:nvSpPr>
        <p:spPr/>
        <p:txBody>
          <a:bodyPr/>
          <a:lstStyle/>
          <a:p>
            <a:fld id="{CF7A2BDD-D331-44F0-96AA-4FB4ED497064}" type="slidenum">
              <a:rPr lang="en-US" smtClean="0"/>
              <a:pPr/>
              <a:t>2</a:t>
            </a:fld>
            <a:endParaRPr lang="en-US" dirty="0"/>
          </a:p>
        </p:txBody>
      </p:sp>
    </p:spTree>
    <p:extLst>
      <p:ext uri="{BB962C8B-B14F-4D97-AF65-F5344CB8AC3E}">
        <p14:creationId xmlns:p14="http://schemas.microsoft.com/office/powerpoint/2010/main" val="27242025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2" name="Title 1"/>
          <p:cNvSpPr>
            <a:spLocks noGrp="1"/>
          </p:cNvSpPr>
          <p:nvPr>
            <p:ph type="title"/>
          </p:nvPr>
        </p:nvSpPr>
        <p:spPr/>
        <p:txBody>
          <a:bodyPr/>
          <a:lstStyle/>
          <a:p>
            <a:pPr algn="ctr"/>
            <a:r>
              <a:rPr lang="en-US" dirty="0"/>
              <a:t>Mission’s Story</a:t>
            </a:r>
          </a:p>
        </p:txBody>
      </p:sp>
      <p:pic>
        <p:nvPicPr>
          <p:cNvPr id="5" name="Picture 4"/>
          <p:cNvPicPr>
            <a:picLocks noChangeAspect="1"/>
          </p:cNvPicPr>
          <p:nvPr/>
        </p:nvPicPr>
        <p:blipFill>
          <a:blip r:embed="rId4"/>
          <a:stretch>
            <a:fillRect/>
          </a:stretch>
        </p:blipFill>
        <p:spPr>
          <a:xfrm>
            <a:off x="1828678" y="1957606"/>
            <a:ext cx="6876256" cy="4581306"/>
          </a:xfrm>
          <a:prstGeom prst="rect">
            <a:avLst/>
          </a:prstGeom>
        </p:spPr>
      </p:pic>
      <p:sp>
        <p:nvSpPr>
          <p:cNvPr id="4" name="Slide Number Placeholder 3"/>
          <p:cNvSpPr>
            <a:spLocks noGrp="1"/>
          </p:cNvSpPr>
          <p:nvPr>
            <p:ph type="sldNum" sz="quarter" idx="12"/>
          </p:nvPr>
        </p:nvSpPr>
        <p:spPr/>
        <p:txBody>
          <a:bodyPr/>
          <a:lstStyle/>
          <a:p>
            <a:fld id="{1D24C974-5669-4F4D-B5F7-AEFAF0EB8F68}" type="slidenum">
              <a:rPr lang="en-US" smtClean="0"/>
              <a:pPr/>
              <a:t>20</a:t>
            </a:fld>
            <a:endParaRPr lang="en-US" dirty="0"/>
          </a:p>
        </p:txBody>
      </p:sp>
      <p:sp>
        <p:nvSpPr>
          <p:cNvPr id="9" name="TextBox 8"/>
          <p:cNvSpPr txBox="1"/>
          <p:nvPr/>
        </p:nvSpPr>
        <p:spPr>
          <a:xfrm>
            <a:off x="457200" y="1340768"/>
            <a:ext cx="4690864" cy="584775"/>
          </a:xfrm>
          <a:prstGeom prst="rect">
            <a:avLst/>
          </a:prstGeom>
          <a:noFill/>
        </p:spPr>
        <p:txBody>
          <a:bodyPr wrap="square" rtlCol="0">
            <a:spAutoFit/>
          </a:bodyPr>
          <a:lstStyle/>
          <a:p>
            <a:pPr marL="457200" indent="-457200">
              <a:buFont typeface="Arial" charset="0"/>
              <a:buChar char="•"/>
            </a:pPr>
            <a:r>
              <a:rPr lang="en-US" sz="3200" dirty="0" smtClean="0"/>
              <a:t>Repurposed Building</a:t>
            </a:r>
            <a:endParaRPr lang="en-US" sz="3200" dirty="0"/>
          </a:p>
        </p:txBody>
      </p:sp>
    </p:spTree>
    <p:extLst>
      <p:ext uri="{BB962C8B-B14F-4D97-AF65-F5344CB8AC3E}">
        <p14:creationId xmlns:p14="http://schemas.microsoft.com/office/powerpoint/2010/main" val="350767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2" name="Title 1"/>
          <p:cNvSpPr>
            <a:spLocks noGrp="1"/>
          </p:cNvSpPr>
          <p:nvPr>
            <p:ph type="title"/>
          </p:nvPr>
        </p:nvSpPr>
        <p:spPr/>
        <p:txBody>
          <a:bodyPr/>
          <a:lstStyle/>
          <a:p>
            <a:pPr algn="ctr"/>
            <a:r>
              <a:rPr lang="en-US" dirty="0"/>
              <a:t>Mission’s Story</a:t>
            </a:r>
          </a:p>
        </p:txBody>
      </p:sp>
      <p:sp>
        <p:nvSpPr>
          <p:cNvPr id="3" name="Text Placeholder 2"/>
          <p:cNvSpPr>
            <a:spLocks noGrp="1"/>
          </p:cNvSpPr>
          <p:nvPr>
            <p:ph type="body" idx="1"/>
          </p:nvPr>
        </p:nvSpPr>
        <p:spPr>
          <a:xfrm>
            <a:off x="457200" y="1268760"/>
            <a:ext cx="8229600" cy="5328592"/>
          </a:xfrm>
        </p:spPr>
        <p:txBody>
          <a:bodyPr/>
          <a:lstStyle/>
          <a:p>
            <a:r>
              <a:rPr lang="en-US" dirty="0" smtClean="0"/>
              <a:t>Population Based Funding + Nurse support</a:t>
            </a:r>
          </a:p>
          <a:p>
            <a:pPr lvl="1"/>
            <a:r>
              <a:rPr lang="en-US" dirty="0" smtClean="0"/>
              <a:t>Increased capacity</a:t>
            </a:r>
          </a:p>
          <a:p>
            <a:pPr lvl="1"/>
            <a:r>
              <a:rPr lang="en-US" dirty="0" smtClean="0"/>
              <a:t>Flexibility to practice free of artificial limitations</a:t>
            </a:r>
          </a:p>
          <a:p>
            <a:pPr lvl="1"/>
            <a:r>
              <a:rPr lang="en-US" dirty="0" smtClean="0"/>
              <a:t>Reduced physician frustration</a:t>
            </a:r>
          </a:p>
          <a:p>
            <a:pPr lvl="1"/>
            <a:r>
              <a:rPr lang="en-US" dirty="0" smtClean="0"/>
              <a:t>Income stability</a:t>
            </a:r>
          </a:p>
          <a:p>
            <a:pPr lvl="1"/>
            <a:r>
              <a:rPr lang="en-US" dirty="0" smtClean="0"/>
              <a:t>Team building and encourages shared care</a:t>
            </a:r>
          </a:p>
          <a:p>
            <a:pPr lvl="1"/>
            <a:r>
              <a:rPr lang="en-US" dirty="0" smtClean="0"/>
              <a:t>Clear panel understanding</a:t>
            </a:r>
          </a:p>
          <a:p>
            <a:pPr lvl="1"/>
            <a:r>
              <a:rPr lang="en-US" dirty="0" smtClean="0"/>
              <a:t>Better patient access</a:t>
            </a:r>
          </a:p>
          <a:p>
            <a:pPr lvl="1"/>
            <a:r>
              <a:rPr lang="en-US" dirty="0" smtClean="0"/>
              <a:t>Proactive care</a:t>
            </a:r>
          </a:p>
          <a:p>
            <a:pPr lvl="1"/>
            <a:r>
              <a:rPr lang="en-US" dirty="0" smtClean="0"/>
              <a:t>Decreased Acute care</a:t>
            </a:r>
          </a:p>
        </p:txBody>
      </p:sp>
      <p:sp>
        <p:nvSpPr>
          <p:cNvPr id="4" name="Slide Number Placeholder 3"/>
          <p:cNvSpPr>
            <a:spLocks noGrp="1"/>
          </p:cNvSpPr>
          <p:nvPr>
            <p:ph type="sldNum" sz="quarter" idx="12"/>
          </p:nvPr>
        </p:nvSpPr>
        <p:spPr/>
        <p:txBody>
          <a:bodyPr/>
          <a:lstStyle/>
          <a:p>
            <a:fld id="{1D24C974-5669-4F4D-B5F7-AEFAF0EB8F68}" type="slidenum">
              <a:rPr lang="en-US" smtClean="0"/>
              <a:pPr/>
              <a:t>21</a:t>
            </a:fld>
            <a:endParaRPr lang="en-US" dirty="0"/>
          </a:p>
        </p:txBody>
      </p:sp>
    </p:spTree>
    <p:extLst>
      <p:ext uri="{BB962C8B-B14F-4D97-AF65-F5344CB8AC3E}">
        <p14:creationId xmlns:p14="http://schemas.microsoft.com/office/powerpoint/2010/main" val="1417325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normAutofit/>
          </a:bodyPr>
          <a:lstStyle/>
          <a:p>
            <a:pPr algn="ctr"/>
            <a:r>
              <a:rPr lang="en-US" sz="3600" dirty="0" smtClean="0"/>
              <a:t>Comparing Payment Modalities</a:t>
            </a:r>
            <a:endParaRPr lang="en-US" sz="3600" dirty="0"/>
          </a:p>
        </p:txBody>
      </p:sp>
      <p:sp>
        <p:nvSpPr>
          <p:cNvPr id="3" name="Rectangle 3"/>
          <p:cNvSpPr>
            <a:spLocks noGrp="1"/>
          </p:cNvSpPr>
          <p:nvPr>
            <p:ph type="body" idx="1"/>
          </p:nvPr>
        </p:nvSpPr>
        <p:spPr>
          <a:xfrm>
            <a:off x="457200" y="1412776"/>
            <a:ext cx="8229600" cy="4713387"/>
          </a:xfrm>
        </p:spPr>
        <p:txBody>
          <a:bodyPr>
            <a:normAutofit/>
          </a:bodyPr>
          <a:lstStyle/>
          <a:p>
            <a:pPr marL="0" indent="0">
              <a:buNone/>
            </a:pPr>
            <a:endParaRPr lang="en-US" sz="2200" dirty="0" smtClean="0">
              <a:solidFill>
                <a:schemeClr val="tx2"/>
              </a:solidFill>
            </a:endParaRPr>
          </a:p>
          <a:p>
            <a:r>
              <a:rPr lang="en-US" sz="2200" dirty="0" smtClean="0"/>
              <a:t>Population Based Funding </a:t>
            </a:r>
            <a:r>
              <a:rPr lang="en-US" sz="2200" dirty="0"/>
              <a:t>– payment </a:t>
            </a:r>
            <a:r>
              <a:rPr lang="en-US" sz="2200" dirty="0" smtClean="0"/>
              <a:t>for care of a patient over a period of time based on the patient’s expected morbidity burden</a:t>
            </a:r>
            <a:endParaRPr lang="en-US" sz="2200" dirty="0"/>
          </a:p>
          <a:p>
            <a:endParaRPr lang="en-US" sz="2200" dirty="0" smtClean="0"/>
          </a:p>
          <a:p>
            <a:r>
              <a:rPr lang="en-US" sz="2200" dirty="0" smtClean="0"/>
              <a:t>Fee-for-Service - payment based on the services provided</a:t>
            </a:r>
          </a:p>
          <a:p>
            <a:endParaRPr lang="en-US" sz="2200" dirty="0" smtClean="0"/>
          </a:p>
          <a:p>
            <a:r>
              <a:rPr lang="en-US" sz="2200" dirty="0" smtClean="0"/>
              <a:t>Alternative Payments - payment based on the contracted provision of services or hours worked</a:t>
            </a:r>
          </a:p>
        </p:txBody>
      </p:sp>
      <p:sp>
        <p:nvSpPr>
          <p:cNvPr id="4" name="Slide Number Placeholder 3"/>
          <p:cNvSpPr>
            <a:spLocks noGrp="1"/>
          </p:cNvSpPr>
          <p:nvPr>
            <p:ph type="sldNum" sz="quarter" idx="12"/>
          </p:nvPr>
        </p:nvSpPr>
        <p:spPr/>
        <p:txBody>
          <a:bodyPr/>
          <a:lstStyle/>
          <a:p>
            <a:fld id="{1D24C974-5669-4F4D-B5F7-AEFAF0EB8F68}" type="slidenum">
              <a:rPr lang="en-US" smtClean="0"/>
              <a:pPr/>
              <a:t>22</a:t>
            </a:fld>
            <a:endParaRPr lang="en-US" dirty="0"/>
          </a:p>
        </p:txBody>
      </p:sp>
      <p:pic>
        <p:nvPicPr>
          <p:cNvPr id="5" name="Picture 4"/>
          <p:cNvPicPr>
            <a:picLocks noChangeAspect="1"/>
          </p:cNvPicPr>
          <p:nvPr/>
        </p:nvPicPr>
        <p:blipFill>
          <a:blip r:embed="rId3">
            <a:alphaModFix amt="25000"/>
            <a:extLst>
              <a:ext uri="{BEBA8EAE-BF5A-486C-A8C5-ECC9F3942E4B}">
                <a14:imgProps xmlns:a14="http://schemas.microsoft.com/office/drawing/2010/main">
                  <a14:imgLayer r:embed="rId4">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Tree>
    <p:extLst>
      <p:ext uri="{BB962C8B-B14F-4D97-AF65-F5344CB8AC3E}">
        <p14:creationId xmlns:p14="http://schemas.microsoft.com/office/powerpoint/2010/main" val="2676717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196752"/>
            <a:ext cx="8229600" cy="5472608"/>
          </a:xfrm>
        </p:spPr>
        <p:txBody>
          <a:bodyPr>
            <a:noAutofit/>
          </a:bodyPr>
          <a:lstStyle/>
          <a:p>
            <a:r>
              <a:rPr lang="en-US" sz="2200" dirty="0" smtClean="0"/>
              <a:t>PBF is a </a:t>
            </a:r>
            <a:r>
              <a:rPr lang="en-US" sz="2200" dirty="0"/>
              <a:t>compensation modality for </a:t>
            </a:r>
            <a:r>
              <a:rPr lang="en-US" sz="2200" dirty="0" smtClean="0"/>
              <a:t>physician-led </a:t>
            </a:r>
            <a:r>
              <a:rPr lang="en-US" sz="2200" dirty="0"/>
              <a:t>primary care </a:t>
            </a:r>
            <a:r>
              <a:rPr lang="en-US" sz="2200" dirty="0" smtClean="0"/>
              <a:t>group practices </a:t>
            </a:r>
            <a:r>
              <a:rPr lang="en-US" sz="2200" dirty="0"/>
              <a:t>that provide full scope family practice </a:t>
            </a:r>
            <a:r>
              <a:rPr lang="en-US" sz="2200" dirty="0" smtClean="0"/>
              <a:t>services.</a:t>
            </a:r>
          </a:p>
          <a:p>
            <a:pPr>
              <a:spcBef>
                <a:spcPts val="1800"/>
              </a:spcBef>
            </a:pPr>
            <a:r>
              <a:rPr lang="en-US" sz="2200" dirty="0" smtClean="0"/>
              <a:t>PBF is a blended capitation-type model:</a:t>
            </a:r>
          </a:p>
          <a:p>
            <a:pPr lvl="1">
              <a:buSzPct val="80000"/>
              <a:buFont typeface="Wingdings" panose="05000000000000000000" pitchFamily="2" charset="2"/>
              <a:buChar char="§"/>
            </a:pPr>
            <a:r>
              <a:rPr lang="en-CA" sz="2200" dirty="0" smtClean="0"/>
              <a:t>T</a:t>
            </a:r>
            <a:r>
              <a:rPr lang="en-US" sz="2200" dirty="0" smtClean="0"/>
              <a:t>he greater part of PBF payments are patient-based – payments are for providing longitudinal primary care to registered patients (core services) and are based on patient morbidity burden and demographics; and, </a:t>
            </a:r>
          </a:p>
          <a:p>
            <a:pPr lvl="1">
              <a:buSzPct val="80000"/>
              <a:buFont typeface="Wingdings" panose="05000000000000000000" pitchFamily="2" charset="2"/>
              <a:buChar char="§"/>
            </a:pPr>
            <a:r>
              <a:rPr lang="en-US" sz="2200" dirty="0" smtClean="0"/>
              <a:t>Fee-for-service is paid for: </a:t>
            </a:r>
          </a:p>
          <a:p>
            <a:pPr lvl="2">
              <a:buSzPct val="60000"/>
              <a:buFont typeface="Courier New" panose="02070309020205020404" pitchFamily="49" charset="0"/>
              <a:buChar char="o"/>
            </a:pPr>
            <a:r>
              <a:rPr lang="en-US" sz="2200" dirty="0" smtClean="0"/>
              <a:t>“non-core services” provided to registered patients; and,</a:t>
            </a:r>
          </a:p>
          <a:p>
            <a:pPr lvl="2">
              <a:buSzPct val="60000"/>
              <a:buFont typeface="Courier New" panose="02070309020205020404" pitchFamily="49" charset="0"/>
              <a:buChar char="o"/>
            </a:pPr>
            <a:r>
              <a:rPr lang="en-US" sz="2200" dirty="0" smtClean="0"/>
              <a:t>all services provided to non-registered patients.</a:t>
            </a:r>
          </a:p>
          <a:p>
            <a:pPr>
              <a:spcBef>
                <a:spcPts val="1800"/>
              </a:spcBef>
            </a:pPr>
            <a:r>
              <a:rPr lang="en-US" sz="2200" dirty="0"/>
              <a:t>E</a:t>
            </a:r>
            <a:r>
              <a:rPr lang="en-US" sz="2200" dirty="0" smtClean="0"/>
              <a:t>ach PBF practice </a:t>
            </a:r>
            <a:r>
              <a:rPr lang="en-US" sz="2200" dirty="0"/>
              <a:t>has the </a:t>
            </a:r>
            <a:r>
              <a:rPr lang="en-US" sz="2200" dirty="0" smtClean="0"/>
              <a:t>flexibility to </a:t>
            </a:r>
            <a:r>
              <a:rPr lang="en-US" sz="2200" dirty="0"/>
              <a:t>determine how and which team members </a:t>
            </a:r>
            <a:r>
              <a:rPr lang="en-US" sz="2200" dirty="0" smtClean="0"/>
              <a:t>provide </a:t>
            </a:r>
            <a:r>
              <a:rPr lang="en-US" sz="2200" dirty="0"/>
              <a:t>services </a:t>
            </a:r>
            <a:r>
              <a:rPr lang="en-US" sz="2200" dirty="0" smtClean="0"/>
              <a:t>to the patient to </a:t>
            </a:r>
            <a:r>
              <a:rPr lang="en-US" sz="2200" dirty="0"/>
              <a:t>ensure appropriate </a:t>
            </a:r>
            <a:r>
              <a:rPr lang="en-US" sz="2200" dirty="0" smtClean="0"/>
              <a:t>longitudinal care for the patient.  </a:t>
            </a:r>
            <a:endParaRPr lang="en-CA" sz="2200" dirty="0"/>
          </a:p>
        </p:txBody>
      </p:sp>
      <p:sp>
        <p:nvSpPr>
          <p:cNvPr id="4" name="Slide Number Placeholder 3"/>
          <p:cNvSpPr>
            <a:spLocks noGrp="1"/>
          </p:cNvSpPr>
          <p:nvPr>
            <p:ph type="sldNum" sz="quarter" idx="12"/>
          </p:nvPr>
        </p:nvSpPr>
        <p:spPr/>
        <p:txBody>
          <a:bodyPr/>
          <a:lstStyle/>
          <a:p>
            <a:fld id="{1D24C974-5669-4F4D-B5F7-AEFAF0EB8F68}" type="slidenum">
              <a:rPr lang="en-US" smtClean="0"/>
              <a:pPr/>
              <a:t>23</a:t>
            </a:fld>
            <a:endParaRPr lang="en-US" dirty="0"/>
          </a:p>
        </p:txBody>
      </p:sp>
      <p:sp>
        <p:nvSpPr>
          <p:cNvPr id="5" name="Rectangle 4"/>
          <p:cNvSpPr/>
          <p:nvPr/>
        </p:nvSpPr>
        <p:spPr>
          <a:xfrm>
            <a:off x="971600" y="332656"/>
            <a:ext cx="7056784" cy="646331"/>
          </a:xfrm>
          <a:prstGeom prst="rect">
            <a:avLst/>
          </a:prstGeom>
        </p:spPr>
        <p:txBody>
          <a:bodyPr wrap="square">
            <a:spAutoFit/>
          </a:bodyPr>
          <a:lstStyle/>
          <a:p>
            <a:pPr algn="ctr"/>
            <a:r>
              <a:rPr lang="en-US" sz="3600" dirty="0" smtClean="0"/>
              <a:t>Population Based Funding </a:t>
            </a:r>
            <a:endParaRPr lang="en-CA" sz="3600" dirty="0"/>
          </a:p>
        </p:txBody>
      </p:sp>
      <p:pic>
        <p:nvPicPr>
          <p:cNvPr id="6" name="Picture 5"/>
          <p:cNvPicPr>
            <a:picLocks noChangeAspect="1"/>
          </p:cNvPicPr>
          <p:nvPr/>
        </p:nvPicPr>
        <p:blipFill>
          <a:blip r:embed="rId3">
            <a:alphaModFix amt="25000"/>
            <a:extLst>
              <a:ext uri="{BEBA8EAE-BF5A-486C-A8C5-ECC9F3942E4B}">
                <a14:imgProps xmlns:a14="http://schemas.microsoft.com/office/drawing/2010/main">
                  <a14:imgLayer r:embed="rId4">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Tree>
    <p:extLst>
      <p:ext uri="{BB962C8B-B14F-4D97-AF65-F5344CB8AC3E}">
        <p14:creationId xmlns:p14="http://schemas.microsoft.com/office/powerpoint/2010/main" val="2660560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p:cNvSpPr>
          <p:nvPr>
            <p:ph type="body" idx="1"/>
          </p:nvPr>
        </p:nvSpPr>
        <p:spPr>
          <a:xfrm>
            <a:off x="467544" y="1412776"/>
            <a:ext cx="8229600" cy="5040560"/>
          </a:xfrm>
        </p:spPr>
        <p:txBody>
          <a:bodyPr>
            <a:noAutofit/>
          </a:bodyPr>
          <a:lstStyle/>
          <a:p>
            <a:r>
              <a:rPr lang="en-US" sz="2200" dirty="0" smtClean="0"/>
              <a:t>Johns Hopkins Adjusted Clinical Groupings (ACGs), as a measure of morbidity, form the payment rate categories (along with age range)</a:t>
            </a:r>
          </a:p>
          <a:p>
            <a:pPr>
              <a:spcBef>
                <a:spcPts val="1200"/>
              </a:spcBef>
            </a:pPr>
            <a:r>
              <a:rPr lang="en-US" sz="2200" dirty="0" smtClean="0"/>
              <a:t>ACG software is used to place each patient into one of 82 ACG categories, based on diagnostic codes recorded in the MSP system in a 12-month period (and patient age and gender).</a:t>
            </a:r>
          </a:p>
          <a:p>
            <a:pPr>
              <a:spcBef>
                <a:spcPts val="1200"/>
              </a:spcBef>
            </a:pPr>
            <a:r>
              <a:rPr lang="en-US" sz="2200" dirty="0" smtClean="0"/>
              <a:t>Payment rates differ significantly between ACGs (and age range), since different ACGs represent groups of patients with significantly different morbidity burden.</a:t>
            </a:r>
          </a:p>
          <a:p>
            <a:pPr>
              <a:spcBef>
                <a:spcPts val="1200"/>
              </a:spcBef>
            </a:pPr>
            <a:r>
              <a:rPr lang="en-US" sz="2200" dirty="0" smtClean="0"/>
              <a:t>Population</a:t>
            </a:r>
            <a:r>
              <a:rPr lang="en-CA" sz="2200" dirty="0" smtClean="0"/>
              <a:t>-Based funding rates were set using FFS payments to BC GPs </a:t>
            </a:r>
            <a:r>
              <a:rPr lang="en-US" sz="2200" dirty="0" smtClean="0"/>
              <a:t>as a basis:</a:t>
            </a:r>
            <a:endParaRPr lang="en-US" sz="2200" dirty="0"/>
          </a:p>
          <a:p>
            <a:pPr lvl="1">
              <a:buSzPct val="80000"/>
              <a:buFont typeface="Wingdings" panose="05000000000000000000" pitchFamily="2" charset="2"/>
              <a:buChar char="§"/>
            </a:pPr>
            <a:r>
              <a:rPr lang="en-US" sz="2200" dirty="0" smtClean="0"/>
              <a:t>ACG-based payment rates were set as the average, across patients in each ACG morbidity category, paid to Fee-for-Service</a:t>
            </a:r>
            <a:r>
              <a:rPr lang="en-US" sz="2200" dirty="0"/>
              <a:t> </a:t>
            </a:r>
            <a:r>
              <a:rPr lang="en-US" sz="2200" dirty="0" smtClean="0"/>
              <a:t>GPs for providing core service care to those patients.</a:t>
            </a:r>
            <a:endParaRPr lang="en-US" sz="2200" dirty="0">
              <a:solidFill>
                <a:schemeClr val="tx2"/>
              </a:solidFill>
            </a:endParaRPr>
          </a:p>
          <a:p>
            <a:endParaRPr lang="en-US" sz="2200" dirty="0" smtClean="0"/>
          </a:p>
        </p:txBody>
      </p:sp>
      <p:sp>
        <p:nvSpPr>
          <p:cNvPr id="4" name="Slide Number Placeholder 3"/>
          <p:cNvSpPr>
            <a:spLocks noGrp="1"/>
          </p:cNvSpPr>
          <p:nvPr>
            <p:ph type="sldNum" sz="quarter" idx="12"/>
          </p:nvPr>
        </p:nvSpPr>
        <p:spPr/>
        <p:txBody>
          <a:bodyPr/>
          <a:lstStyle/>
          <a:p>
            <a:fld id="{1D24C974-5669-4F4D-B5F7-AEFAF0EB8F68}" type="slidenum">
              <a:rPr lang="en-US" smtClean="0"/>
              <a:pPr/>
              <a:t>24</a:t>
            </a:fld>
            <a:endParaRPr lang="en-US" dirty="0"/>
          </a:p>
        </p:txBody>
      </p:sp>
      <p:sp>
        <p:nvSpPr>
          <p:cNvPr id="2" name="Rectangle 1"/>
          <p:cNvSpPr/>
          <p:nvPr/>
        </p:nvSpPr>
        <p:spPr>
          <a:xfrm>
            <a:off x="683568" y="548680"/>
            <a:ext cx="7848872" cy="646331"/>
          </a:xfrm>
          <a:prstGeom prst="rect">
            <a:avLst/>
          </a:prstGeom>
        </p:spPr>
        <p:txBody>
          <a:bodyPr wrap="square">
            <a:spAutoFit/>
          </a:bodyPr>
          <a:lstStyle/>
          <a:p>
            <a:pPr algn="ctr"/>
            <a:r>
              <a:rPr lang="en-US" sz="3600" dirty="0" smtClean="0"/>
              <a:t>PBF ACG-Based Payment Rates</a:t>
            </a:r>
            <a:endParaRPr lang="en-CA" sz="3600" dirty="0"/>
          </a:p>
        </p:txBody>
      </p:sp>
      <p:pic>
        <p:nvPicPr>
          <p:cNvPr id="5" name="Picture 4"/>
          <p:cNvPicPr>
            <a:picLocks noChangeAspect="1"/>
          </p:cNvPicPr>
          <p:nvPr/>
        </p:nvPicPr>
        <p:blipFill>
          <a:blip r:embed="rId3">
            <a:alphaModFix amt="25000"/>
            <a:extLst>
              <a:ext uri="{BEBA8EAE-BF5A-486C-A8C5-ECC9F3942E4B}">
                <a14:imgProps xmlns:a14="http://schemas.microsoft.com/office/drawing/2010/main">
                  <a14:imgLayer r:embed="rId4">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2" name="Title 1"/>
          <p:cNvSpPr>
            <a:spLocks noGrp="1"/>
          </p:cNvSpPr>
          <p:nvPr>
            <p:ph type="title"/>
          </p:nvPr>
        </p:nvSpPr>
        <p:spPr/>
        <p:txBody>
          <a:bodyPr/>
          <a:lstStyle/>
          <a:p>
            <a:pPr algn="ctr"/>
            <a:r>
              <a:rPr lang="en-US" dirty="0"/>
              <a:t>Mission’s Story</a:t>
            </a:r>
          </a:p>
        </p:txBody>
      </p:sp>
      <p:sp>
        <p:nvSpPr>
          <p:cNvPr id="3" name="Text Placeholder 2"/>
          <p:cNvSpPr>
            <a:spLocks noGrp="1"/>
          </p:cNvSpPr>
          <p:nvPr>
            <p:ph type="body" idx="1"/>
          </p:nvPr>
        </p:nvSpPr>
        <p:spPr>
          <a:xfrm>
            <a:off x="457200" y="1600200"/>
            <a:ext cx="8363272" cy="5121275"/>
          </a:xfrm>
        </p:spPr>
        <p:txBody>
          <a:bodyPr/>
          <a:lstStyle/>
          <a:p>
            <a:r>
              <a:rPr lang="en-US" dirty="0" smtClean="0"/>
              <a:t>Where are we so far?</a:t>
            </a:r>
          </a:p>
          <a:p>
            <a:pPr lvl="1"/>
            <a:r>
              <a:rPr lang="en-US" dirty="0" smtClean="0"/>
              <a:t>All planned staff hired by Fraser health</a:t>
            </a:r>
          </a:p>
          <a:p>
            <a:pPr lvl="1"/>
            <a:r>
              <a:rPr lang="en-US" dirty="0" smtClean="0"/>
              <a:t>New Nurses in One clinic</a:t>
            </a:r>
          </a:p>
          <a:p>
            <a:pPr lvl="1"/>
            <a:r>
              <a:rPr lang="en-US" dirty="0" smtClean="0"/>
              <a:t>Reduced wait time from 6 months to O for day care</a:t>
            </a:r>
          </a:p>
          <a:p>
            <a:pPr lvl="1"/>
            <a:r>
              <a:rPr lang="en-US" dirty="0" smtClean="0"/>
              <a:t>Dedicated Home health case workers clinic based </a:t>
            </a:r>
          </a:p>
          <a:p>
            <a:pPr lvl="1"/>
            <a:r>
              <a:rPr lang="en-US" dirty="0" smtClean="0"/>
              <a:t>Reduced ER visits by frail and elderly</a:t>
            </a:r>
          </a:p>
          <a:p>
            <a:pPr lvl="1"/>
            <a:r>
              <a:rPr lang="en-US" dirty="0" smtClean="0"/>
              <a:t>Population Based Funding goes live August 1</a:t>
            </a:r>
            <a:r>
              <a:rPr lang="en-US" baseline="30000" dirty="0" smtClean="0"/>
              <a:t>st</a:t>
            </a:r>
            <a:endParaRPr lang="en-US" dirty="0" smtClean="0"/>
          </a:p>
          <a:p>
            <a:pPr lvl="1"/>
            <a:r>
              <a:rPr lang="en-US" dirty="0" smtClean="0"/>
              <a:t>Community Health Centre renovations complete mid August</a:t>
            </a:r>
          </a:p>
          <a:p>
            <a:pPr lvl="1"/>
            <a:r>
              <a:rPr lang="en-US" dirty="0" smtClean="0"/>
              <a:t>Active discussions for collapsing referral processes</a:t>
            </a:r>
          </a:p>
          <a:p>
            <a:pPr lvl="1"/>
            <a:endParaRPr lang="en-US" dirty="0"/>
          </a:p>
        </p:txBody>
      </p:sp>
      <p:sp>
        <p:nvSpPr>
          <p:cNvPr id="4" name="Slide Number Placeholder 3"/>
          <p:cNvSpPr>
            <a:spLocks noGrp="1"/>
          </p:cNvSpPr>
          <p:nvPr>
            <p:ph type="sldNum" sz="quarter" idx="12"/>
          </p:nvPr>
        </p:nvSpPr>
        <p:spPr/>
        <p:txBody>
          <a:bodyPr/>
          <a:lstStyle/>
          <a:p>
            <a:fld id="{1D24C974-5669-4F4D-B5F7-AEFAF0EB8F68}" type="slidenum">
              <a:rPr lang="en-US" smtClean="0"/>
              <a:pPr/>
              <a:t>25</a:t>
            </a:fld>
            <a:endParaRPr lang="en-US" dirty="0"/>
          </a:p>
        </p:txBody>
      </p:sp>
    </p:spTree>
    <p:extLst>
      <p:ext uri="{BB962C8B-B14F-4D97-AF65-F5344CB8AC3E}">
        <p14:creationId xmlns:p14="http://schemas.microsoft.com/office/powerpoint/2010/main" val="1179181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2" name="Title 1"/>
          <p:cNvSpPr>
            <a:spLocks noGrp="1"/>
          </p:cNvSpPr>
          <p:nvPr>
            <p:ph type="title"/>
          </p:nvPr>
        </p:nvSpPr>
        <p:spPr/>
        <p:txBody>
          <a:bodyPr/>
          <a:lstStyle/>
          <a:p>
            <a:pPr algn="ctr"/>
            <a:r>
              <a:rPr lang="en-US" dirty="0"/>
              <a:t>Mission’s Story</a:t>
            </a:r>
          </a:p>
        </p:txBody>
      </p:sp>
      <p:sp>
        <p:nvSpPr>
          <p:cNvPr id="3" name="Text Placeholder 2"/>
          <p:cNvSpPr>
            <a:spLocks noGrp="1"/>
          </p:cNvSpPr>
          <p:nvPr>
            <p:ph type="body" idx="1"/>
          </p:nvPr>
        </p:nvSpPr>
        <p:spPr/>
        <p:txBody>
          <a:bodyPr/>
          <a:lstStyle/>
          <a:p>
            <a:r>
              <a:rPr lang="en-US" dirty="0" smtClean="0"/>
              <a:t>Delays:</a:t>
            </a:r>
          </a:p>
          <a:p>
            <a:pPr lvl="1"/>
            <a:r>
              <a:rPr lang="en-US" dirty="0"/>
              <a:t>W</a:t>
            </a:r>
            <a:r>
              <a:rPr lang="en-US" dirty="0" smtClean="0"/>
              <a:t>ait and see approach from some physicians</a:t>
            </a:r>
          </a:p>
          <a:p>
            <a:pPr lvl="1"/>
            <a:r>
              <a:rPr lang="en-US" dirty="0" smtClean="0"/>
              <a:t>Privacy legislation</a:t>
            </a:r>
          </a:p>
          <a:p>
            <a:pPr lvl="1"/>
            <a:r>
              <a:rPr lang="en-US" dirty="0" smtClean="0"/>
              <a:t>Size of Renovation project</a:t>
            </a:r>
          </a:p>
          <a:p>
            <a:pPr lvl="1"/>
            <a:r>
              <a:rPr lang="en-US" dirty="0" smtClean="0"/>
              <a:t>Parking</a:t>
            </a:r>
            <a:endParaRPr lang="en-US" dirty="0"/>
          </a:p>
        </p:txBody>
      </p:sp>
      <p:sp>
        <p:nvSpPr>
          <p:cNvPr id="4" name="Slide Number Placeholder 3"/>
          <p:cNvSpPr>
            <a:spLocks noGrp="1"/>
          </p:cNvSpPr>
          <p:nvPr>
            <p:ph type="sldNum" sz="quarter" idx="12"/>
          </p:nvPr>
        </p:nvSpPr>
        <p:spPr/>
        <p:txBody>
          <a:bodyPr/>
          <a:lstStyle/>
          <a:p>
            <a:fld id="{1D24C974-5669-4F4D-B5F7-AEFAF0EB8F68}" type="slidenum">
              <a:rPr lang="en-US" smtClean="0"/>
              <a:pPr/>
              <a:t>26</a:t>
            </a:fld>
            <a:endParaRPr lang="en-US" dirty="0"/>
          </a:p>
        </p:txBody>
      </p:sp>
    </p:spTree>
    <p:extLst>
      <p:ext uri="{BB962C8B-B14F-4D97-AF65-F5344CB8AC3E}">
        <p14:creationId xmlns:p14="http://schemas.microsoft.com/office/powerpoint/2010/main" val="496107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Questions</a:t>
            </a:r>
            <a:endParaRPr lang="en-US" dirty="0"/>
          </a:p>
        </p:txBody>
      </p:sp>
      <p:sp>
        <p:nvSpPr>
          <p:cNvPr id="4" name="Slide Number Placeholder 3"/>
          <p:cNvSpPr>
            <a:spLocks noGrp="1"/>
          </p:cNvSpPr>
          <p:nvPr>
            <p:ph type="sldNum" sz="quarter" idx="12"/>
          </p:nvPr>
        </p:nvSpPr>
        <p:spPr/>
        <p:txBody>
          <a:bodyPr/>
          <a:lstStyle/>
          <a:p>
            <a:fld id="{1D24C974-5669-4F4D-B5F7-AEFAF0EB8F68}" type="slidenum">
              <a:rPr lang="en-US" smtClean="0"/>
              <a:pPr/>
              <a:t>27</a:t>
            </a:fld>
            <a:endParaRPr lang="en-US" dirty="0"/>
          </a:p>
        </p:txBody>
      </p:sp>
    </p:spTree>
    <p:extLst>
      <p:ext uri="{BB962C8B-B14F-4D97-AF65-F5344CB8AC3E}">
        <p14:creationId xmlns:p14="http://schemas.microsoft.com/office/powerpoint/2010/main" val="1554814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D24C974-5669-4F4D-B5F7-AEFAF0EB8F68}" type="slidenum">
              <a:rPr lang="en-US" smtClean="0"/>
              <a:pPr/>
              <a:t>28</a:t>
            </a:fld>
            <a:endParaRPr lang="en-US" dirty="0"/>
          </a:p>
        </p:txBody>
      </p:sp>
      <p:pic>
        <p:nvPicPr>
          <p:cNvPr id="5" name="Picture 4"/>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Tree>
    <p:extLst>
      <p:ext uri="{BB962C8B-B14F-4D97-AF65-F5344CB8AC3E}">
        <p14:creationId xmlns:p14="http://schemas.microsoft.com/office/powerpoint/2010/main" val="1191377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3" name="Content Placeholder 2"/>
          <p:cNvSpPr>
            <a:spLocks noGrp="1"/>
          </p:cNvSpPr>
          <p:nvPr>
            <p:ph idx="1"/>
          </p:nvPr>
        </p:nvSpPr>
        <p:spPr>
          <a:xfrm>
            <a:off x="457200" y="476672"/>
            <a:ext cx="8229600" cy="5879678"/>
          </a:xfrm>
        </p:spPr>
        <p:txBody>
          <a:bodyPr/>
          <a:lstStyle/>
          <a:p>
            <a:pPr marL="0" indent="0">
              <a:buNone/>
            </a:pPr>
            <a:r>
              <a:rPr lang="en-US" altLang="en-US" b="1" dirty="0" smtClean="0"/>
              <a:t>Managing Potential Bias</a:t>
            </a:r>
            <a:endParaRPr lang="en-US" altLang="en-US" b="1" dirty="0" smtClean="0"/>
          </a:p>
          <a:p>
            <a:pPr marL="0" indent="0">
              <a:buNone/>
            </a:pPr>
            <a:endParaRPr lang="en-US" altLang="en-US" sz="2800" dirty="0"/>
          </a:p>
          <a:p>
            <a:r>
              <a:rPr lang="en-CA" dirty="0"/>
              <a:t>Material presented is unrelated to financial relationship with commercial entity</a:t>
            </a:r>
          </a:p>
        </p:txBody>
      </p:sp>
      <p:sp>
        <p:nvSpPr>
          <p:cNvPr id="4" name="Slide Number Placeholder 3"/>
          <p:cNvSpPr>
            <a:spLocks noGrp="1"/>
          </p:cNvSpPr>
          <p:nvPr>
            <p:ph type="sldNum" sz="quarter" idx="12"/>
          </p:nvPr>
        </p:nvSpPr>
        <p:spPr/>
        <p:txBody>
          <a:bodyPr/>
          <a:lstStyle/>
          <a:p>
            <a:fld id="{CF7A2BDD-D331-44F0-96AA-4FB4ED497064}" type="slidenum">
              <a:rPr lang="en-US" smtClean="0"/>
              <a:pPr/>
              <a:t>3</a:t>
            </a:fld>
            <a:endParaRPr lang="en-US" dirty="0"/>
          </a:p>
        </p:txBody>
      </p:sp>
    </p:spTree>
    <p:extLst>
      <p:ext uri="{BB962C8B-B14F-4D97-AF65-F5344CB8AC3E}">
        <p14:creationId xmlns:p14="http://schemas.microsoft.com/office/powerpoint/2010/main" val="11885142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3" name="Content Placeholder 2"/>
          <p:cNvSpPr>
            <a:spLocks noGrp="1"/>
          </p:cNvSpPr>
          <p:nvPr>
            <p:ph idx="1"/>
          </p:nvPr>
        </p:nvSpPr>
        <p:spPr>
          <a:xfrm>
            <a:off x="457200" y="476672"/>
            <a:ext cx="8229600" cy="587967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What’s Your Ideal </a:t>
            </a:r>
            <a:r>
              <a:rPr lang="en-US" b="1" i="1" dirty="0" smtClean="0"/>
              <a:t>Work</a:t>
            </a:r>
            <a:r>
              <a:rPr lang="en-US" b="1" dirty="0" smtClean="0"/>
              <a:t> Day?</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2"/>
          </p:nvPr>
        </p:nvSpPr>
        <p:spPr/>
        <p:txBody>
          <a:bodyPr/>
          <a:lstStyle/>
          <a:p>
            <a:fld id="{CF7A2BDD-D331-44F0-96AA-4FB4ED497064}" type="slidenum">
              <a:rPr lang="en-US" smtClean="0"/>
              <a:pPr/>
              <a:t>4</a:t>
            </a:fld>
            <a:endParaRPr lang="en-US" dirty="0"/>
          </a:p>
        </p:txBody>
      </p:sp>
    </p:spTree>
    <p:extLst>
      <p:ext uri="{BB962C8B-B14F-4D97-AF65-F5344CB8AC3E}">
        <p14:creationId xmlns:p14="http://schemas.microsoft.com/office/powerpoint/2010/main" val="12058503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3" name="Content Placeholder 2"/>
          <p:cNvSpPr>
            <a:spLocks noGrp="1"/>
          </p:cNvSpPr>
          <p:nvPr>
            <p:ph idx="1"/>
          </p:nvPr>
        </p:nvSpPr>
        <p:spPr>
          <a:xfrm>
            <a:off x="457200" y="476672"/>
            <a:ext cx="8229600" cy="587967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What’s </a:t>
            </a:r>
            <a:r>
              <a:rPr lang="en-US" sz="4000" b="1" u="sng" dirty="0" smtClean="0"/>
              <a:t>My</a:t>
            </a:r>
            <a:r>
              <a:rPr lang="en-US" b="1" dirty="0" smtClean="0"/>
              <a:t> Ideal </a:t>
            </a:r>
            <a:r>
              <a:rPr lang="en-US" b="1" i="1" dirty="0" smtClean="0"/>
              <a:t>Work</a:t>
            </a:r>
            <a:r>
              <a:rPr lang="en-US" b="1" dirty="0" smtClean="0"/>
              <a:t> Day?</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2"/>
          </p:nvPr>
        </p:nvSpPr>
        <p:spPr/>
        <p:txBody>
          <a:bodyPr/>
          <a:lstStyle/>
          <a:p>
            <a:fld id="{CF7A2BDD-D331-44F0-96AA-4FB4ED497064}" type="slidenum">
              <a:rPr lang="en-US" smtClean="0"/>
              <a:pPr/>
              <a:t>5</a:t>
            </a:fld>
            <a:endParaRPr lang="en-US" dirty="0"/>
          </a:p>
        </p:txBody>
      </p:sp>
    </p:spTree>
    <p:extLst>
      <p:ext uri="{BB962C8B-B14F-4D97-AF65-F5344CB8AC3E}">
        <p14:creationId xmlns:p14="http://schemas.microsoft.com/office/powerpoint/2010/main" val="13931373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3" name="Content Placeholder 2"/>
          <p:cNvSpPr>
            <a:spLocks noGrp="1"/>
          </p:cNvSpPr>
          <p:nvPr>
            <p:ph idx="1"/>
          </p:nvPr>
        </p:nvSpPr>
        <p:spPr>
          <a:xfrm>
            <a:off x="457200" y="476672"/>
            <a:ext cx="8229600" cy="5879678"/>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What’s </a:t>
            </a:r>
            <a:r>
              <a:rPr lang="en-US" sz="4000" b="1" u="sng" dirty="0" smtClean="0"/>
              <a:t>My</a:t>
            </a:r>
            <a:r>
              <a:rPr lang="en-US" b="1" dirty="0" smtClean="0"/>
              <a:t> Ideal </a:t>
            </a:r>
            <a:r>
              <a:rPr lang="en-US" b="1" i="1" dirty="0" smtClean="0"/>
              <a:t>Work</a:t>
            </a:r>
            <a:r>
              <a:rPr lang="en-US" b="1" dirty="0" smtClean="0"/>
              <a:t> Day?</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p>
          <a:p>
            <a:pPr>
              <a:spcBef>
                <a:spcPts val="0"/>
              </a:spcBef>
            </a:pPr>
            <a:r>
              <a:rPr lang="en-US" dirty="0" smtClean="0"/>
              <a:t>Starts with a coffee</a:t>
            </a:r>
          </a:p>
          <a:p>
            <a:pPr>
              <a:spcBef>
                <a:spcPts val="0"/>
              </a:spcBef>
            </a:pPr>
            <a:endParaRPr lang="en-US" b="1" dirty="0"/>
          </a:p>
        </p:txBody>
      </p:sp>
      <p:sp>
        <p:nvSpPr>
          <p:cNvPr id="4" name="Slide Number Placeholder 3"/>
          <p:cNvSpPr>
            <a:spLocks noGrp="1"/>
          </p:cNvSpPr>
          <p:nvPr>
            <p:ph type="sldNum" sz="quarter" idx="12"/>
          </p:nvPr>
        </p:nvSpPr>
        <p:spPr/>
        <p:txBody>
          <a:bodyPr/>
          <a:lstStyle/>
          <a:p>
            <a:fld id="{CF7A2BDD-D331-44F0-96AA-4FB4ED497064}" type="slidenum">
              <a:rPr lang="en-US" smtClean="0"/>
              <a:pPr/>
              <a:t>6</a:t>
            </a:fld>
            <a:endParaRPr lang="en-US" dirty="0"/>
          </a:p>
        </p:txBody>
      </p:sp>
    </p:spTree>
    <p:extLst>
      <p:ext uri="{BB962C8B-B14F-4D97-AF65-F5344CB8AC3E}">
        <p14:creationId xmlns:p14="http://schemas.microsoft.com/office/powerpoint/2010/main" val="19305742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3" name="Content Placeholder 2"/>
          <p:cNvSpPr>
            <a:spLocks noGrp="1"/>
          </p:cNvSpPr>
          <p:nvPr>
            <p:ph idx="1"/>
          </p:nvPr>
        </p:nvSpPr>
        <p:spPr>
          <a:xfrm>
            <a:off x="457200" y="476672"/>
            <a:ext cx="8229600" cy="5879678"/>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What’s </a:t>
            </a:r>
            <a:r>
              <a:rPr lang="en-US" sz="4000" b="1" u="sng" dirty="0" smtClean="0"/>
              <a:t>My</a:t>
            </a:r>
            <a:r>
              <a:rPr lang="en-US" b="1" dirty="0" smtClean="0"/>
              <a:t> Ideal </a:t>
            </a:r>
            <a:r>
              <a:rPr lang="en-US" b="1" i="1" dirty="0" smtClean="0"/>
              <a:t>Work</a:t>
            </a:r>
            <a:r>
              <a:rPr lang="en-US" b="1" dirty="0" smtClean="0"/>
              <a:t> Day?</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a:spcBef>
                <a:spcPts val="0"/>
              </a:spcBef>
            </a:pPr>
            <a:r>
              <a:rPr lang="en-US" dirty="0" smtClean="0"/>
              <a:t>Starts with a coffee</a:t>
            </a:r>
          </a:p>
          <a:p>
            <a:pPr>
              <a:spcBef>
                <a:spcPts val="0"/>
              </a:spcBef>
            </a:pPr>
            <a:r>
              <a:rPr lang="en-US" dirty="0" smtClean="0"/>
              <a:t>I control the work rather than visa versa</a:t>
            </a:r>
          </a:p>
          <a:p>
            <a:pPr>
              <a:spcBef>
                <a:spcPts val="0"/>
              </a:spcBef>
            </a:pPr>
            <a:endParaRPr lang="en-US" b="1" dirty="0"/>
          </a:p>
        </p:txBody>
      </p:sp>
      <p:sp>
        <p:nvSpPr>
          <p:cNvPr id="4" name="Slide Number Placeholder 3"/>
          <p:cNvSpPr>
            <a:spLocks noGrp="1"/>
          </p:cNvSpPr>
          <p:nvPr>
            <p:ph type="sldNum" sz="quarter" idx="12"/>
          </p:nvPr>
        </p:nvSpPr>
        <p:spPr/>
        <p:txBody>
          <a:bodyPr/>
          <a:lstStyle/>
          <a:p>
            <a:fld id="{CF7A2BDD-D331-44F0-96AA-4FB4ED497064}" type="slidenum">
              <a:rPr lang="en-US" smtClean="0"/>
              <a:pPr/>
              <a:t>7</a:t>
            </a:fld>
            <a:endParaRPr lang="en-US" dirty="0"/>
          </a:p>
        </p:txBody>
      </p:sp>
    </p:spTree>
    <p:extLst>
      <p:ext uri="{BB962C8B-B14F-4D97-AF65-F5344CB8AC3E}">
        <p14:creationId xmlns:p14="http://schemas.microsoft.com/office/powerpoint/2010/main" val="514935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3" name="Content Placeholder 2"/>
          <p:cNvSpPr>
            <a:spLocks noGrp="1"/>
          </p:cNvSpPr>
          <p:nvPr>
            <p:ph idx="1"/>
          </p:nvPr>
        </p:nvSpPr>
        <p:spPr>
          <a:xfrm>
            <a:off x="457200" y="476672"/>
            <a:ext cx="8229600" cy="5879678"/>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What’s </a:t>
            </a:r>
            <a:r>
              <a:rPr lang="en-US" sz="4000" b="1" u="sng" dirty="0" smtClean="0"/>
              <a:t>My</a:t>
            </a:r>
            <a:r>
              <a:rPr lang="en-US" b="1" dirty="0" smtClean="0"/>
              <a:t> Ideal </a:t>
            </a:r>
            <a:r>
              <a:rPr lang="en-US" b="1" i="1" dirty="0" smtClean="0"/>
              <a:t>Work</a:t>
            </a:r>
            <a:r>
              <a:rPr lang="en-US" b="1" dirty="0" smtClean="0"/>
              <a:t> Day?</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p>
          <a:p>
            <a:pPr>
              <a:spcBef>
                <a:spcPts val="0"/>
              </a:spcBef>
            </a:pPr>
            <a:r>
              <a:rPr lang="en-US" dirty="0" smtClean="0"/>
              <a:t>Starts with a coffee</a:t>
            </a:r>
          </a:p>
          <a:p>
            <a:pPr>
              <a:spcBef>
                <a:spcPts val="0"/>
              </a:spcBef>
            </a:pPr>
            <a:r>
              <a:rPr lang="en-US" dirty="0" smtClean="0"/>
              <a:t>I control the work rather than visa versa</a:t>
            </a:r>
          </a:p>
          <a:p>
            <a:pPr>
              <a:spcBef>
                <a:spcPts val="0"/>
              </a:spcBef>
            </a:pPr>
            <a:r>
              <a:rPr lang="en-US" dirty="0" smtClean="0"/>
              <a:t>Time to think</a:t>
            </a:r>
          </a:p>
          <a:p>
            <a:pPr>
              <a:spcBef>
                <a:spcPts val="0"/>
              </a:spcBef>
            </a:pPr>
            <a:endParaRPr lang="en-US" b="1" dirty="0"/>
          </a:p>
        </p:txBody>
      </p:sp>
      <p:sp>
        <p:nvSpPr>
          <p:cNvPr id="4" name="Slide Number Placeholder 3"/>
          <p:cNvSpPr>
            <a:spLocks noGrp="1"/>
          </p:cNvSpPr>
          <p:nvPr>
            <p:ph type="sldNum" sz="quarter" idx="12"/>
          </p:nvPr>
        </p:nvSpPr>
        <p:spPr/>
        <p:txBody>
          <a:bodyPr/>
          <a:lstStyle/>
          <a:p>
            <a:fld id="{CF7A2BDD-D331-44F0-96AA-4FB4ED497064}" type="slidenum">
              <a:rPr lang="en-US" smtClean="0"/>
              <a:pPr/>
              <a:t>8</a:t>
            </a:fld>
            <a:endParaRPr lang="en-US" dirty="0"/>
          </a:p>
        </p:txBody>
      </p:sp>
    </p:spTree>
    <p:extLst>
      <p:ext uri="{BB962C8B-B14F-4D97-AF65-F5344CB8AC3E}">
        <p14:creationId xmlns:p14="http://schemas.microsoft.com/office/powerpoint/2010/main" val="159330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25000"/>
            <a:extLst>
              <a:ext uri="{BEBA8EAE-BF5A-486C-A8C5-ECC9F3942E4B}">
                <a14:imgProps xmlns:a14="http://schemas.microsoft.com/office/drawing/2010/main">
                  <a14:imgLayer r:embed="rId3">
                    <a14:imgEffect>
                      <a14:sharpenSoften amount="-42000"/>
                    </a14:imgEffect>
                    <a14:imgEffect>
                      <a14:colorTemperature colorTemp="8744"/>
                    </a14:imgEffect>
                    <a14:imgEffect>
                      <a14:saturation sat="76000"/>
                    </a14:imgEffect>
                  </a14:imgLayer>
                </a14:imgProps>
              </a:ext>
            </a:extLst>
          </a:blip>
          <a:stretch>
            <a:fillRect/>
          </a:stretch>
        </p:blipFill>
        <p:spPr>
          <a:xfrm>
            <a:off x="0" y="0"/>
            <a:ext cx="9144000" cy="6858000"/>
          </a:xfrm>
          <a:prstGeom prst="rect">
            <a:avLst/>
          </a:prstGeom>
          <a:effectLst>
            <a:outerShdw blurRad="50800" dist="50800" dir="5400000" algn="ctr" rotWithShape="0">
              <a:srgbClr val="000000">
                <a:alpha val="9000"/>
              </a:srgbClr>
            </a:outerShdw>
          </a:effectLst>
        </p:spPr>
      </p:pic>
      <p:sp>
        <p:nvSpPr>
          <p:cNvPr id="3" name="Content Placeholder 2"/>
          <p:cNvSpPr>
            <a:spLocks noGrp="1"/>
          </p:cNvSpPr>
          <p:nvPr>
            <p:ph idx="1"/>
          </p:nvPr>
        </p:nvSpPr>
        <p:spPr>
          <a:xfrm>
            <a:off x="457200" y="476672"/>
            <a:ext cx="8229600" cy="5879678"/>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What’s </a:t>
            </a:r>
            <a:r>
              <a:rPr lang="en-US" sz="4000" b="1" u="sng" dirty="0" smtClean="0"/>
              <a:t>My</a:t>
            </a:r>
            <a:r>
              <a:rPr lang="en-US" b="1" dirty="0" smtClean="0"/>
              <a:t> Ideal </a:t>
            </a:r>
            <a:r>
              <a:rPr lang="en-US" b="1" i="1" dirty="0" smtClean="0"/>
              <a:t>Work</a:t>
            </a:r>
            <a:r>
              <a:rPr lang="en-US" b="1" dirty="0" smtClean="0"/>
              <a:t> Day?</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p>
          <a:p>
            <a:pPr>
              <a:spcBef>
                <a:spcPts val="0"/>
              </a:spcBef>
            </a:pPr>
            <a:r>
              <a:rPr lang="en-US" dirty="0" smtClean="0"/>
              <a:t>Starts with a coffee</a:t>
            </a:r>
          </a:p>
          <a:p>
            <a:pPr>
              <a:spcBef>
                <a:spcPts val="0"/>
              </a:spcBef>
            </a:pPr>
            <a:r>
              <a:rPr lang="en-US" dirty="0" smtClean="0"/>
              <a:t>I control the work rather than visa versa</a:t>
            </a:r>
          </a:p>
          <a:p>
            <a:pPr>
              <a:spcBef>
                <a:spcPts val="0"/>
              </a:spcBef>
            </a:pPr>
            <a:r>
              <a:rPr lang="en-US" dirty="0" smtClean="0"/>
              <a:t>Time to think</a:t>
            </a:r>
          </a:p>
          <a:p>
            <a:pPr>
              <a:spcBef>
                <a:spcPts val="0"/>
              </a:spcBef>
            </a:pPr>
            <a:r>
              <a:rPr lang="en-US" dirty="0" smtClean="0"/>
              <a:t>Opportunities for collegiality</a:t>
            </a:r>
          </a:p>
          <a:p>
            <a:pPr>
              <a:spcBef>
                <a:spcPts val="0"/>
              </a:spcBef>
            </a:pPr>
            <a:endParaRPr lang="en-US" b="1" dirty="0"/>
          </a:p>
        </p:txBody>
      </p:sp>
      <p:sp>
        <p:nvSpPr>
          <p:cNvPr id="4" name="Slide Number Placeholder 3"/>
          <p:cNvSpPr>
            <a:spLocks noGrp="1"/>
          </p:cNvSpPr>
          <p:nvPr>
            <p:ph type="sldNum" sz="quarter" idx="12"/>
          </p:nvPr>
        </p:nvSpPr>
        <p:spPr/>
        <p:txBody>
          <a:bodyPr/>
          <a:lstStyle/>
          <a:p>
            <a:fld id="{CF7A2BDD-D331-44F0-96AA-4FB4ED497064}" type="slidenum">
              <a:rPr lang="en-US" smtClean="0"/>
              <a:pPr/>
              <a:t>9</a:t>
            </a:fld>
            <a:endParaRPr lang="en-US" dirty="0"/>
          </a:p>
        </p:txBody>
      </p:sp>
    </p:spTree>
    <p:extLst>
      <p:ext uri="{BB962C8B-B14F-4D97-AF65-F5344CB8AC3E}">
        <p14:creationId xmlns:p14="http://schemas.microsoft.com/office/powerpoint/2010/main" val="14980260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0EB353-B075-4294-95C2-1EC6FDA8EA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1111</Words>
  <Application>Microsoft Office PowerPoint</Application>
  <PresentationFormat>On-screen Show (4:3)</PresentationFormat>
  <Paragraphs>236</Paragraphs>
  <Slides>28</Slides>
  <Notes>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Mission’s Story</vt:lpstr>
      <vt:lpstr>Mission’s Story</vt:lpstr>
      <vt:lpstr>Mission’s Story</vt:lpstr>
      <vt:lpstr>Current State</vt:lpstr>
      <vt:lpstr>Future State</vt:lpstr>
      <vt:lpstr>Mission’s Story</vt:lpstr>
      <vt:lpstr>Mission’s Story</vt:lpstr>
      <vt:lpstr>Comparing Payment Modalities</vt:lpstr>
      <vt:lpstr>PowerPoint Presentation</vt:lpstr>
      <vt:lpstr>PowerPoint Presentation</vt:lpstr>
      <vt:lpstr>Mission’s Story</vt:lpstr>
      <vt:lpstr>Mission’s Story</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2014-06-09T17:50:06Z</dcterms:created>
  <dcterms:modified xsi:type="dcterms:W3CDTF">2017-06-16T22:26:48Z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TC100851999990</vt:lpwstr>
  </property>
</Properties>
</file>