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  <p:sldMasterId id="2147483697" r:id="rId5"/>
    <p:sldMasterId id="2147483709" r:id="rId6"/>
    <p:sldMasterId id="2147483721" r:id="rId7"/>
    <p:sldMasterId id="2147483733" r:id="rId8"/>
    <p:sldMasterId id="2147483745" r:id="rId9"/>
  </p:sldMasterIdLst>
  <p:notesMasterIdLst>
    <p:notesMasterId r:id="rId31"/>
  </p:notesMasterIdLst>
  <p:handoutMasterIdLst>
    <p:handoutMasterId r:id="rId32"/>
  </p:handoutMasterIdLst>
  <p:sldIdLst>
    <p:sldId id="1037" r:id="rId10"/>
    <p:sldId id="1081" r:id="rId11"/>
    <p:sldId id="1083" r:id="rId12"/>
    <p:sldId id="1066" r:id="rId13"/>
    <p:sldId id="1069" r:id="rId14"/>
    <p:sldId id="1077" r:id="rId15"/>
    <p:sldId id="1067" r:id="rId16"/>
    <p:sldId id="1070" r:id="rId17"/>
    <p:sldId id="1060" r:id="rId18"/>
    <p:sldId id="1080" r:id="rId19"/>
    <p:sldId id="1078" r:id="rId20"/>
    <p:sldId id="1079" r:id="rId21"/>
    <p:sldId id="1076" r:id="rId22"/>
    <p:sldId id="1056" r:id="rId23"/>
    <p:sldId id="1084" r:id="rId24"/>
    <p:sldId id="1085" r:id="rId25"/>
    <p:sldId id="1086" r:id="rId26"/>
    <p:sldId id="1087" r:id="rId27"/>
    <p:sldId id="1088" r:id="rId28"/>
    <p:sldId id="1089" r:id="rId29"/>
    <p:sldId id="1090" r:id="rId3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9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6699FF"/>
    <a:srgbClr val="000099"/>
    <a:srgbClr val="EEB000"/>
    <a:srgbClr val="FFFFCC"/>
    <a:srgbClr val="6076B4"/>
    <a:srgbClr val="B88800"/>
    <a:srgbClr val="FFCC66"/>
    <a:srgbClr val="339966"/>
    <a:srgbClr val="FFBF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3" autoAdjust="0"/>
    <p:restoredTop sz="88085" autoAdjust="0"/>
  </p:normalViewPr>
  <p:slideViewPr>
    <p:cSldViewPr snapToGrid="0">
      <p:cViewPr varScale="1">
        <p:scale>
          <a:sx n="115" d="100"/>
          <a:sy n="115" d="100"/>
        </p:scale>
        <p:origin x="1476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7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56"/>
    </p:cViewPr>
  </p:sorterViewPr>
  <p:notesViewPr>
    <p:cSldViewPr snapToGrid="0">
      <p:cViewPr>
        <p:scale>
          <a:sx n="100" d="100"/>
          <a:sy n="100" d="100"/>
        </p:scale>
        <p:origin x="-1272" y="72"/>
      </p:cViewPr>
      <p:guideLst>
        <p:guide orient="horz" pos="292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05" tIns="45855" rIns="91705" bIns="45855" numCol="1" anchor="t" anchorCtr="0" compatLnSpc="1">
            <a:prstTxWarp prst="textNoShape">
              <a:avLst/>
            </a:prstTxWarp>
          </a:bodyPr>
          <a:lstStyle>
            <a:lvl1pPr defTabSz="917265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183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05" tIns="45855" rIns="91705" bIns="45855" numCol="1" anchor="t" anchorCtr="0" compatLnSpc="1">
            <a:prstTxWarp prst="textNoShape">
              <a:avLst/>
            </a:prstTxWarp>
          </a:bodyPr>
          <a:lstStyle>
            <a:lvl1pPr algn="r" defTabSz="917265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0627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05" tIns="45855" rIns="91705" bIns="45855" numCol="1" anchor="b" anchorCtr="0" compatLnSpc="1">
            <a:prstTxWarp prst="textNoShape">
              <a:avLst/>
            </a:prstTxWarp>
          </a:bodyPr>
          <a:lstStyle>
            <a:lvl1pPr defTabSz="917265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183" y="8830627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05" tIns="45855" rIns="91705" bIns="45855" numCol="1" anchor="b" anchorCtr="0" compatLnSpc="1">
            <a:prstTxWarp prst="textNoShape">
              <a:avLst/>
            </a:prstTxWarp>
          </a:bodyPr>
          <a:lstStyle>
            <a:lvl1pPr algn="r" defTabSz="917265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3A4890D8-B949-4AF7-9777-479D5E6756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9576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05" tIns="45855" rIns="91705" bIns="45855" numCol="1" anchor="t" anchorCtr="0" compatLnSpc="1">
            <a:prstTxWarp prst="textNoShape">
              <a:avLst/>
            </a:prstTxWarp>
          </a:bodyPr>
          <a:lstStyle>
            <a:lvl1pPr defTabSz="917265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183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05" tIns="45855" rIns="91705" bIns="45855" numCol="1" anchor="t" anchorCtr="0" compatLnSpc="1">
            <a:prstTxWarp prst="textNoShape">
              <a:avLst/>
            </a:prstTxWarp>
          </a:bodyPr>
          <a:lstStyle>
            <a:lvl1pPr algn="r" defTabSz="917265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46613" cy="3484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59" y="4416109"/>
            <a:ext cx="5607684" cy="4182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05" tIns="45855" rIns="91705" bIns="4585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0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627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05" tIns="45855" rIns="91705" bIns="45855" numCol="1" anchor="b" anchorCtr="0" compatLnSpc="1">
            <a:prstTxWarp prst="textNoShape">
              <a:avLst/>
            </a:prstTxWarp>
          </a:bodyPr>
          <a:lstStyle>
            <a:lvl1pPr defTabSz="917265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0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183" y="8830627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05" tIns="45855" rIns="91705" bIns="45855" numCol="1" anchor="b" anchorCtr="0" compatLnSpc="1">
            <a:prstTxWarp prst="textNoShape">
              <a:avLst/>
            </a:prstTxWarp>
          </a:bodyPr>
          <a:lstStyle>
            <a:lvl1pPr algn="r" defTabSz="917265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98142C8-E26D-47DA-99C3-9AF5BA4393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1182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en-CA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We bring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the patient and family voice, choice and representation to the forefront as part of  healthcare transformation</a:t>
            </a:r>
            <a:endParaRPr kumimoji="0" lang="en-CA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8142C8-E26D-47DA-99C3-9AF5BA4393B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8865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9788" cy="34861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76E33A-C202-4CEB-9A24-77D4473710E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5/09/2016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965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15000"/>
              </a:lnSpc>
              <a:spcBef>
                <a:spcPct val="30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For British Columbia, Patients and Family-Centred Health is the next evolution in transformational change with some new key features of a system fit for the future. These features include putting people more in control of their health and well-being by ensuring there are self-management and family caregiver supports available at the individual level; ensuring there are sufficient supports, activities, information and training available at the community level to reduce demand on formal services such as unplanned hospital admissions; and to ensure there is a provincial approach to policy and planning at the systems level resulting in improved primary and community care which incorporates team-based care and urgent care centres to improve healthcare throughout the province.  </a:t>
            </a:r>
            <a:endParaRPr kumimoji="0" lang="en-CA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8142C8-E26D-47DA-99C3-9AF5BA4393B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3911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15000"/>
              </a:lnSpc>
              <a:spcBef>
                <a:spcPct val="30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For British Columbia, Patients and Family-Centred Health is the next evolution in transformational change with some new key features of a system fit for the future. These features include putting people more in control of their health and well-being by ensuring there are self-management and family caregiver supports available at the individual level; ensuring there are sufficient supports, activities, information and training available at the community level to reduce demand on formal services such as unplanned hospital admissions; and to ensure there is a provincial approach to policy and planning at the systems level resulting in improved primary and community care which incorporates team-based care and urgent care centres to improve healthcare throughout the province.  </a:t>
            </a:r>
            <a:endParaRPr kumimoji="0" lang="en-CA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8142C8-E26D-47DA-99C3-9AF5BA4393B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3911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en-CA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Times New Roman"/>
                <a:cs typeface="Arial"/>
              </a:rPr>
              <a:t>Lead strategy, policy, educational webinars and sessions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en-CA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Times New Roman"/>
                <a:cs typeface="Arial"/>
              </a:rPr>
              <a:t>Develop tools and resources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en-CA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Times New Roman"/>
                <a:cs typeface="Arial"/>
              </a:rPr>
              <a:t>Create collaboration opportunities for health sector partners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en-CA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Times New Roman"/>
                <a:cs typeface="Arial"/>
              </a:rPr>
              <a:t>Lead patient engagements for ministry priority work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en-CA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Times New Roman"/>
                <a:cs typeface="Arial"/>
              </a:rPr>
              <a:t>Fund a variety of non-government organizations</a:t>
            </a:r>
            <a:endParaRPr kumimoji="0" lang="en-CA" sz="3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/>
            </a:endParaRP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8142C8-E26D-47DA-99C3-9AF5BA4393B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2377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8142C8-E26D-47DA-99C3-9AF5BA4393B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0715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CA" sz="1200" b="0" i="0" u="none" strike="noStrike" dirty="0">
              <a:solidFill>
                <a:srgbClr val="666666"/>
              </a:solidFill>
              <a:effectLst/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C4E71-DAED-4B14-AEF8-B4C6A6E51622}" type="slidenum">
              <a:rPr lang="en-CA" smtClean="0">
                <a:solidFill>
                  <a:prstClr val="black"/>
                </a:solidFill>
              </a:rPr>
              <a:pPr/>
              <a:t>15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3849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defRPr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05BCF-1D0B-4321-90E8-8802C9A1CF0E}" type="slidenum">
              <a:rPr lang="en-CA" smtClean="0">
                <a:solidFill>
                  <a:prstClr val="black"/>
                </a:solidFill>
              </a:rPr>
              <a:pPr/>
              <a:t>16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8574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defRPr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05BCF-1D0B-4321-90E8-8802C9A1CF0E}" type="slidenum">
              <a:rPr lang="en-CA" smtClean="0">
                <a:solidFill>
                  <a:prstClr val="black"/>
                </a:solidFill>
              </a:rPr>
              <a:pPr/>
              <a:t>17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8574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76E33A-C202-4CEB-9A24-77D4473710E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885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CA"/>
          </a:p>
        </p:txBody>
      </p:sp>
      <p:pic>
        <p:nvPicPr>
          <p:cNvPr id="6" name="Picture 11" descr="BCID_V_cmyk_pos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4763" y="5438775"/>
            <a:ext cx="1500187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3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CA" altLang="en-US"/>
              <a:t>Click to edit Master title style</a:t>
            </a:r>
          </a:p>
        </p:txBody>
      </p:sp>
      <p:sp>
        <p:nvSpPr>
          <p:cNvPr id="10833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800"/>
            </a:lvl1pPr>
          </a:lstStyle>
          <a:p>
            <a:r>
              <a:rPr lang="en-CA" altLang="en-US"/>
              <a:t>Click to edit Master subtitle style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191A8-0D0C-4F9B-A36D-39A9904936B9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FE1D43-26EA-4260-A818-2AD22027AE17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A34574-3EB2-4390-AA1B-517D5ECBF4C9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648" y="2130425"/>
            <a:ext cx="7054552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AF367-0840-4AE7-BF2D-9A8CBB06FF94}" type="datetimeFigureOut">
              <a:rPr lang="en-CA" smtClean="0">
                <a:solidFill>
                  <a:srgbClr val="595959">
                    <a:tint val="75000"/>
                  </a:srgbClr>
                </a:solidFill>
              </a:rPr>
              <a:pPr/>
              <a:t>2018-05-07</a:t>
            </a:fld>
            <a:endParaRPr lang="en-CA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7EEDD-432F-4AE6-A841-C571ACFE6EB9}" type="slidenum">
              <a:rPr lang="en-CA" smtClean="0">
                <a:solidFill>
                  <a:srgbClr val="595959">
                    <a:tint val="75000"/>
                  </a:srgbClr>
                </a:solidFill>
              </a:rPr>
              <a:pPr/>
              <a:t>‹#›</a:t>
            </a:fld>
            <a:endParaRPr lang="en-CA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185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AF367-0840-4AE7-BF2D-9A8CBB06FF94}" type="datetimeFigureOut">
              <a:rPr lang="en-CA" smtClean="0">
                <a:solidFill>
                  <a:srgbClr val="595959">
                    <a:tint val="75000"/>
                  </a:srgbClr>
                </a:solidFill>
              </a:rPr>
              <a:pPr/>
              <a:t>2018-05-07</a:t>
            </a:fld>
            <a:endParaRPr lang="en-CA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7EEDD-432F-4AE6-A841-C571ACFE6EB9}" type="slidenum">
              <a:rPr lang="en-CA" smtClean="0">
                <a:solidFill>
                  <a:srgbClr val="595959">
                    <a:tint val="75000"/>
                  </a:srgbClr>
                </a:solidFill>
              </a:rPr>
              <a:pPr/>
              <a:t>‹#›</a:t>
            </a:fld>
            <a:endParaRPr lang="en-CA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767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AF367-0840-4AE7-BF2D-9A8CBB06FF94}" type="datetimeFigureOut">
              <a:rPr lang="en-CA" smtClean="0">
                <a:solidFill>
                  <a:srgbClr val="595959">
                    <a:tint val="75000"/>
                  </a:srgbClr>
                </a:solidFill>
              </a:rPr>
              <a:pPr/>
              <a:t>2018-05-07</a:t>
            </a:fld>
            <a:endParaRPr lang="en-CA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7EEDD-432F-4AE6-A841-C571ACFE6EB9}" type="slidenum">
              <a:rPr lang="en-CA" smtClean="0">
                <a:solidFill>
                  <a:srgbClr val="595959">
                    <a:tint val="75000"/>
                  </a:srgbClr>
                </a:solidFill>
              </a:rPr>
              <a:pPr/>
              <a:t>‹#›</a:t>
            </a:fld>
            <a:endParaRPr lang="en-CA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632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AF367-0840-4AE7-BF2D-9A8CBB06FF94}" type="datetimeFigureOut">
              <a:rPr lang="en-CA" smtClean="0">
                <a:solidFill>
                  <a:srgbClr val="595959">
                    <a:tint val="75000"/>
                  </a:srgbClr>
                </a:solidFill>
              </a:rPr>
              <a:pPr/>
              <a:t>2018-05-07</a:t>
            </a:fld>
            <a:endParaRPr lang="en-CA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7EEDD-432F-4AE6-A841-C571ACFE6EB9}" type="slidenum">
              <a:rPr lang="en-CA" smtClean="0">
                <a:solidFill>
                  <a:srgbClr val="595959">
                    <a:tint val="75000"/>
                  </a:srgbClr>
                </a:solidFill>
              </a:rPr>
              <a:pPr/>
              <a:t>‹#›</a:t>
            </a:fld>
            <a:endParaRPr lang="en-CA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450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AF367-0840-4AE7-BF2D-9A8CBB06FF94}" type="datetimeFigureOut">
              <a:rPr lang="en-CA" smtClean="0">
                <a:solidFill>
                  <a:srgbClr val="595959">
                    <a:tint val="75000"/>
                  </a:srgbClr>
                </a:solidFill>
              </a:rPr>
              <a:pPr/>
              <a:t>2018-05-07</a:t>
            </a:fld>
            <a:endParaRPr lang="en-CA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7EEDD-432F-4AE6-A841-C571ACFE6EB9}" type="slidenum">
              <a:rPr lang="en-CA" smtClean="0">
                <a:solidFill>
                  <a:srgbClr val="595959">
                    <a:tint val="75000"/>
                  </a:srgbClr>
                </a:solidFill>
              </a:rPr>
              <a:pPr/>
              <a:t>‹#›</a:t>
            </a:fld>
            <a:endParaRPr lang="en-CA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891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AF367-0840-4AE7-BF2D-9A8CBB06FF94}" type="datetimeFigureOut">
              <a:rPr lang="en-CA" smtClean="0">
                <a:solidFill>
                  <a:srgbClr val="595959">
                    <a:tint val="75000"/>
                  </a:srgbClr>
                </a:solidFill>
              </a:rPr>
              <a:pPr/>
              <a:t>2018-05-07</a:t>
            </a:fld>
            <a:endParaRPr lang="en-CA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7EEDD-432F-4AE6-A841-C571ACFE6EB9}" type="slidenum">
              <a:rPr lang="en-CA" smtClean="0">
                <a:solidFill>
                  <a:srgbClr val="595959">
                    <a:tint val="75000"/>
                  </a:srgbClr>
                </a:solidFill>
              </a:rPr>
              <a:pPr/>
              <a:t>‹#›</a:t>
            </a:fld>
            <a:endParaRPr lang="en-CA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219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AF367-0840-4AE7-BF2D-9A8CBB06FF94}" type="datetimeFigureOut">
              <a:rPr lang="en-CA" smtClean="0">
                <a:solidFill>
                  <a:srgbClr val="595959">
                    <a:tint val="75000"/>
                  </a:srgbClr>
                </a:solidFill>
              </a:rPr>
              <a:pPr/>
              <a:t>2018-05-07</a:t>
            </a:fld>
            <a:endParaRPr lang="en-CA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7EEDD-432F-4AE6-A841-C571ACFE6EB9}" type="slidenum">
              <a:rPr lang="en-CA" smtClean="0">
                <a:solidFill>
                  <a:srgbClr val="595959">
                    <a:tint val="75000"/>
                  </a:srgbClr>
                </a:solidFill>
              </a:rPr>
              <a:pPr/>
              <a:t>‹#›</a:t>
            </a:fld>
            <a:endParaRPr lang="en-CA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730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AF367-0840-4AE7-BF2D-9A8CBB06FF94}" type="datetimeFigureOut">
              <a:rPr lang="en-CA" smtClean="0">
                <a:solidFill>
                  <a:srgbClr val="595959">
                    <a:tint val="75000"/>
                  </a:srgbClr>
                </a:solidFill>
              </a:rPr>
              <a:pPr/>
              <a:t>2018-05-07</a:t>
            </a:fld>
            <a:endParaRPr lang="en-CA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7EEDD-432F-4AE6-A841-C571ACFE6EB9}" type="slidenum">
              <a:rPr lang="en-CA" smtClean="0">
                <a:solidFill>
                  <a:srgbClr val="595959">
                    <a:tint val="75000"/>
                  </a:srgbClr>
                </a:solidFill>
              </a:rPr>
              <a:pPr/>
              <a:t>‹#›</a:t>
            </a:fld>
            <a:endParaRPr lang="en-CA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69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2E9CE8-9D5D-4E3D-B3B6-19667640EC63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AF367-0840-4AE7-BF2D-9A8CBB06FF94}" type="datetimeFigureOut">
              <a:rPr lang="en-CA" smtClean="0">
                <a:solidFill>
                  <a:srgbClr val="595959">
                    <a:tint val="75000"/>
                  </a:srgbClr>
                </a:solidFill>
              </a:rPr>
              <a:pPr/>
              <a:t>2018-05-07</a:t>
            </a:fld>
            <a:endParaRPr lang="en-CA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7EEDD-432F-4AE6-A841-C571ACFE6EB9}" type="slidenum">
              <a:rPr lang="en-CA" smtClean="0">
                <a:solidFill>
                  <a:srgbClr val="595959">
                    <a:tint val="75000"/>
                  </a:srgbClr>
                </a:solidFill>
              </a:rPr>
              <a:pPr/>
              <a:t>‹#›</a:t>
            </a:fld>
            <a:endParaRPr lang="en-CA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967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AF367-0840-4AE7-BF2D-9A8CBB06FF94}" type="datetimeFigureOut">
              <a:rPr lang="en-CA" smtClean="0">
                <a:solidFill>
                  <a:srgbClr val="595959">
                    <a:tint val="75000"/>
                  </a:srgbClr>
                </a:solidFill>
              </a:rPr>
              <a:pPr/>
              <a:t>2018-05-07</a:t>
            </a:fld>
            <a:endParaRPr lang="en-CA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7EEDD-432F-4AE6-A841-C571ACFE6EB9}" type="slidenum">
              <a:rPr lang="en-CA" smtClean="0">
                <a:solidFill>
                  <a:srgbClr val="595959">
                    <a:tint val="75000"/>
                  </a:srgbClr>
                </a:solidFill>
              </a:rPr>
              <a:pPr/>
              <a:t>‹#›</a:t>
            </a:fld>
            <a:endParaRPr lang="en-CA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05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AF367-0840-4AE7-BF2D-9A8CBB06FF94}" type="datetimeFigureOut">
              <a:rPr lang="en-CA" smtClean="0">
                <a:solidFill>
                  <a:srgbClr val="595959">
                    <a:tint val="75000"/>
                  </a:srgbClr>
                </a:solidFill>
              </a:rPr>
              <a:pPr/>
              <a:t>2018-05-07</a:t>
            </a:fld>
            <a:endParaRPr lang="en-CA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7EEDD-432F-4AE6-A841-C571ACFE6EB9}" type="slidenum">
              <a:rPr lang="en-CA" smtClean="0">
                <a:solidFill>
                  <a:srgbClr val="595959">
                    <a:tint val="75000"/>
                  </a:srgbClr>
                </a:solidFill>
              </a:rPr>
              <a:pPr/>
              <a:t>‹#›</a:t>
            </a:fld>
            <a:endParaRPr lang="en-CA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003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648" y="2130425"/>
            <a:ext cx="7054552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AF367-0840-4AE7-BF2D-9A8CBB06FF94}" type="datetimeFigureOut">
              <a:rPr lang="en-CA" smtClean="0">
                <a:solidFill>
                  <a:srgbClr val="595959">
                    <a:tint val="75000"/>
                  </a:srgbClr>
                </a:solidFill>
              </a:rPr>
              <a:pPr/>
              <a:t>2018-05-07</a:t>
            </a:fld>
            <a:endParaRPr lang="en-CA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7EEDD-432F-4AE6-A841-C571ACFE6EB9}" type="slidenum">
              <a:rPr lang="en-CA" smtClean="0">
                <a:solidFill>
                  <a:srgbClr val="595959">
                    <a:tint val="75000"/>
                  </a:srgbClr>
                </a:solidFill>
              </a:rPr>
              <a:pPr/>
              <a:t>‹#›</a:t>
            </a:fld>
            <a:endParaRPr lang="en-CA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624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AF367-0840-4AE7-BF2D-9A8CBB06FF94}" type="datetimeFigureOut">
              <a:rPr lang="en-CA" smtClean="0">
                <a:solidFill>
                  <a:srgbClr val="595959">
                    <a:tint val="75000"/>
                  </a:srgbClr>
                </a:solidFill>
              </a:rPr>
              <a:pPr/>
              <a:t>2018-05-07</a:t>
            </a:fld>
            <a:endParaRPr lang="en-CA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7EEDD-432F-4AE6-A841-C571ACFE6EB9}" type="slidenum">
              <a:rPr lang="en-CA" smtClean="0">
                <a:solidFill>
                  <a:srgbClr val="595959">
                    <a:tint val="75000"/>
                  </a:srgbClr>
                </a:solidFill>
              </a:rPr>
              <a:pPr/>
              <a:t>‹#›</a:t>
            </a:fld>
            <a:endParaRPr lang="en-CA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180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AF367-0840-4AE7-BF2D-9A8CBB06FF94}" type="datetimeFigureOut">
              <a:rPr lang="en-CA" smtClean="0">
                <a:solidFill>
                  <a:srgbClr val="595959">
                    <a:tint val="75000"/>
                  </a:srgbClr>
                </a:solidFill>
              </a:rPr>
              <a:pPr/>
              <a:t>2018-05-07</a:t>
            </a:fld>
            <a:endParaRPr lang="en-CA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7EEDD-432F-4AE6-A841-C571ACFE6EB9}" type="slidenum">
              <a:rPr lang="en-CA" smtClean="0">
                <a:solidFill>
                  <a:srgbClr val="595959">
                    <a:tint val="75000"/>
                  </a:srgbClr>
                </a:solidFill>
              </a:rPr>
              <a:pPr/>
              <a:t>‹#›</a:t>
            </a:fld>
            <a:endParaRPr lang="en-CA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062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AF367-0840-4AE7-BF2D-9A8CBB06FF94}" type="datetimeFigureOut">
              <a:rPr lang="en-CA" smtClean="0">
                <a:solidFill>
                  <a:srgbClr val="595959">
                    <a:tint val="75000"/>
                  </a:srgbClr>
                </a:solidFill>
              </a:rPr>
              <a:pPr/>
              <a:t>2018-05-07</a:t>
            </a:fld>
            <a:endParaRPr lang="en-CA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7EEDD-432F-4AE6-A841-C571ACFE6EB9}" type="slidenum">
              <a:rPr lang="en-CA" smtClean="0">
                <a:solidFill>
                  <a:srgbClr val="595959">
                    <a:tint val="75000"/>
                  </a:srgbClr>
                </a:solidFill>
              </a:rPr>
              <a:pPr/>
              <a:t>‹#›</a:t>
            </a:fld>
            <a:endParaRPr lang="en-CA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991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AF367-0840-4AE7-BF2D-9A8CBB06FF94}" type="datetimeFigureOut">
              <a:rPr lang="en-CA" smtClean="0">
                <a:solidFill>
                  <a:srgbClr val="595959">
                    <a:tint val="75000"/>
                  </a:srgbClr>
                </a:solidFill>
              </a:rPr>
              <a:pPr/>
              <a:t>2018-05-07</a:t>
            </a:fld>
            <a:endParaRPr lang="en-CA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7EEDD-432F-4AE6-A841-C571ACFE6EB9}" type="slidenum">
              <a:rPr lang="en-CA" smtClean="0">
                <a:solidFill>
                  <a:srgbClr val="595959">
                    <a:tint val="75000"/>
                  </a:srgbClr>
                </a:solidFill>
              </a:rPr>
              <a:pPr/>
              <a:t>‹#›</a:t>
            </a:fld>
            <a:endParaRPr lang="en-CA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439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AF367-0840-4AE7-BF2D-9A8CBB06FF94}" type="datetimeFigureOut">
              <a:rPr lang="en-CA" smtClean="0">
                <a:solidFill>
                  <a:srgbClr val="595959">
                    <a:tint val="75000"/>
                  </a:srgbClr>
                </a:solidFill>
              </a:rPr>
              <a:pPr/>
              <a:t>2018-05-07</a:t>
            </a:fld>
            <a:endParaRPr lang="en-CA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7EEDD-432F-4AE6-A841-C571ACFE6EB9}" type="slidenum">
              <a:rPr lang="en-CA" smtClean="0">
                <a:solidFill>
                  <a:srgbClr val="595959">
                    <a:tint val="75000"/>
                  </a:srgbClr>
                </a:solidFill>
              </a:rPr>
              <a:pPr/>
              <a:t>‹#›</a:t>
            </a:fld>
            <a:endParaRPr lang="en-CA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250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AF367-0840-4AE7-BF2D-9A8CBB06FF94}" type="datetimeFigureOut">
              <a:rPr lang="en-CA" smtClean="0">
                <a:solidFill>
                  <a:srgbClr val="595959">
                    <a:tint val="75000"/>
                  </a:srgbClr>
                </a:solidFill>
              </a:rPr>
              <a:pPr/>
              <a:t>2018-05-07</a:t>
            </a:fld>
            <a:endParaRPr lang="en-CA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7EEDD-432F-4AE6-A841-C571ACFE6EB9}" type="slidenum">
              <a:rPr lang="en-CA" smtClean="0">
                <a:solidFill>
                  <a:srgbClr val="595959">
                    <a:tint val="75000"/>
                  </a:srgbClr>
                </a:solidFill>
              </a:rPr>
              <a:pPr/>
              <a:t>‹#›</a:t>
            </a:fld>
            <a:endParaRPr lang="en-CA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596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44CC3A-9078-47E2-B792-AFD40909B1E2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AF367-0840-4AE7-BF2D-9A8CBB06FF94}" type="datetimeFigureOut">
              <a:rPr lang="en-CA" smtClean="0">
                <a:solidFill>
                  <a:srgbClr val="595959">
                    <a:tint val="75000"/>
                  </a:srgbClr>
                </a:solidFill>
              </a:rPr>
              <a:pPr/>
              <a:t>2018-05-07</a:t>
            </a:fld>
            <a:endParaRPr lang="en-CA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7EEDD-432F-4AE6-A841-C571ACFE6EB9}" type="slidenum">
              <a:rPr lang="en-CA" smtClean="0">
                <a:solidFill>
                  <a:srgbClr val="595959">
                    <a:tint val="75000"/>
                  </a:srgbClr>
                </a:solidFill>
              </a:rPr>
              <a:pPr/>
              <a:t>‹#›</a:t>
            </a:fld>
            <a:endParaRPr lang="en-CA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177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AF367-0840-4AE7-BF2D-9A8CBB06FF94}" type="datetimeFigureOut">
              <a:rPr lang="en-CA" smtClean="0">
                <a:solidFill>
                  <a:srgbClr val="595959">
                    <a:tint val="75000"/>
                  </a:srgbClr>
                </a:solidFill>
              </a:rPr>
              <a:pPr/>
              <a:t>2018-05-07</a:t>
            </a:fld>
            <a:endParaRPr lang="en-CA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7EEDD-432F-4AE6-A841-C571ACFE6EB9}" type="slidenum">
              <a:rPr lang="en-CA" smtClean="0">
                <a:solidFill>
                  <a:srgbClr val="595959">
                    <a:tint val="75000"/>
                  </a:srgbClr>
                </a:solidFill>
              </a:rPr>
              <a:pPr/>
              <a:t>‹#›</a:t>
            </a:fld>
            <a:endParaRPr lang="en-CA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69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AF367-0840-4AE7-BF2D-9A8CBB06FF94}" type="datetimeFigureOut">
              <a:rPr lang="en-CA" smtClean="0">
                <a:solidFill>
                  <a:srgbClr val="595959">
                    <a:tint val="75000"/>
                  </a:srgbClr>
                </a:solidFill>
              </a:rPr>
              <a:pPr/>
              <a:t>2018-05-07</a:t>
            </a:fld>
            <a:endParaRPr lang="en-CA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7EEDD-432F-4AE6-A841-C571ACFE6EB9}" type="slidenum">
              <a:rPr lang="en-CA" smtClean="0">
                <a:solidFill>
                  <a:srgbClr val="595959">
                    <a:tint val="75000"/>
                  </a:srgbClr>
                </a:solidFill>
              </a:rPr>
              <a:pPr/>
              <a:t>‹#›</a:t>
            </a:fld>
            <a:endParaRPr lang="en-CA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816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AF367-0840-4AE7-BF2D-9A8CBB06FF94}" type="datetimeFigureOut">
              <a:rPr lang="en-CA" smtClean="0">
                <a:solidFill>
                  <a:srgbClr val="595959">
                    <a:tint val="75000"/>
                  </a:srgbClr>
                </a:solidFill>
              </a:rPr>
              <a:pPr/>
              <a:t>2018-05-07</a:t>
            </a:fld>
            <a:endParaRPr lang="en-CA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7EEDD-432F-4AE6-A841-C571ACFE6EB9}" type="slidenum">
              <a:rPr lang="en-CA" smtClean="0">
                <a:solidFill>
                  <a:srgbClr val="595959">
                    <a:tint val="75000"/>
                  </a:srgbClr>
                </a:solidFill>
              </a:rPr>
              <a:pPr/>
              <a:t>‹#›</a:t>
            </a:fld>
            <a:endParaRPr lang="en-CA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994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648" y="2130425"/>
            <a:ext cx="7054552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AF367-0840-4AE7-BF2D-9A8CBB06FF94}" type="datetimeFigureOut">
              <a:rPr lang="en-CA" smtClean="0">
                <a:solidFill>
                  <a:srgbClr val="595959">
                    <a:tint val="75000"/>
                  </a:srgbClr>
                </a:solidFill>
              </a:rPr>
              <a:pPr/>
              <a:t>2018-05-07</a:t>
            </a:fld>
            <a:endParaRPr lang="en-CA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7EEDD-432F-4AE6-A841-C571ACFE6EB9}" type="slidenum">
              <a:rPr lang="en-CA" smtClean="0">
                <a:solidFill>
                  <a:srgbClr val="595959">
                    <a:tint val="75000"/>
                  </a:srgbClr>
                </a:solidFill>
              </a:rPr>
              <a:pPr/>
              <a:t>‹#›</a:t>
            </a:fld>
            <a:endParaRPr lang="en-CA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773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AF367-0840-4AE7-BF2D-9A8CBB06FF94}" type="datetimeFigureOut">
              <a:rPr lang="en-CA" smtClean="0">
                <a:solidFill>
                  <a:srgbClr val="595959">
                    <a:tint val="75000"/>
                  </a:srgbClr>
                </a:solidFill>
              </a:rPr>
              <a:pPr/>
              <a:t>2018-05-07</a:t>
            </a:fld>
            <a:endParaRPr lang="en-CA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7EEDD-432F-4AE6-A841-C571ACFE6EB9}" type="slidenum">
              <a:rPr lang="en-CA" smtClean="0">
                <a:solidFill>
                  <a:srgbClr val="595959">
                    <a:tint val="75000"/>
                  </a:srgbClr>
                </a:solidFill>
              </a:rPr>
              <a:pPr/>
              <a:t>‹#›</a:t>
            </a:fld>
            <a:endParaRPr lang="en-CA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400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AF367-0840-4AE7-BF2D-9A8CBB06FF94}" type="datetimeFigureOut">
              <a:rPr lang="en-CA" smtClean="0">
                <a:solidFill>
                  <a:srgbClr val="595959">
                    <a:tint val="75000"/>
                  </a:srgbClr>
                </a:solidFill>
              </a:rPr>
              <a:pPr/>
              <a:t>2018-05-07</a:t>
            </a:fld>
            <a:endParaRPr lang="en-CA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7EEDD-432F-4AE6-A841-C571ACFE6EB9}" type="slidenum">
              <a:rPr lang="en-CA" smtClean="0">
                <a:solidFill>
                  <a:srgbClr val="595959">
                    <a:tint val="75000"/>
                  </a:srgbClr>
                </a:solidFill>
              </a:rPr>
              <a:pPr/>
              <a:t>‹#›</a:t>
            </a:fld>
            <a:endParaRPr lang="en-CA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040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AF367-0840-4AE7-BF2D-9A8CBB06FF94}" type="datetimeFigureOut">
              <a:rPr lang="en-CA" smtClean="0">
                <a:solidFill>
                  <a:srgbClr val="595959">
                    <a:tint val="75000"/>
                  </a:srgbClr>
                </a:solidFill>
              </a:rPr>
              <a:pPr/>
              <a:t>2018-05-07</a:t>
            </a:fld>
            <a:endParaRPr lang="en-CA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7EEDD-432F-4AE6-A841-C571ACFE6EB9}" type="slidenum">
              <a:rPr lang="en-CA" smtClean="0">
                <a:solidFill>
                  <a:srgbClr val="595959">
                    <a:tint val="75000"/>
                  </a:srgbClr>
                </a:solidFill>
              </a:rPr>
              <a:pPr/>
              <a:t>‹#›</a:t>
            </a:fld>
            <a:endParaRPr lang="en-CA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226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AF367-0840-4AE7-BF2D-9A8CBB06FF94}" type="datetimeFigureOut">
              <a:rPr lang="en-CA" smtClean="0">
                <a:solidFill>
                  <a:srgbClr val="595959">
                    <a:tint val="75000"/>
                  </a:srgbClr>
                </a:solidFill>
              </a:rPr>
              <a:pPr/>
              <a:t>2018-05-07</a:t>
            </a:fld>
            <a:endParaRPr lang="en-CA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7EEDD-432F-4AE6-A841-C571ACFE6EB9}" type="slidenum">
              <a:rPr lang="en-CA" smtClean="0">
                <a:solidFill>
                  <a:srgbClr val="595959">
                    <a:tint val="75000"/>
                  </a:srgbClr>
                </a:solidFill>
              </a:rPr>
              <a:pPr/>
              <a:t>‹#›</a:t>
            </a:fld>
            <a:endParaRPr lang="en-CA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745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AF367-0840-4AE7-BF2D-9A8CBB06FF94}" type="datetimeFigureOut">
              <a:rPr lang="en-CA" smtClean="0">
                <a:solidFill>
                  <a:srgbClr val="595959">
                    <a:tint val="75000"/>
                  </a:srgbClr>
                </a:solidFill>
              </a:rPr>
              <a:pPr/>
              <a:t>2018-05-07</a:t>
            </a:fld>
            <a:endParaRPr lang="en-CA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7EEDD-432F-4AE6-A841-C571ACFE6EB9}" type="slidenum">
              <a:rPr lang="en-CA" smtClean="0">
                <a:solidFill>
                  <a:srgbClr val="595959">
                    <a:tint val="75000"/>
                  </a:srgbClr>
                </a:solidFill>
              </a:rPr>
              <a:pPr/>
              <a:t>‹#›</a:t>
            </a:fld>
            <a:endParaRPr lang="en-CA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685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6CAE1-E6F5-46D4-81BD-DB29A81542FE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AF367-0840-4AE7-BF2D-9A8CBB06FF94}" type="datetimeFigureOut">
              <a:rPr lang="en-CA" smtClean="0">
                <a:solidFill>
                  <a:srgbClr val="595959">
                    <a:tint val="75000"/>
                  </a:srgbClr>
                </a:solidFill>
              </a:rPr>
              <a:pPr/>
              <a:t>2018-05-07</a:t>
            </a:fld>
            <a:endParaRPr lang="en-CA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7EEDD-432F-4AE6-A841-C571ACFE6EB9}" type="slidenum">
              <a:rPr lang="en-CA" smtClean="0">
                <a:solidFill>
                  <a:srgbClr val="595959">
                    <a:tint val="75000"/>
                  </a:srgbClr>
                </a:solidFill>
              </a:rPr>
              <a:pPr/>
              <a:t>‹#›</a:t>
            </a:fld>
            <a:endParaRPr lang="en-CA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764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AF367-0840-4AE7-BF2D-9A8CBB06FF94}" type="datetimeFigureOut">
              <a:rPr lang="en-CA" smtClean="0">
                <a:solidFill>
                  <a:srgbClr val="595959">
                    <a:tint val="75000"/>
                  </a:srgbClr>
                </a:solidFill>
              </a:rPr>
              <a:pPr/>
              <a:t>2018-05-07</a:t>
            </a:fld>
            <a:endParaRPr lang="en-CA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7EEDD-432F-4AE6-A841-C571ACFE6EB9}" type="slidenum">
              <a:rPr lang="en-CA" smtClean="0">
                <a:solidFill>
                  <a:srgbClr val="595959">
                    <a:tint val="75000"/>
                  </a:srgbClr>
                </a:solidFill>
              </a:rPr>
              <a:pPr/>
              <a:t>‹#›</a:t>
            </a:fld>
            <a:endParaRPr lang="en-CA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275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AF367-0840-4AE7-BF2D-9A8CBB06FF94}" type="datetimeFigureOut">
              <a:rPr lang="en-CA" smtClean="0">
                <a:solidFill>
                  <a:srgbClr val="595959">
                    <a:tint val="75000"/>
                  </a:srgbClr>
                </a:solidFill>
              </a:rPr>
              <a:pPr/>
              <a:t>2018-05-07</a:t>
            </a:fld>
            <a:endParaRPr lang="en-CA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7EEDD-432F-4AE6-A841-C571ACFE6EB9}" type="slidenum">
              <a:rPr lang="en-CA" smtClean="0">
                <a:solidFill>
                  <a:srgbClr val="595959">
                    <a:tint val="75000"/>
                  </a:srgbClr>
                </a:solidFill>
              </a:rPr>
              <a:pPr/>
              <a:t>‹#›</a:t>
            </a:fld>
            <a:endParaRPr lang="en-CA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9506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AF367-0840-4AE7-BF2D-9A8CBB06FF94}" type="datetimeFigureOut">
              <a:rPr lang="en-CA" smtClean="0">
                <a:solidFill>
                  <a:srgbClr val="595959">
                    <a:tint val="75000"/>
                  </a:srgbClr>
                </a:solidFill>
              </a:rPr>
              <a:pPr/>
              <a:t>2018-05-07</a:t>
            </a:fld>
            <a:endParaRPr lang="en-CA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7EEDD-432F-4AE6-A841-C571ACFE6EB9}" type="slidenum">
              <a:rPr lang="en-CA" smtClean="0">
                <a:solidFill>
                  <a:srgbClr val="595959">
                    <a:tint val="75000"/>
                  </a:srgbClr>
                </a:solidFill>
              </a:rPr>
              <a:pPr/>
              <a:t>‹#›</a:t>
            </a:fld>
            <a:endParaRPr lang="en-CA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458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AF367-0840-4AE7-BF2D-9A8CBB06FF94}" type="datetimeFigureOut">
              <a:rPr lang="en-CA" smtClean="0">
                <a:solidFill>
                  <a:srgbClr val="595959">
                    <a:tint val="75000"/>
                  </a:srgbClr>
                </a:solidFill>
              </a:rPr>
              <a:pPr/>
              <a:t>2018-05-07</a:t>
            </a:fld>
            <a:endParaRPr lang="en-CA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7EEDD-432F-4AE6-A841-C571ACFE6EB9}" type="slidenum">
              <a:rPr lang="en-CA" smtClean="0">
                <a:solidFill>
                  <a:srgbClr val="595959">
                    <a:tint val="75000"/>
                  </a:srgbClr>
                </a:solidFill>
              </a:rPr>
              <a:pPr/>
              <a:t>‹#›</a:t>
            </a:fld>
            <a:endParaRPr lang="en-CA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248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648" y="2130425"/>
            <a:ext cx="7054552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AF367-0840-4AE7-BF2D-9A8CBB06FF94}" type="datetimeFigureOut">
              <a:rPr lang="en-CA" smtClean="0">
                <a:solidFill>
                  <a:srgbClr val="595959">
                    <a:tint val="75000"/>
                  </a:srgbClr>
                </a:solidFill>
              </a:rPr>
              <a:pPr/>
              <a:t>2018-05-07</a:t>
            </a:fld>
            <a:endParaRPr lang="en-CA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7EEDD-432F-4AE6-A841-C571ACFE6EB9}" type="slidenum">
              <a:rPr lang="en-CA" smtClean="0">
                <a:solidFill>
                  <a:srgbClr val="595959">
                    <a:tint val="75000"/>
                  </a:srgbClr>
                </a:solidFill>
              </a:rPr>
              <a:pPr/>
              <a:t>‹#›</a:t>
            </a:fld>
            <a:endParaRPr lang="en-CA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891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AF367-0840-4AE7-BF2D-9A8CBB06FF94}" type="datetimeFigureOut">
              <a:rPr lang="en-CA" smtClean="0">
                <a:solidFill>
                  <a:srgbClr val="595959">
                    <a:tint val="75000"/>
                  </a:srgbClr>
                </a:solidFill>
              </a:rPr>
              <a:pPr/>
              <a:t>2018-05-07</a:t>
            </a:fld>
            <a:endParaRPr lang="en-CA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7EEDD-432F-4AE6-A841-C571ACFE6EB9}" type="slidenum">
              <a:rPr lang="en-CA" smtClean="0">
                <a:solidFill>
                  <a:srgbClr val="595959">
                    <a:tint val="75000"/>
                  </a:srgbClr>
                </a:solidFill>
              </a:rPr>
              <a:pPr/>
              <a:t>‹#›</a:t>
            </a:fld>
            <a:endParaRPr lang="en-CA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136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AF367-0840-4AE7-BF2D-9A8CBB06FF94}" type="datetimeFigureOut">
              <a:rPr lang="en-CA" smtClean="0">
                <a:solidFill>
                  <a:srgbClr val="595959">
                    <a:tint val="75000"/>
                  </a:srgbClr>
                </a:solidFill>
              </a:rPr>
              <a:pPr/>
              <a:t>2018-05-07</a:t>
            </a:fld>
            <a:endParaRPr lang="en-CA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7EEDD-432F-4AE6-A841-C571ACFE6EB9}" type="slidenum">
              <a:rPr lang="en-CA" smtClean="0">
                <a:solidFill>
                  <a:srgbClr val="595959">
                    <a:tint val="75000"/>
                  </a:srgbClr>
                </a:solidFill>
              </a:rPr>
              <a:pPr/>
              <a:t>‹#›</a:t>
            </a:fld>
            <a:endParaRPr lang="en-CA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AF367-0840-4AE7-BF2D-9A8CBB06FF94}" type="datetimeFigureOut">
              <a:rPr lang="en-CA" smtClean="0">
                <a:solidFill>
                  <a:srgbClr val="595959">
                    <a:tint val="75000"/>
                  </a:srgbClr>
                </a:solidFill>
              </a:rPr>
              <a:pPr/>
              <a:t>2018-05-07</a:t>
            </a:fld>
            <a:endParaRPr lang="en-CA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7EEDD-432F-4AE6-A841-C571ACFE6EB9}" type="slidenum">
              <a:rPr lang="en-CA" smtClean="0">
                <a:solidFill>
                  <a:srgbClr val="595959">
                    <a:tint val="75000"/>
                  </a:srgbClr>
                </a:solidFill>
              </a:rPr>
              <a:pPr/>
              <a:t>‹#›</a:t>
            </a:fld>
            <a:endParaRPr lang="en-CA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499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AF367-0840-4AE7-BF2D-9A8CBB06FF94}" type="datetimeFigureOut">
              <a:rPr lang="en-CA" smtClean="0">
                <a:solidFill>
                  <a:srgbClr val="595959">
                    <a:tint val="75000"/>
                  </a:srgbClr>
                </a:solidFill>
              </a:rPr>
              <a:pPr/>
              <a:t>2018-05-07</a:t>
            </a:fld>
            <a:endParaRPr lang="en-CA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7EEDD-432F-4AE6-A841-C571ACFE6EB9}" type="slidenum">
              <a:rPr lang="en-CA" smtClean="0">
                <a:solidFill>
                  <a:srgbClr val="595959">
                    <a:tint val="75000"/>
                  </a:srgbClr>
                </a:solidFill>
              </a:rPr>
              <a:pPr/>
              <a:t>‹#›</a:t>
            </a:fld>
            <a:endParaRPr lang="en-CA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40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780174-BE83-4132-8978-8827B5D399D1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AF367-0840-4AE7-BF2D-9A8CBB06FF94}" type="datetimeFigureOut">
              <a:rPr lang="en-CA" smtClean="0">
                <a:solidFill>
                  <a:srgbClr val="595959">
                    <a:tint val="75000"/>
                  </a:srgbClr>
                </a:solidFill>
              </a:rPr>
              <a:pPr/>
              <a:t>2018-05-07</a:t>
            </a:fld>
            <a:endParaRPr lang="en-CA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7EEDD-432F-4AE6-A841-C571ACFE6EB9}" type="slidenum">
              <a:rPr lang="en-CA" smtClean="0">
                <a:solidFill>
                  <a:srgbClr val="595959">
                    <a:tint val="75000"/>
                  </a:srgbClr>
                </a:solidFill>
              </a:rPr>
              <a:pPr/>
              <a:t>‹#›</a:t>
            </a:fld>
            <a:endParaRPr lang="en-CA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707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AF367-0840-4AE7-BF2D-9A8CBB06FF94}" type="datetimeFigureOut">
              <a:rPr lang="en-CA" smtClean="0">
                <a:solidFill>
                  <a:srgbClr val="595959">
                    <a:tint val="75000"/>
                  </a:srgbClr>
                </a:solidFill>
              </a:rPr>
              <a:pPr/>
              <a:t>2018-05-07</a:t>
            </a:fld>
            <a:endParaRPr lang="en-CA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7EEDD-432F-4AE6-A841-C571ACFE6EB9}" type="slidenum">
              <a:rPr lang="en-CA" smtClean="0">
                <a:solidFill>
                  <a:srgbClr val="595959">
                    <a:tint val="75000"/>
                  </a:srgbClr>
                </a:solidFill>
              </a:rPr>
              <a:pPr/>
              <a:t>‹#›</a:t>
            </a:fld>
            <a:endParaRPr lang="en-CA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273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AF367-0840-4AE7-BF2D-9A8CBB06FF94}" type="datetimeFigureOut">
              <a:rPr lang="en-CA" smtClean="0">
                <a:solidFill>
                  <a:srgbClr val="595959">
                    <a:tint val="75000"/>
                  </a:srgbClr>
                </a:solidFill>
              </a:rPr>
              <a:pPr/>
              <a:t>2018-05-07</a:t>
            </a:fld>
            <a:endParaRPr lang="en-CA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7EEDD-432F-4AE6-A841-C571ACFE6EB9}" type="slidenum">
              <a:rPr lang="en-CA" smtClean="0">
                <a:solidFill>
                  <a:srgbClr val="595959">
                    <a:tint val="75000"/>
                  </a:srgbClr>
                </a:solidFill>
              </a:rPr>
              <a:pPr/>
              <a:t>‹#›</a:t>
            </a:fld>
            <a:endParaRPr lang="en-CA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964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AF367-0840-4AE7-BF2D-9A8CBB06FF94}" type="datetimeFigureOut">
              <a:rPr lang="en-CA" smtClean="0">
                <a:solidFill>
                  <a:srgbClr val="595959">
                    <a:tint val="75000"/>
                  </a:srgbClr>
                </a:solidFill>
              </a:rPr>
              <a:pPr/>
              <a:t>2018-05-07</a:t>
            </a:fld>
            <a:endParaRPr lang="en-CA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7EEDD-432F-4AE6-A841-C571ACFE6EB9}" type="slidenum">
              <a:rPr lang="en-CA" smtClean="0">
                <a:solidFill>
                  <a:srgbClr val="595959">
                    <a:tint val="75000"/>
                  </a:srgbClr>
                </a:solidFill>
              </a:rPr>
              <a:pPr/>
              <a:t>‹#›</a:t>
            </a:fld>
            <a:endParaRPr lang="en-CA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84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AF367-0840-4AE7-BF2D-9A8CBB06FF94}" type="datetimeFigureOut">
              <a:rPr lang="en-CA" smtClean="0">
                <a:solidFill>
                  <a:srgbClr val="595959">
                    <a:tint val="75000"/>
                  </a:srgbClr>
                </a:solidFill>
              </a:rPr>
              <a:pPr/>
              <a:t>2018-05-07</a:t>
            </a:fld>
            <a:endParaRPr lang="en-CA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7EEDD-432F-4AE6-A841-C571ACFE6EB9}" type="slidenum">
              <a:rPr lang="en-CA" smtClean="0">
                <a:solidFill>
                  <a:srgbClr val="595959">
                    <a:tint val="75000"/>
                  </a:srgbClr>
                </a:solidFill>
              </a:rPr>
              <a:pPr/>
              <a:t>‹#›</a:t>
            </a:fld>
            <a:endParaRPr lang="en-CA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564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AF367-0840-4AE7-BF2D-9A8CBB06FF94}" type="datetimeFigureOut">
              <a:rPr lang="en-CA" smtClean="0">
                <a:solidFill>
                  <a:srgbClr val="595959">
                    <a:tint val="75000"/>
                  </a:srgbClr>
                </a:solidFill>
              </a:rPr>
              <a:pPr/>
              <a:t>2018-05-07</a:t>
            </a:fld>
            <a:endParaRPr lang="en-CA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7EEDD-432F-4AE6-A841-C571ACFE6EB9}" type="slidenum">
              <a:rPr lang="en-CA" smtClean="0">
                <a:solidFill>
                  <a:srgbClr val="595959">
                    <a:tint val="75000"/>
                  </a:srgbClr>
                </a:solidFill>
              </a:rPr>
              <a:pPr/>
              <a:t>‹#›</a:t>
            </a:fld>
            <a:endParaRPr lang="en-CA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56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648" y="2130425"/>
            <a:ext cx="7054552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AF367-0840-4AE7-BF2D-9A8CBB06FF94}" type="datetimeFigureOut">
              <a:rPr lang="en-CA" smtClean="0">
                <a:solidFill>
                  <a:srgbClr val="595959">
                    <a:tint val="75000"/>
                  </a:srgbClr>
                </a:solidFill>
              </a:rPr>
              <a:pPr/>
              <a:t>2018-05-07</a:t>
            </a:fld>
            <a:endParaRPr lang="en-CA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7EEDD-432F-4AE6-A841-C571ACFE6EB9}" type="slidenum">
              <a:rPr lang="en-CA" smtClean="0">
                <a:solidFill>
                  <a:srgbClr val="595959">
                    <a:tint val="75000"/>
                  </a:srgbClr>
                </a:solidFill>
              </a:rPr>
              <a:pPr/>
              <a:t>‹#›</a:t>
            </a:fld>
            <a:endParaRPr lang="en-CA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620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AF367-0840-4AE7-BF2D-9A8CBB06FF94}" type="datetimeFigureOut">
              <a:rPr lang="en-CA" smtClean="0">
                <a:solidFill>
                  <a:srgbClr val="595959">
                    <a:tint val="75000"/>
                  </a:srgbClr>
                </a:solidFill>
              </a:rPr>
              <a:pPr/>
              <a:t>2018-05-07</a:t>
            </a:fld>
            <a:endParaRPr lang="en-CA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7EEDD-432F-4AE6-A841-C571ACFE6EB9}" type="slidenum">
              <a:rPr lang="en-CA" smtClean="0">
                <a:solidFill>
                  <a:srgbClr val="595959">
                    <a:tint val="75000"/>
                  </a:srgbClr>
                </a:solidFill>
              </a:rPr>
              <a:pPr/>
              <a:t>‹#›</a:t>
            </a:fld>
            <a:endParaRPr lang="en-CA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326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AF367-0840-4AE7-BF2D-9A8CBB06FF94}" type="datetimeFigureOut">
              <a:rPr lang="en-CA" smtClean="0">
                <a:solidFill>
                  <a:srgbClr val="595959">
                    <a:tint val="75000"/>
                  </a:srgbClr>
                </a:solidFill>
              </a:rPr>
              <a:pPr/>
              <a:t>2018-05-07</a:t>
            </a:fld>
            <a:endParaRPr lang="en-CA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7EEDD-432F-4AE6-A841-C571ACFE6EB9}" type="slidenum">
              <a:rPr lang="en-CA" smtClean="0">
                <a:solidFill>
                  <a:srgbClr val="595959">
                    <a:tint val="75000"/>
                  </a:srgbClr>
                </a:solidFill>
              </a:rPr>
              <a:pPr/>
              <a:t>‹#›</a:t>
            </a:fld>
            <a:endParaRPr lang="en-CA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275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AF367-0840-4AE7-BF2D-9A8CBB06FF94}" type="datetimeFigureOut">
              <a:rPr lang="en-CA" smtClean="0">
                <a:solidFill>
                  <a:srgbClr val="595959">
                    <a:tint val="75000"/>
                  </a:srgbClr>
                </a:solidFill>
              </a:rPr>
              <a:pPr/>
              <a:t>2018-05-07</a:t>
            </a:fld>
            <a:endParaRPr lang="en-CA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7EEDD-432F-4AE6-A841-C571ACFE6EB9}" type="slidenum">
              <a:rPr lang="en-CA" smtClean="0">
                <a:solidFill>
                  <a:srgbClr val="595959">
                    <a:tint val="75000"/>
                  </a:srgbClr>
                </a:solidFill>
              </a:rPr>
              <a:pPr/>
              <a:t>‹#›</a:t>
            </a:fld>
            <a:endParaRPr lang="en-CA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731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2FAE3-A8A2-4298-B4AE-6E62B382D823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AF367-0840-4AE7-BF2D-9A8CBB06FF94}" type="datetimeFigureOut">
              <a:rPr lang="en-CA" smtClean="0">
                <a:solidFill>
                  <a:srgbClr val="595959">
                    <a:tint val="75000"/>
                  </a:srgbClr>
                </a:solidFill>
              </a:rPr>
              <a:pPr/>
              <a:t>2018-05-07</a:t>
            </a:fld>
            <a:endParaRPr lang="en-CA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7EEDD-432F-4AE6-A841-C571ACFE6EB9}" type="slidenum">
              <a:rPr lang="en-CA" smtClean="0">
                <a:solidFill>
                  <a:srgbClr val="595959">
                    <a:tint val="75000"/>
                  </a:srgbClr>
                </a:solidFill>
              </a:rPr>
              <a:pPr/>
              <a:t>‹#›</a:t>
            </a:fld>
            <a:endParaRPr lang="en-CA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108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AF367-0840-4AE7-BF2D-9A8CBB06FF94}" type="datetimeFigureOut">
              <a:rPr lang="en-CA" smtClean="0">
                <a:solidFill>
                  <a:srgbClr val="595959">
                    <a:tint val="75000"/>
                  </a:srgbClr>
                </a:solidFill>
              </a:rPr>
              <a:pPr/>
              <a:t>2018-05-07</a:t>
            </a:fld>
            <a:endParaRPr lang="en-CA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7EEDD-432F-4AE6-A841-C571ACFE6EB9}" type="slidenum">
              <a:rPr lang="en-CA" smtClean="0">
                <a:solidFill>
                  <a:srgbClr val="595959">
                    <a:tint val="75000"/>
                  </a:srgbClr>
                </a:solidFill>
              </a:rPr>
              <a:pPr/>
              <a:t>‹#›</a:t>
            </a:fld>
            <a:endParaRPr lang="en-CA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782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AF367-0840-4AE7-BF2D-9A8CBB06FF94}" type="datetimeFigureOut">
              <a:rPr lang="en-CA" smtClean="0">
                <a:solidFill>
                  <a:srgbClr val="595959">
                    <a:tint val="75000"/>
                  </a:srgbClr>
                </a:solidFill>
              </a:rPr>
              <a:pPr/>
              <a:t>2018-05-07</a:t>
            </a:fld>
            <a:endParaRPr lang="en-CA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7EEDD-432F-4AE6-A841-C571ACFE6EB9}" type="slidenum">
              <a:rPr lang="en-CA" smtClean="0">
                <a:solidFill>
                  <a:srgbClr val="595959">
                    <a:tint val="75000"/>
                  </a:srgbClr>
                </a:solidFill>
              </a:rPr>
              <a:pPr/>
              <a:t>‹#›</a:t>
            </a:fld>
            <a:endParaRPr lang="en-CA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120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AF367-0840-4AE7-BF2D-9A8CBB06FF94}" type="datetimeFigureOut">
              <a:rPr lang="en-CA" smtClean="0">
                <a:solidFill>
                  <a:srgbClr val="595959">
                    <a:tint val="75000"/>
                  </a:srgbClr>
                </a:solidFill>
              </a:rPr>
              <a:pPr/>
              <a:t>2018-05-07</a:t>
            </a:fld>
            <a:endParaRPr lang="en-CA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7EEDD-432F-4AE6-A841-C571ACFE6EB9}" type="slidenum">
              <a:rPr lang="en-CA" smtClean="0">
                <a:solidFill>
                  <a:srgbClr val="595959">
                    <a:tint val="75000"/>
                  </a:srgbClr>
                </a:solidFill>
              </a:rPr>
              <a:pPr/>
              <a:t>‹#›</a:t>
            </a:fld>
            <a:endParaRPr lang="en-CA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000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AF367-0840-4AE7-BF2D-9A8CBB06FF94}" type="datetimeFigureOut">
              <a:rPr lang="en-CA" smtClean="0">
                <a:solidFill>
                  <a:srgbClr val="595959">
                    <a:tint val="75000"/>
                  </a:srgbClr>
                </a:solidFill>
              </a:rPr>
              <a:pPr/>
              <a:t>2018-05-07</a:t>
            </a:fld>
            <a:endParaRPr lang="en-CA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7EEDD-432F-4AE6-A841-C571ACFE6EB9}" type="slidenum">
              <a:rPr lang="en-CA" smtClean="0">
                <a:solidFill>
                  <a:srgbClr val="595959">
                    <a:tint val="75000"/>
                  </a:srgbClr>
                </a:solidFill>
              </a:rPr>
              <a:pPr/>
              <a:t>‹#›</a:t>
            </a:fld>
            <a:endParaRPr lang="en-CA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663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AF367-0840-4AE7-BF2D-9A8CBB06FF94}" type="datetimeFigureOut">
              <a:rPr lang="en-CA" smtClean="0">
                <a:solidFill>
                  <a:srgbClr val="595959">
                    <a:tint val="75000"/>
                  </a:srgbClr>
                </a:solidFill>
              </a:rPr>
              <a:pPr/>
              <a:t>2018-05-07</a:t>
            </a:fld>
            <a:endParaRPr lang="en-CA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7EEDD-432F-4AE6-A841-C571ACFE6EB9}" type="slidenum">
              <a:rPr lang="en-CA" smtClean="0">
                <a:solidFill>
                  <a:srgbClr val="595959">
                    <a:tint val="75000"/>
                  </a:srgbClr>
                </a:solidFill>
              </a:rPr>
              <a:pPr/>
              <a:t>‹#›</a:t>
            </a:fld>
            <a:endParaRPr lang="en-CA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411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AF367-0840-4AE7-BF2D-9A8CBB06FF94}" type="datetimeFigureOut">
              <a:rPr lang="en-CA" smtClean="0">
                <a:solidFill>
                  <a:srgbClr val="595959">
                    <a:tint val="75000"/>
                  </a:srgbClr>
                </a:solidFill>
              </a:rPr>
              <a:pPr/>
              <a:t>2018-05-07</a:t>
            </a:fld>
            <a:endParaRPr lang="en-CA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7EEDD-432F-4AE6-A841-C571ACFE6EB9}" type="slidenum">
              <a:rPr lang="en-CA" smtClean="0">
                <a:solidFill>
                  <a:srgbClr val="595959">
                    <a:tint val="75000"/>
                  </a:srgbClr>
                </a:solidFill>
              </a:rPr>
              <a:pPr/>
              <a:t>‹#›</a:t>
            </a:fld>
            <a:endParaRPr lang="en-CA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291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114592-57D3-4418-BB8B-236A61D34A48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89C40-2463-4622-B6FD-2DD7D0A5A48A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2DF5A-FF15-4645-8970-6CFE4D8CE045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/>
              <a:t>Click to edit Master text styles</a:t>
            </a:r>
          </a:p>
          <a:p>
            <a:pPr lvl="1"/>
            <a:r>
              <a:rPr lang="en-CA" altLang="en-US"/>
              <a:t>Second level</a:t>
            </a:r>
          </a:p>
          <a:p>
            <a:pPr lvl="2"/>
            <a:r>
              <a:rPr lang="en-CA" altLang="en-US"/>
              <a:t>Third level</a:t>
            </a:r>
          </a:p>
          <a:p>
            <a:pPr lvl="3"/>
            <a:r>
              <a:rPr lang="en-CA" altLang="en-US"/>
              <a:t>Fourth level</a:t>
            </a:r>
          </a:p>
          <a:p>
            <a:pPr lvl="4"/>
            <a:r>
              <a:rPr lang="en-CA" altLang="en-US"/>
              <a:t>Fifth level</a:t>
            </a:r>
          </a:p>
        </p:txBody>
      </p:sp>
      <p:sp>
        <p:nvSpPr>
          <p:cNvPr id="10823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9713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10823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pPr>
              <a:defRPr/>
            </a:pPr>
            <a:fld id="{5DD47EB0-C2CD-43D3-B965-5DF5BE5B8CC2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  <p:sp>
        <p:nvSpPr>
          <p:cNvPr id="1082375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1082376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CA"/>
          </a:p>
        </p:txBody>
      </p:sp>
      <p:pic>
        <p:nvPicPr>
          <p:cNvPr id="1032" name="Picture 8" descr="BCID_V_cmyk_pos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814763" y="5438775"/>
            <a:ext cx="1500187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0066"/>
          </a:solidFill>
          <a:latin typeface="Times New Roman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0066"/>
          </a:solidFill>
          <a:latin typeface="Times New Roman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0066"/>
          </a:solidFill>
          <a:latin typeface="Times New Roman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0066"/>
          </a:solidFill>
          <a:latin typeface="Times New Roman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000066"/>
          </a:solidFill>
          <a:latin typeface="Times New Roman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000066"/>
          </a:solidFill>
          <a:latin typeface="Times New Roman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000066"/>
          </a:solidFill>
          <a:latin typeface="Times New Roman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000066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BDAF367-0840-4AE7-BF2D-9A8CBB06FF94}" type="datetimeFigureOut">
              <a:rPr lang="en-CA" smtClean="0">
                <a:solidFill>
                  <a:srgbClr val="595959">
                    <a:tint val="75000"/>
                  </a:srgb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2018-05-07</a:t>
            </a:fld>
            <a:endParaRPr lang="en-CA">
              <a:solidFill>
                <a:srgbClr val="595959">
                  <a:tint val="75000"/>
                </a:srgb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srgbClr val="595959">
                  <a:tint val="75000"/>
                </a:srgb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CF7EEDD-432F-4AE6-A841-C571ACFE6EB9}" type="slidenum">
              <a:rPr lang="en-CA" smtClean="0">
                <a:solidFill>
                  <a:srgbClr val="595959">
                    <a:tint val="75000"/>
                  </a:srgb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CA">
              <a:solidFill>
                <a:srgbClr val="595959">
                  <a:tint val="75000"/>
                </a:srgb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1985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BDAF367-0840-4AE7-BF2D-9A8CBB06FF94}" type="datetimeFigureOut">
              <a:rPr lang="en-CA" smtClean="0">
                <a:solidFill>
                  <a:srgbClr val="595959">
                    <a:tint val="75000"/>
                  </a:srgb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2018-05-07</a:t>
            </a:fld>
            <a:endParaRPr lang="en-CA">
              <a:solidFill>
                <a:srgbClr val="595959">
                  <a:tint val="75000"/>
                </a:srgb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srgbClr val="595959">
                  <a:tint val="75000"/>
                </a:srgb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CF7EEDD-432F-4AE6-A841-C571ACFE6EB9}" type="slidenum">
              <a:rPr lang="en-CA" smtClean="0">
                <a:solidFill>
                  <a:srgbClr val="595959">
                    <a:tint val="75000"/>
                  </a:srgb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CA">
              <a:solidFill>
                <a:srgbClr val="595959">
                  <a:tint val="75000"/>
                </a:srgb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8926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BDAF367-0840-4AE7-BF2D-9A8CBB06FF94}" type="datetimeFigureOut">
              <a:rPr lang="en-CA" smtClean="0">
                <a:solidFill>
                  <a:srgbClr val="595959">
                    <a:tint val="75000"/>
                  </a:srgb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2018-05-07</a:t>
            </a:fld>
            <a:endParaRPr lang="en-CA">
              <a:solidFill>
                <a:srgbClr val="595959">
                  <a:tint val="75000"/>
                </a:srgb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srgbClr val="595959">
                  <a:tint val="75000"/>
                </a:srgb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CF7EEDD-432F-4AE6-A841-C571ACFE6EB9}" type="slidenum">
              <a:rPr lang="en-CA" smtClean="0">
                <a:solidFill>
                  <a:srgbClr val="595959">
                    <a:tint val="75000"/>
                  </a:srgb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CA">
              <a:solidFill>
                <a:srgbClr val="595959">
                  <a:tint val="75000"/>
                </a:srgb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3300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BDAF367-0840-4AE7-BF2D-9A8CBB06FF94}" type="datetimeFigureOut">
              <a:rPr lang="en-CA" smtClean="0">
                <a:solidFill>
                  <a:srgbClr val="595959">
                    <a:tint val="75000"/>
                  </a:srgb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2018-05-07</a:t>
            </a:fld>
            <a:endParaRPr lang="en-CA">
              <a:solidFill>
                <a:srgbClr val="595959">
                  <a:tint val="75000"/>
                </a:srgb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srgbClr val="595959">
                  <a:tint val="75000"/>
                </a:srgb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CF7EEDD-432F-4AE6-A841-C571ACFE6EB9}" type="slidenum">
              <a:rPr lang="en-CA" smtClean="0">
                <a:solidFill>
                  <a:srgbClr val="595959">
                    <a:tint val="75000"/>
                  </a:srgb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CA">
              <a:solidFill>
                <a:srgbClr val="595959">
                  <a:tint val="75000"/>
                </a:srgb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6114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BDAF367-0840-4AE7-BF2D-9A8CBB06FF94}" type="datetimeFigureOut">
              <a:rPr lang="en-CA" smtClean="0">
                <a:solidFill>
                  <a:srgbClr val="595959">
                    <a:tint val="75000"/>
                  </a:srgb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2018-05-07</a:t>
            </a:fld>
            <a:endParaRPr lang="en-CA">
              <a:solidFill>
                <a:srgbClr val="595959">
                  <a:tint val="75000"/>
                </a:srgb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srgbClr val="595959">
                  <a:tint val="75000"/>
                </a:srgb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CF7EEDD-432F-4AE6-A841-C571ACFE6EB9}" type="slidenum">
              <a:rPr lang="en-CA" smtClean="0">
                <a:solidFill>
                  <a:srgbClr val="595959">
                    <a:tint val="75000"/>
                  </a:srgb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CA">
              <a:solidFill>
                <a:srgbClr val="595959">
                  <a:tint val="75000"/>
                </a:srgb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2478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youtube.com/watch?v=gbV_TkU0hoI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2.gov.bc.ca/gov/content/health/about-bc-s-health-care-system/partners/patient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patientvoicesbc.ca/resources/" TargetMode="External"/><Relationship Id="rId1" Type="http://schemas.openxmlformats.org/officeDocument/2006/relationships/slideLayout" Target="../slideLayouts/slideLayout61.xml"/><Relationship Id="rId5" Type="http://schemas.openxmlformats.org/officeDocument/2006/relationships/hyperlink" Target="mailto:pvn@bcpsqc.ca" TargetMode="External"/><Relationship Id="rId4" Type="http://schemas.openxmlformats.org/officeDocument/2006/relationships/hyperlink" Target="http://www.patientvoicesbc.ca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C0C855-91C5-4E25-ACF9-BB89D8AEC1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992" y="-81162"/>
            <a:ext cx="8229600" cy="4530725"/>
          </a:xfrm>
        </p:spPr>
        <p:txBody>
          <a:bodyPr/>
          <a:lstStyle/>
          <a:p>
            <a:pPr marL="0" indent="0">
              <a:buNone/>
            </a:pPr>
            <a:endParaRPr lang="en-CA" dirty="0"/>
          </a:p>
          <a:p>
            <a:pPr marL="0" indent="0" algn="ctr">
              <a:buNone/>
            </a:pPr>
            <a:r>
              <a:rPr lang="en-CA" sz="4000" dirty="0" smtClean="0"/>
              <a:t>Patient Engagement </a:t>
            </a:r>
          </a:p>
          <a:p>
            <a:pPr marL="0" indent="0" algn="ctr">
              <a:buNone/>
            </a:pPr>
            <a:r>
              <a:rPr lang="en-CA" sz="4000" dirty="0" smtClean="0"/>
              <a:t>and the Primary Care Networks</a:t>
            </a:r>
          </a:p>
          <a:p>
            <a:pPr marL="0" indent="0" algn="ctr">
              <a:buNone/>
            </a:pPr>
            <a:r>
              <a:rPr lang="en-CA" sz="2000" dirty="0" smtClean="0"/>
              <a:t>Patients </a:t>
            </a:r>
            <a:r>
              <a:rPr lang="en-CA" sz="2000" dirty="0"/>
              <a:t>as </a:t>
            </a:r>
            <a:r>
              <a:rPr lang="en-CA" sz="2000" dirty="0" smtClean="0"/>
              <a:t>Partners Initiative, Ministry of Health, Shannon Holms</a:t>
            </a:r>
          </a:p>
          <a:p>
            <a:pPr marL="0" indent="0" algn="ctr">
              <a:buNone/>
            </a:pPr>
            <a:r>
              <a:rPr lang="en-CA" sz="2000" dirty="0" smtClean="0"/>
              <a:t>Patient Voices Network, Quality Council, Ben </a:t>
            </a:r>
            <a:r>
              <a:rPr lang="en-CA" sz="2000" dirty="0" err="1" smtClean="0"/>
              <a:t>Ridout</a:t>
            </a:r>
            <a:endParaRPr lang="en-CA" sz="2000" dirty="0"/>
          </a:p>
          <a:p>
            <a:pPr marL="0" indent="0" algn="ctr">
              <a:buNone/>
            </a:pPr>
            <a:endParaRPr lang="en-CA" sz="1800" dirty="0" smtClean="0"/>
          </a:p>
          <a:p>
            <a:pPr marL="0" indent="0" algn="ctr">
              <a:buNone/>
            </a:pPr>
            <a:endParaRPr lang="en-CA" sz="1800" dirty="0"/>
          </a:p>
          <a:p>
            <a:pPr marL="0" indent="0" algn="ctr">
              <a:buNone/>
            </a:pPr>
            <a:r>
              <a:rPr lang="en-CA" sz="1800" dirty="0" smtClean="0"/>
              <a:t>			</a:t>
            </a:r>
            <a:endParaRPr lang="en-CA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9116F4-BFD8-4995-8BE0-D3528A87CF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F2E9CE8-9D5D-4E3D-B3B6-19667640EC63}" type="slidenum">
              <a:rPr lang="en-CA" altLang="en-US" smtClean="0"/>
              <a:pPr>
                <a:defRPr/>
              </a:pPr>
              <a:t>1</a:t>
            </a:fld>
            <a:endParaRPr lang="en-CA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8000" contrast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30793" y="2843860"/>
            <a:ext cx="2708182" cy="2727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669" y="3217859"/>
            <a:ext cx="3816372" cy="19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65547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800" dirty="0">
                <a:hlinkClick r:id="rId2"/>
              </a:rPr>
              <a:t>https://</a:t>
            </a:r>
            <a:r>
              <a:rPr lang="en-CA" sz="2800" dirty="0" smtClean="0">
                <a:hlinkClick r:id="rId2"/>
              </a:rPr>
              <a:t>www.youtube.com/watch?v=gbV_TkU0hoI</a:t>
            </a:r>
            <a:endParaRPr lang="en-CA" sz="2800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F2E9CE8-9D5D-4E3D-B3B6-19667640EC63}" type="slidenum">
              <a:rPr lang="en-CA" altLang="en-US" smtClean="0"/>
              <a:pPr>
                <a:defRPr/>
              </a:pPr>
              <a:t>10</a:t>
            </a:fld>
            <a:endParaRPr lang="en-CA" altLang="en-US"/>
          </a:p>
        </p:txBody>
      </p:sp>
      <p:sp>
        <p:nvSpPr>
          <p:cNvPr id="5" name="Title 5"/>
          <p:cNvSpPr txBox="1">
            <a:spLocks noGrp="1"/>
          </p:cNvSpPr>
          <p:nvPr>
            <p:ph type="title"/>
          </p:nvPr>
        </p:nvSpPr>
        <p:spPr>
          <a:xfrm>
            <a:off x="357809" y="188360"/>
            <a:ext cx="8199782" cy="70788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CA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Why?</a:t>
            </a:r>
            <a:endParaRPr lang="en-CA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743" y="2261153"/>
            <a:ext cx="7239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2859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F2E9CE8-9D5D-4E3D-B3B6-19667640EC63}" type="slidenum">
              <a:rPr lang="en-CA" altLang="en-US" smtClean="0"/>
              <a:pPr>
                <a:defRPr/>
              </a:pPr>
              <a:t>11</a:t>
            </a:fld>
            <a:endParaRPr lang="en-CA" altLang="en-US"/>
          </a:p>
        </p:txBody>
      </p:sp>
      <p:sp>
        <p:nvSpPr>
          <p:cNvPr id="5" name="Title 5"/>
          <p:cNvSpPr txBox="1">
            <a:spLocks noGrp="1"/>
          </p:cNvSpPr>
          <p:nvPr>
            <p:ph type="title"/>
          </p:nvPr>
        </p:nvSpPr>
        <p:spPr>
          <a:xfrm>
            <a:off x="377687" y="188360"/>
            <a:ext cx="8229600" cy="113982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CA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How?</a:t>
            </a:r>
            <a:endParaRPr lang="en-CA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44" y="1252331"/>
            <a:ext cx="7287334" cy="49993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600649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079" y="1421296"/>
            <a:ext cx="8229600" cy="4530725"/>
          </a:xfrm>
        </p:spPr>
        <p:txBody>
          <a:bodyPr/>
          <a:lstStyle/>
          <a:p>
            <a:pPr lvl="1"/>
            <a:r>
              <a:rPr lang="en-CA" dirty="0" smtClean="0"/>
              <a:t>Leadership will champion engagements</a:t>
            </a:r>
          </a:p>
          <a:p>
            <a:pPr lvl="1"/>
            <a:r>
              <a:rPr lang="en-CA" dirty="0" smtClean="0"/>
              <a:t>Continue capacity building for engagement - training</a:t>
            </a:r>
          </a:p>
          <a:p>
            <a:pPr lvl="1"/>
            <a:r>
              <a:rPr lang="en-CA" dirty="0" smtClean="0"/>
              <a:t>Engagement is integrated into organizational structures, strategy and policy</a:t>
            </a:r>
          </a:p>
          <a:p>
            <a:pPr lvl="1"/>
            <a:r>
              <a:rPr lang="en-CA" dirty="0" smtClean="0"/>
              <a:t>A governance structure for engagement</a:t>
            </a:r>
          </a:p>
          <a:p>
            <a:pPr lvl="1"/>
            <a:r>
              <a:rPr lang="en-CA" dirty="0" smtClean="0"/>
              <a:t>Utilize best practices</a:t>
            </a:r>
          </a:p>
          <a:p>
            <a:pPr lvl="1"/>
            <a:r>
              <a:rPr lang="en-CA" dirty="0" smtClean="0"/>
              <a:t>Standardized approach to public engagement and the process to engagement</a:t>
            </a:r>
          </a:p>
          <a:p>
            <a:pPr lvl="1">
              <a:buClr>
                <a:srgbClr val="3B812F"/>
              </a:buClr>
            </a:pPr>
            <a:r>
              <a:rPr lang="en-CA" dirty="0">
                <a:solidFill>
                  <a:srgbClr val="000000"/>
                </a:solidFill>
              </a:rPr>
              <a:t>Tools and </a:t>
            </a:r>
            <a:r>
              <a:rPr lang="en-CA" dirty="0" smtClean="0">
                <a:solidFill>
                  <a:srgbClr val="000000"/>
                </a:solidFill>
              </a:rPr>
              <a:t>resources</a:t>
            </a:r>
          </a:p>
          <a:p>
            <a:pPr lvl="1">
              <a:buClr>
                <a:srgbClr val="3B812F"/>
              </a:buClr>
            </a:pPr>
            <a:r>
              <a:rPr lang="en-CA" dirty="0" smtClean="0">
                <a:solidFill>
                  <a:srgbClr val="000000"/>
                </a:solidFill>
              </a:rPr>
              <a:t>Evaluate engagement</a:t>
            </a:r>
            <a:endParaRPr lang="en-CA" dirty="0">
              <a:solidFill>
                <a:srgbClr val="000000"/>
              </a:solidFill>
            </a:endParaRPr>
          </a:p>
          <a:p>
            <a:pPr lvl="1"/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F2E9CE8-9D5D-4E3D-B3B6-19667640EC63}" type="slidenum">
              <a:rPr lang="en-CA" altLang="en-US" smtClean="0"/>
              <a:pPr>
                <a:defRPr/>
              </a:pPr>
              <a:t>12</a:t>
            </a:fld>
            <a:endParaRPr lang="en-CA" altLang="en-US"/>
          </a:p>
        </p:txBody>
      </p:sp>
      <p:sp>
        <p:nvSpPr>
          <p:cNvPr id="5" name="Title 5"/>
          <p:cNvSpPr txBox="1">
            <a:spLocks noGrp="1"/>
          </p:cNvSpPr>
          <p:nvPr>
            <p:ph type="title"/>
          </p:nvPr>
        </p:nvSpPr>
        <p:spPr>
          <a:xfrm>
            <a:off x="377687" y="188360"/>
            <a:ext cx="8229600" cy="113982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CA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How?</a:t>
            </a:r>
            <a:endParaRPr lang="en-CA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1565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New tools:</a:t>
            </a:r>
          </a:p>
          <a:p>
            <a:pPr lvl="1"/>
            <a:r>
              <a:rPr lang="en-CA" dirty="0" smtClean="0"/>
              <a:t>2018 Patient, Family, Caregiver and Public Engagement Framework</a:t>
            </a:r>
          </a:p>
          <a:p>
            <a:pPr lvl="1"/>
            <a:r>
              <a:rPr lang="en-CA" dirty="0" smtClean="0"/>
              <a:t>2018 Engagement Planning Guide (Draft)</a:t>
            </a:r>
          </a:p>
          <a:p>
            <a:pPr lvl="1"/>
            <a:r>
              <a:rPr lang="en-CA" dirty="0" smtClean="0"/>
              <a:t>Tip Sheets</a:t>
            </a:r>
          </a:p>
          <a:p>
            <a:pPr lvl="1"/>
            <a:r>
              <a:rPr lang="en-CA" dirty="0" smtClean="0"/>
              <a:t>Engagement Stories</a:t>
            </a:r>
            <a:endParaRPr lang="en-CA" dirty="0"/>
          </a:p>
          <a:p>
            <a:pPr marL="344487" lvl="1" indent="0">
              <a:buNone/>
            </a:pPr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F2E9CE8-9D5D-4E3D-B3B6-19667640EC63}" type="slidenum">
              <a:rPr lang="en-CA" altLang="en-US" smtClean="0"/>
              <a:pPr>
                <a:defRPr/>
              </a:pPr>
              <a:t>13</a:t>
            </a:fld>
            <a:endParaRPr lang="en-CA" altLang="en-US"/>
          </a:p>
        </p:txBody>
      </p:sp>
      <p:sp>
        <p:nvSpPr>
          <p:cNvPr id="5" name="Title 5"/>
          <p:cNvSpPr txBox="1">
            <a:spLocks noGrp="1"/>
          </p:cNvSpPr>
          <p:nvPr>
            <p:ph type="title"/>
          </p:nvPr>
        </p:nvSpPr>
        <p:spPr>
          <a:xfrm>
            <a:off x="377687" y="188360"/>
            <a:ext cx="8229600" cy="113982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CA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How?</a:t>
            </a:r>
            <a:endParaRPr lang="en-CA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8698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65E88-75FC-44CE-AA86-4E56B632E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Thank you</a:t>
            </a:r>
            <a:br>
              <a:rPr lang="en-CA" dirty="0"/>
            </a:br>
            <a:r>
              <a:rPr lang="en-CA" dirty="0"/>
              <a:t> </a:t>
            </a:r>
            <a:r>
              <a:rPr lang="en-CA" sz="2400" dirty="0">
                <a:hlinkClick r:id="rId3"/>
              </a:rPr>
              <a:t>https://</a:t>
            </a:r>
            <a:r>
              <a:rPr lang="en-CA" sz="2400" dirty="0" smtClean="0">
                <a:hlinkClick r:id="rId3"/>
              </a:rPr>
              <a:t>www2.gov.bc.ca/gov/content/health/about-bc-s-health-care-system/partners/patients</a:t>
            </a:r>
            <a:r>
              <a:rPr lang="en-CA" sz="2400" dirty="0" smtClean="0"/>
              <a:t/>
            </a:r>
            <a:br>
              <a:rPr lang="en-CA" sz="2400" dirty="0" smtClean="0"/>
            </a:br>
            <a:endParaRPr lang="en-CA" sz="24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24AC47A-18CB-44DE-B4B6-91AE62EBE1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0" t="17489" r="5188"/>
          <a:stretch/>
        </p:blipFill>
        <p:spPr>
          <a:xfrm>
            <a:off x="507569" y="2235059"/>
            <a:ext cx="7548956" cy="373836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F28559-4A95-491A-A6D3-9F83D07566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F2E9CE8-9D5D-4E3D-B3B6-19667640EC63}" type="slidenum">
              <a:rPr lang="en-CA" altLang="en-US" smtClean="0"/>
              <a:pPr>
                <a:defRPr/>
              </a:pPr>
              <a:t>14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7362599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185" y="188640"/>
            <a:ext cx="8954815" cy="1584176"/>
          </a:xfrm>
        </p:spPr>
        <p:txBody>
          <a:bodyPr>
            <a:noAutofit/>
          </a:bodyPr>
          <a:lstStyle/>
          <a:p>
            <a:r>
              <a:rPr lang="en-CA" b="1" dirty="0" smtClean="0">
                <a:solidFill>
                  <a:schemeClr val="accent1"/>
                </a:solidFill>
                <a:ea typeface="ＭＳ Ｐゴシック" pitchFamily="34" charset="-128"/>
              </a:rPr>
              <a:t>BC Patient Safety &amp; Quality Council</a:t>
            </a:r>
            <a:endParaRPr lang="en-CA" sz="3200" b="1" dirty="0">
              <a:solidFill>
                <a:schemeClr val="accent1"/>
              </a:solidFill>
              <a:ea typeface="ＭＳ Ｐゴシック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132856"/>
            <a:ext cx="8367237" cy="46083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800" b="1" dirty="0" smtClean="0"/>
              <a:t>Vision</a:t>
            </a:r>
            <a:r>
              <a:rPr lang="en-CA" sz="2800" b="1" dirty="0"/>
              <a:t>:</a:t>
            </a:r>
            <a:r>
              <a:rPr lang="en-CA" sz="2800" dirty="0"/>
              <a:t>  </a:t>
            </a:r>
            <a:endParaRPr lang="en-CA" sz="2800" dirty="0" smtClean="0"/>
          </a:p>
          <a:p>
            <a:pPr marL="0" indent="0">
              <a:buNone/>
            </a:pPr>
            <a:r>
              <a:rPr lang="en-CA" sz="2800" dirty="0" smtClean="0"/>
              <a:t>High quality and sustainable health care for all</a:t>
            </a:r>
          </a:p>
          <a:p>
            <a:pPr marL="0" indent="0">
              <a:buNone/>
            </a:pPr>
            <a:r>
              <a:rPr lang="en-CA" sz="2800" b="1" dirty="0" smtClean="0"/>
              <a:t>Mission</a:t>
            </a:r>
            <a:r>
              <a:rPr lang="en-CA" sz="2800" b="1" dirty="0"/>
              <a:t>:  </a:t>
            </a:r>
            <a:endParaRPr lang="en-CA" sz="2800" b="1" dirty="0" smtClean="0"/>
          </a:p>
          <a:p>
            <a:pPr marL="0" indent="0">
              <a:buNone/>
            </a:pPr>
            <a:r>
              <a:rPr lang="en-CA" sz="2800" dirty="0"/>
              <a:t>P</a:t>
            </a:r>
            <a:r>
              <a:rPr lang="en-CA" sz="2800" dirty="0" smtClean="0"/>
              <a:t>rovide </a:t>
            </a:r>
            <a:r>
              <a:rPr lang="en-CA" sz="2800" dirty="0"/>
              <a:t>system-wide leadership through collaboration with patients, </a:t>
            </a:r>
            <a:r>
              <a:rPr lang="en-CA" sz="2800" dirty="0" smtClean="0"/>
              <a:t>caregivers, the </a:t>
            </a:r>
            <a:r>
              <a:rPr lang="en-CA" sz="2800" dirty="0"/>
              <a:t>public, and those working within the health system in a relentless pursuit of </a:t>
            </a:r>
            <a:r>
              <a:rPr lang="en-CA" sz="2800" dirty="0" smtClean="0"/>
              <a:t>quality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179150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Autofit/>
          </a:bodyPr>
          <a:lstStyle/>
          <a:p>
            <a:r>
              <a:rPr lang="en-CA" b="1" dirty="0" smtClean="0">
                <a:solidFill>
                  <a:schemeClr val="accent1"/>
                </a:solidFill>
                <a:ea typeface="ＭＳ Ｐゴシック" pitchFamily="34" charset="-128"/>
              </a:rPr>
              <a:t>Patient </a:t>
            </a:r>
            <a:r>
              <a:rPr lang="en-CA" b="1" dirty="0">
                <a:solidFill>
                  <a:schemeClr val="accent1"/>
                </a:solidFill>
                <a:ea typeface="ＭＳ Ｐゴシック" pitchFamily="34" charset="-128"/>
              </a:rPr>
              <a:t>Voices </a:t>
            </a:r>
            <a:r>
              <a:rPr lang="en-CA" b="1" dirty="0" smtClean="0">
                <a:solidFill>
                  <a:schemeClr val="accent1"/>
                </a:solidFill>
                <a:ea typeface="ＭＳ Ｐゴシック" pitchFamily="34" charset="-128"/>
              </a:rPr>
              <a:t>Network</a:t>
            </a:r>
            <a:endParaRPr lang="en-CA" sz="4800" b="1" dirty="0">
              <a:solidFill>
                <a:schemeClr val="accent1"/>
              </a:solidFill>
              <a:ea typeface="ＭＳ Ｐゴシック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038662"/>
            <a:ext cx="8229600" cy="3387777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dirty="0" smtClean="0"/>
              <a:t>Patient </a:t>
            </a:r>
            <a:r>
              <a:rPr lang="en-US" dirty="0"/>
              <a:t>Voices Network is a community </a:t>
            </a:r>
            <a:r>
              <a:rPr lang="en-US" dirty="0" smtClean="0"/>
              <a:t>of patients</a:t>
            </a:r>
            <a:r>
              <a:rPr lang="en-US" dirty="0"/>
              <a:t>, </a:t>
            </a:r>
            <a:r>
              <a:rPr lang="en-US" dirty="0" smtClean="0"/>
              <a:t>families </a:t>
            </a:r>
            <a:r>
              <a:rPr lang="en-US" dirty="0"/>
              <a:t>and caregivers working together with health care partners to improve </a:t>
            </a:r>
            <a:r>
              <a:rPr lang="en-US" dirty="0" smtClean="0"/>
              <a:t>BC’s </a:t>
            </a:r>
            <a:r>
              <a:rPr lang="en-US" dirty="0"/>
              <a:t>health care </a:t>
            </a:r>
            <a:r>
              <a:rPr lang="en-US" dirty="0" smtClean="0"/>
              <a:t>system </a:t>
            </a:r>
            <a:endParaRPr lang="en-CA" dirty="0"/>
          </a:p>
          <a:p>
            <a:pPr marL="0" indent="0" algn="ctr">
              <a:spcBef>
                <a:spcPts val="725"/>
              </a:spcBef>
              <a:buNone/>
            </a:pPr>
            <a:endParaRPr lang="en-US" altLang="en-US" dirty="0">
              <a:latin typeface="+mj-lt"/>
            </a:endParaRP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3135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Autofit/>
          </a:bodyPr>
          <a:lstStyle/>
          <a:p>
            <a:r>
              <a:rPr lang="en-CA" b="1" dirty="0" smtClean="0">
                <a:solidFill>
                  <a:schemeClr val="accent1"/>
                </a:solidFill>
                <a:ea typeface="ＭＳ Ｐゴシック" pitchFamily="34" charset="-128"/>
              </a:rPr>
              <a:t>Patient </a:t>
            </a:r>
            <a:r>
              <a:rPr lang="en-CA" b="1" dirty="0">
                <a:solidFill>
                  <a:schemeClr val="accent1"/>
                </a:solidFill>
                <a:ea typeface="ＭＳ Ｐゴシック" pitchFamily="34" charset="-128"/>
              </a:rPr>
              <a:t>Voices </a:t>
            </a:r>
            <a:r>
              <a:rPr lang="en-CA" b="1" dirty="0" smtClean="0">
                <a:solidFill>
                  <a:schemeClr val="accent1"/>
                </a:solidFill>
                <a:ea typeface="ＭＳ Ｐゴシック" pitchFamily="34" charset="-128"/>
              </a:rPr>
              <a:t>Network</a:t>
            </a:r>
            <a:endParaRPr lang="en-CA" sz="4800" b="1" dirty="0">
              <a:solidFill>
                <a:schemeClr val="accent1"/>
              </a:solidFill>
              <a:ea typeface="ＭＳ Ｐゴシック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038662"/>
            <a:ext cx="8229600" cy="3837482"/>
          </a:xfrm>
        </p:spPr>
        <p:txBody>
          <a:bodyPr anchor="ctr"/>
          <a:lstStyle/>
          <a:p>
            <a:pPr marL="0" indent="0">
              <a:spcAft>
                <a:spcPts val="1200"/>
              </a:spcAft>
              <a:buNone/>
            </a:pPr>
            <a:r>
              <a:rPr lang="en-US" sz="4000" b="1" dirty="0" smtClean="0">
                <a:solidFill>
                  <a:schemeClr val="accent2"/>
                </a:solidFill>
              </a:rPr>
              <a:t>Mission</a:t>
            </a:r>
          </a:p>
          <a:p>
            <a:pPr marL="0" indent="0">
              <a:buNone/>
            </a:pPr>
            <a:r>
              <a:rPr lang="en-CA" sz="2800" dirty="0" smtClean="0"/>
              <a:t>Advance authentic patient engagement by building the capacity of our partners so person- and family-centred care becomes the foundation from which all health care decisions are made</a:t>
            </a:r>
            <a:endParaRPr lang="en-CA" sz="2800" dirty="0"/>
          </a:p>
          <a:p>
            <a:pPr marL="0" indent="0" algn="ctr">
              <a:spcBef>
                <a:spcPts val="725"/>
              </a:spcBef>
              <a:buNone/>
            </a:pPr>
            <a:endParaRPr lang="en-US" altLang="en-US" dirty="0">
              <a:latin typeface="+mj-lt"/>
            </a:endParaRP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5285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000" y="131902"/>
            <a:ext cx="5904000" cy="59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589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JBrown\AppData\Local\Microsoft\Windows\Temporary Internet Files\Content.Outlook\GDAAR7DM\pvngraphic3 (3)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54" b="14434"/>
          <a:stretch/>
        </p:blipFill>
        <p:spPr bwMode="auto">
          <a:xfrm>
            <a:off x="474307" y="1340768"/>
            <a:ext cx="8176386" cy="39331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842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Disclosure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Staff members at the </a:t>
            </a:r>
            <a:r>
              <a:rPr lang="en-CA" dirty="0" smtClean="0"/>
              <a:t>Ministry of Health &amp; BC </a:t>
            </a:r>
            <a:r>
              <a:rPr lang="en-CA" dirty="0"/>
              <a:t>Patient Safety &amp; Quality Council </a:t>
            </a:r>
          </a:p>
          <a:p>
            <a:r>
              <a:rPr lang="en-CA" dirty="0"/>
              <a:t>No other associations to </a:t>
            </a:r>
            <a:r>
              <a:rPr lang="en-CA" dirty="0" smtClean="0"/>
              <a:t>disclose</a:t>
            </a:r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F2E9CE8-9D5D-4E3D-B3B6-19667640EC63}" type="slidenum">
              <a:rPr lang="en-CA" altLang="en-US" smtClean="0"/>
              <a:pPr>
                <a:defRPr/>
              </a:pPr>
              <a:t>2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582479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b="1" dirty="0">
                <a:solidFill>
                  <a:schemeClr val="accent1"/>
                </a:solidFill>
                <a:ea typeface="ＭＳ Ｐゴシック" pitchFamily="34" charset="-128"/>
              </a:rPr>
              <a:t>Authentic Engagement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69" y="2169200"/>
            <a:ext cx="8846862" cy="30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14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08"/>
            <a:ext cx="8229600" cy="1143000"/>
          </a:xfrm>
        </p:spPr>
        <p:txBody>
          <a:bodyPr>
            <a:normAutofit/>
          </a:bodyPr>
          <a:lstStyle/>
          <a:p>
            <a:r>
              <a:rPr lang="en-CA" b="1" dirty="0" smtClean="0">
                <a:solidFill>
                  <a:schemeClr val="accent1"/>
                </a:solidFill>
                <a:ea typeface="ＭＳ Ｐゴシック" pitchFamily="34" charset="-128"/>
              </a:rPr>
              <a:t>Resources and Info</a:t>
            </a:r>
            <a:endParaRPr lang="en-CA" b="1" dirty="0">
              <a:solidFill>
                <a:schemeClr val="accent1"/>
              </a:solidFill>
              <a:ea typeface="ＭＳ Ｐゴシック" pitchFamily="34" charset="-128"/>
            </a:endParaRPr>
          </a:p>
        </p:txBody>
      </p:sp>
      <p:pic>
        <p:nvPicPr>
          <p:cNvPr id="1027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143" y="1078350"/>
            <a:ext cx="5485714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0" y="4852486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CA" sz="2000" b="1" i="1" dirty="0"/>
              <a:t>Information &amp; General Inquiries</a:t>
            </a:r>
          </a:p>
          <a:p>
            <a:pPr algn="ctr">
              <a:defRPr/>
            </a:pPr>
            <a:r>
              <a:rPr lang="en-CA" sz="2000" dirty="0">
                <a:hlinkClick r:id="rId4"/>
              </a:rPr>
              <a:t>www.patientvoicesbc.ca</a:t>
            </a:r>
            <a:r>
              <a:rPr lang="en-CA" sz="2000" dirty="0"/>
              <a:t>    </a:t>
            </a:r>
          </a:p>
          <a:p>
            <a:pPr algn="ctr">
              <a:defRPr/>
            </a:pPr>
            <a:r>
              <a:rPr lang="en-CA" sz="2000" dirty="0">
                <a:hlinkClick r:id="rId5"/>
              </a:rPr>
              <a:t>pvn@bcpsqc.ca</a:t>
            </a:r>
            <a:endParaRPr lang="en-CA" sz="2000" dirty="0"/>
          </a:p>
          <a:p>
            <a:pPr algn="ctr">
              <a:defRPr/>
            </a:pPr>
            <a:r>
              <a:rPr lang="en-CA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1-877-282-1919</a:t>
            </a:r>
          </a:p>
        </p:txBody>
      </p:sp>
    </p:spTree>
    <p:extLst>
      <p:ext uri="{BB962C8B-B14F-4D97-AF65-F5344CB8AC3E}">
        <p14:creationId xmlns:p14="http://schemas.microsoft.com/office/powerpoint/2010/main" val="100162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Management of Potential Bias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Material presented is unrelated to financial relationship with commercial entity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F2E9CE8-9D5D-4E3D-B3B6-19667640EC63}" type="slidenum">
              <a:rPr lang="en-CA" altLang="en-US" smtClean="0"/>
              <a:pPr>
                <a:defRPr/>
              </a:pPr>
              <a:t>3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802814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352" y="1280767"/>
            <a:ext cx="8229600" cy="4530725"/>
          </a:xfrm>
        </p:spPr>
        <p:txBody>
          <a:bodyPr/>
          <a:lstStyle/>
          <a:p>
            <a:r>
              <a:rPr lang="en-CA" sz="3200" dirty="0" smtClean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It’s a philosophy, a Ministry initiative and an approach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F2E9CE8-9D5D-4E3D-B3B6-19667640EC63}" type="slidenum">
              <a:rPr lang="en-CA" altLang="en-US" smtClean="0"/>
              <a:pPr>
                <a:defRPr/>
              </a:pPr>
              <a:t>4</a:t>
            </a:fld>
            <a:endParaRPr lang="en-CA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77687" y="228601"/>
            <a:ext cx="8338930" cy="70788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CA" sz="4000" dirty="0" smtClean="0"/>
              <a:t>What is Patients as Partners?</a:t>
            </a:r>
            <a:endParaRPr lang="en-CA" sz="4000" dirty="0"/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34" y="2375452"/>
            <a:ext cx="7563636" cy="318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123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687" y="1206241"/>
            <a:ext cx="4999383" cy="4015409"/>
          </a:xfrm>
        </p:spPr>
        <p:txBody>
          <a:bodyPr/>
          <a:lstStyle/>
          <a:p>
            <a:r>
              <a:rPr lang="en-CA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Ensure person and family centred care is at the foundation of health care. </a:t>
            </a:r>
          </a:p>
          <a:p>
            <a:r>
              <a:rPr lang="en-CA" sz="3200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CA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ringing a sustained </a:t>
            </a:r>
            <a:r>
              <a:rPr lang="en-CA" sz="3200" dirty="0">
                <a:latin typeface="Calibri" panose="020F0502020204030204" pitchFamily="34" charset="0"/>
                <a:cs typeface="Calibri" panose="020F0502020204030204" pitchFamily="34" charset="0"/>
              </a:rPr>
              <a:t>focus on shifting B.C. health care to put </a:t>
            </a:r>
            <a:r>
              <a:rPr lang="en-CA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patients and families </a:t>
            </a:r>
            <a:r>
              <a:rPr lang="en-CA" sz="3200" dirty="0">
                <a:latin typeface="Calibri" panose="020F0502020204030204" pitchFamily="34" charset="0"/>
                <a:cs typeface="Calibri" panose="020F0502020204030204" pitchFamily="34" charset="0"/>
              </a:rPr>
              <a:t>at the centre, which drives policy, accountability, service design and </a:t>
            </a:r>
            <a:r>
              <a:rPr lang="en-CA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delivery.</a:t>
            </a:r>
            <a:endParaRPr lang="en-CA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F2E9CE8-9D5D-4E3D-B3B6-19667640EC63}" type="slidenum">
              <a:rPr lang="en-CA" altLang="en-US" smtClean="0"/>
              <a:pPr>
                <a:defRPr/>
              </a:pPr>
              <a:t>5</a:t>
            </a:fld>
            <a:endParaRPr lang="en-CA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77687" y="228601"/>
            <a:ext cx="8338930" cy="70788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CA" sz="4000" dirty="0" smtClean="0"/>
              <a:t>Vision</a:t>
            </a:r>
            <a:endParaRPr lang="en-CA" sz="40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9368718-2AFA-41E4-ADEE-E3DCF479BA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26156" y="1350663"/>
            <a:ext cx="2836497" cy="1887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156" y="3742968"/>
            <a:ext cx="3037440" cy="2026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4455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F2E9CE8-9D5D-4E3D-B3B6-19667640EC63}" type="slidenum">
              <a:rPr lang="en-CA" altLang="en-US" smtClean="0"/>
              <a:pPr>
                <a:defRPr/>
              </a:pPr>
              <a:t>6</a:t>
            </a:fld>
            <a:endParaRPr lang="en-CA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78376" y="198784"/>
            <a:ext cx="8338930" cy="70788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CA" sz="4000" dirty="0" smtClean="0"/>
              <a:t>Mission and Strategic Goals</a:t>
            </a:r>
            <a:endParaRPr lang="en-CA" sz="4000" dirty="0"/>
          </a:p>
        </p:txBody>
      </p:sp>
      <p:sp>
        <p:nvSpPr>
          <p:cNvPr id="7" name="Heptagon 6">
            <a:extLst/>
          </p:cNvPr>
          <p:cNvSpPr/>
          <p:nvPr/>
        </p:nvSpPr>
        <p:spPr>
          <a:xfrm>
            <a:off x="1305606" y="3572371"/>
            <a:ext cx="5286380" cy="521917"/>
          </a:xfrm>
          <a:prstGeom prst="heptagon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spcFirstLastPara="1" lIns="42520" tIns="42520" rIns="42520" bIns="42520" spcCol="3189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-Regular"/>
              <a:ea typeface="Montserrat-Regular"/>
              <a:cs typeface="Montserrat-Regular"/>
              <a:sym typeface="Montserrat-Regular"/>
            </a:endParaRPr>
          </a:p>
        </p:txBody>
      </p:sp>
      <p:sp>
        <p:nvSpPr>
          <p:cNvPr id="10" name="Rounded Rectangle 9">
            <a:extLst/>
          </p:cNvPr>
          <p:cNvSpPr/>
          <p:nvPr/>
        </p:nvSpPr>
        <p:spPr>
          <a:xfrm>
            <a:off x="6039444" y="3970327"/>
            <a:ext cx="3104555" cy="550292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6535" tIns="38268" rIns="76535" bIns="38268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500" b="1" i="0" u="none" strike="noStrike" kern="0" cap="none" spc="0" normalizeH="0" baseline="0" noProof="0" dirty="0" smtClean="0">
                <a:ln>
                  <a:noFill/>
                </a:ln>
                <a:solidFill>
                  <a:srgbClr val="DC7953">
                    <a:lumMod val="75000"/>
                  </a:srgbClr>
                </a:solidFill>
                <a:effectLst/>
                <a:uLnTx/>
                <a:uFillTx/>
                <a:latin typeface="Alright Sans Regular"/>
                <a:ea typeface="+mn-ea"/>
                <a:cs typeface="Alright Sans Regular"/>
              </a:rPr>
              <a:t>IMPROVE SYSTEM LEVEL RE-DESIGN</a:t>
            </a:r>
            <a:r>
              <a:rPr kumimoji="0" lang="en-CA" sz="1500" b="1" i="0" u="none" strike="noStrike" kern="0" cap="none" spc="0" normalizeH="0" noProof="0" dirty="0" smtClean="0">
                <a:ln>
                  <a:noFill/>
                </a:ln>
                <a:solidFill>
                  <a:srgbClr val="DC7953">
                    <a:lumMod val="75000"/>
                  </a:srgbClr>
                </a:solidFill>
                <a:effectLst/>
                <a:uLnTx/>
                <a:uFillTx/>
                <a:latin typeface="Alright Sans Regular"/>
                <a:ea typeface="+mn-ea"/>
                <a:cs typeface="Alright Sans Regular"/>
              </a:rPr>
              <a:t> TO ACHIEVE PERSON AND FAMILY CENTRED CARE.</a:t>
            </a: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DC7953">
                  <a:lumMod val="75000"/>
                </a:srgbClr>
              </a:solidFill>
              <a:effectLst/>
              <a:uLnTx/>
              <a:uFillTx/>
              <a:latin typeface="Alright Sans Regular"/>
              <a:ea typeface="+mn-ea"/>
              <a:cs typeface="Alright Sans Regular"/>
            </a:endParaRPr>
          </a:p>
        </p:txBody>
      </p:sp>
      <p:sp>
        <p:nvSpPr>
          <p:cNvPr id="11" name="Rounded Rectangle 10">
            <a:extLst/>
          </p:cNvPr>
          <p:cNvSpPr/>
          <p:nvPr/>
        </p:nvSpPr>
        <p:spPr>
          <a:xfrm>
            <a:off x="5976264" y="2005238"/>
            <a:ext cx="2969122" cy="53689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6535" tIns="38268" rIns="76535" bIns="38268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500" b="1" i="0" u="none" strike="noStrike" kern="0" cap="none" spc="0" normalizeH="0" baseline="0" noProof="0" dirty="0" smtClean="0">
                <a:ln>
                  <a:noFill/>
                </a:ln>
                <a:solidFill>
                  <a:srgbClr val="768843"/>
                </a:solidFill>
                <a:effectLst/>
                <a:uLnTx/>
                <a:uFillTx/>
                <a:latin typeface="Alright Sans Regular"/>
                <a:ea typeface="+mn-ea"/>
                <a:cs typeface="Alright Sans Regular"/>
              </a:rPr>
              <a:t>IMPROVE THE</a:t>
            </a:r>
            <a:r>
              <a:rPr kumimoji="0" lang="en-CA" sz="1500" b="1" i="0" u="none" strike="noStrike" kern="0" cap="none" spc="0" normalizeH="0" noProof="0" dirty="0" smtClean="0">
                <a:ln>
                  <a:noFill/>
                </a:ln>
                <a:solidFill>
                  <a:srgbClr val="768843"/>
                </a:solidFill>
                <a:effectLst/>
                <a:uLnTx/>
                <a:uFillTx/>
                <a:latin typeface="Alright Sans Regular"/>
                <a:ea typeface="+mn-ea"/>
                <a:cs typeface="Alright Sans Regular"/>
              </a:rPr>
              <a:t> </a:t>
            </a:r>
            <a:r>
              <a:rPr kumimoji="0" lang="en-CA" sz="1500" b="1" i="0" u="none" strike="noStrike" kern="0" cap="none" spc="0" normalizeH="0" baseline="0" noProof="0" dirty="0" smtClean="0">
                <a:ln>
                  <a:noFill/>
                </a:ln>
                <a:solidFill>
                  <a:srgbClr val="768843"/>
                </a:solidFill>
                <a:effectLst/>
                <a:uLnTx/>
                <a:uFillTx/>
                <a:latin typeface="Alright Sans Regular"/>
                <a:ea typeface="+mn-ea"/>
                <a:cs typeface="Alright Sans Regular"/>
              </a:rPr>
              <a:t>HEALTH CARE EXPERIENCE FOR THE PATIENT</a:t>
            </a:r>
            <a:r>
              <a:rPr kumimoji="0" lang="en-CA" sz="1500" b="1" i="0" u="none" strike="noStrike" kern="0" cap="none" spc="0" normalizeH="0" noProof="0" dirty="0" smtClean="0">
                <a:ln>
                  <a:noFill/>
                </a:ln>
                <a:solidFill>
                  <a:srgbClr val="768843"/>
                </a:solidFill>
                <a:effectLst/>
                <a:uLnTx/>
                <a:uFillTx/>
                <a:latin typeface="Alright Sans Regular"/>
                <a:ea typeface="+mn-ea"/>
                <a:cs typeface="Alright Sans Regular"/>
              </a:rPr>
              <a:t> AND PROVIDER AT THE INDIVIDUAL LEVEL</a:t>
            </a: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768843"/>
              </a:solidFill>
              <a:effectLst/>
              <a:uLnTx/>
              <a:uFillTx/>
              <a:latin typeface="Alright Sans Regular"/>
              <a:ea typeface="+mn-ea"/>
              <a:cs typeface="Alright Sans Regular"/>
            </a:endParaRPr>
          </a:p>
        </p:txBody>
      </p:sp>
      <p:sp>
        <p:nvSpPr>
          <p:cNvPr id="16" name="Rectangle 15">
            <a:extLst/>
          </p:cNvPr>
          <p:cNvSpPr/>
          <p:nvPr/>
        </p:nvSpPr>
        <p:spPr>
          <a:xfrm>
            <a:off x="5359861" y="2848605"/>
            <a:ext cx="511170" cy="846725"/>
          </a:xfrm>
          <a:prstGeom prst="rect">
            <a:avLst/>
          </a:prstGeom>
          <a:solidFill>
            <a:srgbClr val="FFFFFF"/>
          </a:solidFill>
        </p:spPr>
        <p:txBody>
          <a:bodyPr wrap="none" lIns="76535" tIns="38268" rIns="76535" bIns="38268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5000" b="1" dirty="0">
                <a:solidFill>
                  <a:srgbClr val="4F779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otham Bold" charset="0"/>
                <a:cs typeface="+mn-cs"/>
              </a:rPr>
              <a:t>2</a:t>
            </a:r>
          </a:p>
        </p:txBody>
      </p:sp>
      <p:sp>
        <p:nvSpPr>
          <p:cNvPr id="17" name="Rectangle 16">
            <a:extLst/>
          </p:cNvPr>
          <p:cNvSpPr/>
          <p:nvPr/>
        </p:nvSpPr>
        <p:spPr>
          <a:xfrm>
            <a:off x="5360465" y="3828010"/>
            <a:ext cx="511170" cy="846725"/>
          </a:xfrm>
          <a:prstGeom prst="rect">
            <a:avLst/>
          </a:prstGeom>
          <a:noFill/>
        </p:spPr>
        <p:txBody>
          <a:bodyPr wrap="none" lIns="76535" tIns="38268" rIns="76535" bIns="38268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5000" b="1" dirty="0">
                <a:solidFill>
                  <a:srgbClr val="65528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otham Bold" charset="0"/>
                <a:cs typeface="+mn-cs"/>
              </a:rPr>
              <a:t>3</a:t>
            </a:r>
          </a:p>
        </p:txBody>
      </p:sp>
      <p:sp>
        <p:nvSpPr>
          <p:cNvPr id="23" name="Rounded Rectangle 22">
            <a:extLst/>
          </p:cNvPr>
          <p:cNvSpPr/>
          <p:nvPr/>
        </p:nvSpPr>
        <p:spPr>
          <a:xfrm>
            <a:off x="6039445" y="3070440"/>
            <a:ext cx="3104554" cy="485021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6535" tIns="38268" rIns="76535" bIns="38268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500" b="1" i="0" u="none" strike="noStrike" kern="0" cap="none" spc="0" normalizeH="0" baseline="0" noProof="0" dirty="0" smtClean="0">
                <a:ln>
                  <a:noFill/>
                </a:ln>
                <a:solidFill>
                  <a:srgbClr val="4F7793"/>
                </a:solidFill>
                <a:effectLst/>
                <a:uLnTx/>
                <a:uFillTx/>
                <a:latin typeface="Alright Sans Regular"/>
                <a:ea typeface="+mn-ea"/>
                <a:cs typeface="Alright Sans Regular"/>
              </a:rPr>
              <a:t>IMPROVE SERVICE DESIGN AND PROGRAM DELIVERY AT</a:t>
            </a:r>
            <a:r>
              <a:rPr kumimoji="0" lang="en-CA" sz="1500" b="1" i="0" u="none" strike="noStrike" kern="0" cap="none" spc="0" normalizeH="0" noProof="0" dirty="0" smtClean="0">
                <a:ln>
                  <a:noFill/>
                </a:ln>
                <a:solidFill>
                  <a:srgbClr val="4F7793"/>
                </a:solidFill>
                <a:effectLst/>
                <a:uLnTx/>
                <a:uFillTx/>
                <a:latin typeface="Alright Sans Regular"/>
                <a:ea typeface="+mn-ea"/>
                <a:cs typeface="Alright Sans Regular"/>
              </a:rPr>
              <a:t> THE COMMUNITY LEVEL</a:t>
            </a: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4F7793"/>
              </a:solidFill>
              <a:effectLst/>
              <a:uLnTx/>
              <a:uFillTx/>
              <a:latin typeface="Alright Sans Regular"/>
              <a:ea typeface="+mn-ea"/>
              <a:cs typeface="Alright Sans Regular"/>
            </a:endParaRPr>
          </a:p>
        </p:txBody>
      </p:sp>
      <p:sp>
        <p:nvSpPr>
          <p:cNvPr id="25" name="Rounded Rectangle 24">
            <a:extLst/>
          </p:cNvPr>
          <p:cNvSpPr/>
          <p:nvPr/>
        </p:nvSpPr>
        <p:spPr>
          <a:xfrm>
            <a:off x="5315213" y="5688734"/>
            <a:ext cx="3682008" cy="476622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6535" tIns="38268" rIns="76535" bIns="3826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897E87"/>
              </a:solidFill>
              <a:effectLst/>
              <a:uLnTx/>
              <a:uFillTx/>
              <a:latin typeface="Alright Sans Regular"/>
              <a:ea typeface="+mn-ea"/>
              <a:cs typeface="Alright Sans Regular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97646" y="1564147"/>
            <a:ext cx="4572000" cy="39826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eaLnBrk="0" hangingPunct="0">
              <a:spcBef>
                <a:spcPct val="20000"/>
              </a:spcBef>
              <a:buClr>
                <a:srgbClr val="CC9900"/>
              </a:buClr>
              <a:buSzPct val="65000"/>
              <a:buFont typeface="Wingdings" pitchFamily="2" charset="2"/>
              <a:buChar char="n"/>
            </a:pPr>
            <a:r>
              <a:rPr lang="en-CA" sz="2400" kern="0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To promote patient involvement and decision-making in the healthcare system by providing patients and providers with relevant tools (competencies and capacity building) </a:t>
            </a:r>
          </a:p>
          <a:p>
            <a:pPr marL="342900" lvl="0" indent="-342900" eaLnBrk="0" hangingPunct="0">
              <a:spcBef>
                <a:spcPct val="20000"/>
              </a:spcBef>
              <a:buClr>
                <a:srgbClr val="CC9900"/>
              </a:buClr>
              <a:buSzPct val="65000"/>
              <a:buFont typeface="Wingdings" pitchFamily="2" charset="2"/>
              <a:buChar char="n"/>
            </a:pPr>
            <a:r>
              <a:rPr lang="en-CA" sz="2400" kern="0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and to foster their active involvement in the continuous improvement of quality of care and services</a:t>
            </a:r>
            <a:r>
              <a:rPr lang="en-CA" sz="3200" kern="0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.</a:t>
            </a:r>
            <a:endParaRPr lang="en-CA" sz="3000" kern="0" dirty="0">
              <a:solidFill>
                <a:srgbClr val="000000"/>
              </a:solidFill>
              <a:latin typeface="Times New Roman"/>
              <a:cs typeface="Arial"/>
            </a:endParaRPr>
          </a:p>
        </p:txBody>
      </p:sp>
      <p:sp>
        <p:nvSpPr>
          <p:cNvPr id="29" name="Rounded Rectangle 28">
            <a:extLst/>
          </p:cNvPr>
          <p:cNvSpPr/>
          <p:nvPr/>
        </p:nvSpPr>
        <p:spPr>
          <a:xfrm>
            <a:off x="4316015" y="1300387"/>
            <a:ext cx="3309938" cy="38955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6535" tIns="38268" rIns="76535" bIns="3826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897E87"/>
              </a:solidFill>
              <a:effectLst/>
              <a:uLnTx/>
              <a:uFillTx/>
              <a:latin typeface="Alright Sans Regular"/>
              <a:ea typeface="+mn-ea"/>
              <a:cs typeface="Alright Sans Regular"/>
            </a:endParaRPr>
          </a:p>
        </p:txBody>
      </p:sp>
      <p:sp>
        <p:nvSpPr>
          <p:cNvPr id="31" name="Rectangle 30">
            <a:extLst/>
          </p:cNvPr>
          <p:cNvSpPr/>
          <p:nvPr/>
        </p:nvSpPr>
        <p:spPr>
          <a:xfrm>
            <a:off x="5315213" y="1785025"/>
            <a:ext cx="511170" cy="846725"/>
          </a:xfrm>
          <a:prstGeom prst="rect">
            <a:avLst/>
          </a:prstGeom>
          <a:noFill/>
        </p:spPr>
        <p:txBody>
          <a:bodyPr wrap="none" lIns="76535" tIns="38268" rIns="76535" bIns="38268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5000" b="1" dirty="0">
                <a:solidFill>
                  <a:srgbClr val="D9771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otham Bold" charset="0"/>
                <a:cs typeface="+mn-cs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099515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F2E9CE8-9D5D-4E3D-B3B6-19667640EC63}" type="slidenum">
              <a:rPr lang="en-CA" altLang="en-US" smtClean="0"/>
              <a:pPr>
                <a:defRPr/>
              </a:pPr>
              <a:t>7</a:t>
            </a:fld>
            <a:endParaRPr lang="en-CA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77687" y="228601"/>
            <a:ext cx="8338930" cy="70788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CA" sz="4000" dirty="0" smtClean="0"/>
              <a:t>What do we do?</a:t>
            </a:r>
            <a:endParaRPr lang="en-CA" sz="4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08" y="1237683"/>
            <a:ext cx="7780953" cy="4180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5211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F2E9CE8-9D5D-4E3D-B3B6-19667640EC63}" type="slidenum">
              <a:rPr lang="en-CA" altLang="en-US" smtClean="0"/>
              <a:pPr>
                <a:defRPr/>
              </a:pPr>
              <a:t>8</a:t>
            </a:fld>
            <a:endParaRPr lang="en-CA" altLang="en-US"/>
          </a:p>
        </p:txBody>
      </p:sp>
      <p:sp>
        <p:nvSpPr>
          <p:cNvPr id="5" name="TextBox 4"/>
          <p:cNvSpPr txBox="1"/>
          <p:nvPr/>
        </p:nvSpPr>
        <p:spPr>
          <a:xfrm>
            <a:off x="238539" y="228601"/>
            <a:ext cx="8338930" cy="70788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CA" sz="4000" dirty="0" smtClean="0"/>
              <a:t>Three Building Blocks</a:t>
            </a:r>
            <a:endParaRPr lang="en-CA" sz="4000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47868" y="1732722"/>
            <a:ext cx="2544417" cy="2521225"/>
          </a:xfrm>
          <a:prstGeom prst="rect">
            <a:avLst/>
          </a:prstGeom>
          <a:solidFill>
            <a:srgbClr val="6699FF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Self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Management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CA" sz="3200" dirty="0" smtClean="0"/>
              <a:t>for chronic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diseases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3135794" y="2789583"/>
            <a:ext cx="2544417" cy="253779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Engagement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5917095" y="1683027"/>
            <a:ext cx="2544417" cy="2557668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Person and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Family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Centred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Care</a:t>
            </a:r>
          </a:p>
        </p:txBody>
      </p:sp>
      <p:sp>
        <p:nvSpPr>
          <p:cNvPr id="7" name="Rectangle 6">
            <a:extLst/>
          </p:cNvPr>
          <p:cNvSpPr/>
          <p:nvPr/>
        </p:nvSpPr>
        <p:spPr>
          <a:xfrm>
            <a:off x="1346054" y="936487"/>
            <a:ext cx="511170" cy="846725"/>
          </a:xfrm>
          <a:prstGeom prst="rect">
            <a:avLst/>
          </a:prstGeom>
          <a:noFill/>
        </p:spPr>
        <p:txBody>
          <a:bodyPr wrap="none" lIns="76535" tIns="38268" rIns="76535" bIns="38268">
            <a:spAutoFit/>
          </a:bodyPr>
          <a:lstStyle/>
          <a:p>
            <a:pPr algn="ctr">
              <a:defRPr/>
            </a:pPr>
            <a:r>
              <a:rPr lang="en-CA" sz="5000" b="1" dirty="0">
                <a:solidFill>
                  <a:srgbClr val="D9771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otham Bold" charset="0"/>
              </a:rPr>
              <a:t>1</a:t>
            </a:r>
          </a:p>
        </p:txBody>
      </p:sp>
      <p:sp>
        <p:nvSpPr>
          <p:cNvPr id="8" name="Rectangle 7">
            <a:extLst/>
          </p:cNvPr>
          <p:cNvSpPr/>
          <p:nvPr/>
        </p:nvSpPr>
        <p:spPr>
          <a:xfrm>
            <a:off x="4051269" y="1933596"/>
            <a:ext cx="511170" cy="846725"/>
          </a:xfrm>
          <a:prstGeom prst="rect">
            <a:avLst/>
          </a:prstGeom>
          <a:solidFill>
            <a:srgbClr val="FFFFFF"/>
          </a:solidFill>
        </p:spPr>
        <p:txBody>
          <a:bodyPr wrap="none" lIns="76535" tIns="38268" rIns="76535" bIns="38268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5000" b="1" dirty="0">
                <a:solidFill>
                  <a:srgbClr val="4F779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otham Bold" charset="0"/>
                <a:cs typeface="+mn-cs"/>
              </a:rPr>
              <a:t>2</a:t>
            </a:r>
          </a:p>
        </p:txBody>
      </p:sp>
      <p:sp>
        <p:nvSpPr>
          <p:cNvPr id="10" name="Rectangle 9">
            <a:extLst/>
          </p:cNvPr>
          <p:cNvSpPr/>
          <p:nvPr/>
        </p:nvSpPr>
        <p:spPr>
          <a:xfrm>
            <a:off x="6837159" y="936487"/>
            <a:ext cx="511170" cy="846725"/>
          </a:xfrm>
          <a:prstGeom prst="rect">
            <a:avLst/>
          </a:prstGeom>
          <a:noFill/>
        </p:spPr>
        <p:txBody>
          <a:bodyPr wrap="none" lIns="76535" tIns="38268" rIns="76535" bIns="38268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5000" b="1" dirty="0">
                <a:solidFill>
                  <a:srgbClr val="65528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otham Bold" charset="0"/>
                <a:cs typeface="+mn-c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473491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60D35A-F405-49BF-AC5F-48972A0DD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383" y="1103243"/>
            <a:ext cx="8229600" cy="4530725"/>
          </a:xfrm>
        </p:spPr>
        <p:txBody>
          <a:bodyPr/>
          <a:lstStyle/>
          <a:p>
            <a:r>
              <a:rPr lang="en-CA" dirty="0">
                <a:latin typeface="Calibri" panose="020F0502020204030204" pitchFamily="34" charset="0"/>
                <a:cs typeface="Calibri" panose="020F0502020204030204" pitchFamily="34" charset="0"/>
              </a:rPr>
              <a:t>Better </a:t>
            </a:r>
            <a:r>
              <a:rPr lang="en-CA" dirty="0" smtClean="0">
                <a:latin typeface="Calibri" panose="020F0502020204030204" pitchFamily="34" charset="0"/>
                <a:cs typeface="Calibri" panose="020F0502020204030204" pitchFamily="34" charset="0"/>
              </a:rPr>
              <a:t>patient and provider experience</a:t>
            </a:r>
            <a:endParaRPr lang="en-CA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CA" dirty="0">
                <a:latin typeface="Calibri" panose="020F0502020204030204" pitchFamily="34" charset="0"/>
                <a:cs typeface="Calibri" panose="020F0502020204030204" pitchFamily="34" charset="0"/>
              </a:rPr>
              <a:t>Better health </a:t>
            </a:r>
            <a:r>
              <a:rPr lang="en-CA" dirty="0" smtClean="0">
                <a:latin typeface="Calibri" panose="020F0502020204030204" pitchFamily="34" charset="0"/>
                <a:cs typeface="Calibri" panose="020F0502020204030204" pitchFamily="34" charset="0"/>
              </a:rPr>
              <a:t>outcomes</a:t>
            </a:r>
            <a:endParaRPr lang="en-CA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CA" dirty="0">
                <a:latin typeface="Calibri" panose="020F0502020204030204" pitchFamily="34" charset="0"/>
                <a:cs typeface="Calibri" panose="020F0502020204030204" pitchFamily="34" charset="0"/>
              </a:rPr>
              <a:t>Financially </a:t>
            </a:r>
            <a:r>
              <a:rPr lang="en-CA" dirty="0" smtClean="0">
                <a:latin typeface="Calibri" panose="020F0502020204030204" pitchFamily="34" charset="0"/>
                <a:cs typeface="Calibri" panose="020F0502020204030204" pitchFamily="34" charset="0"/>
              </a:rPr>
              <a:t>sustainable</a:t>
            </a:r>
          </a:p>
          <a:p>
            <a:r>
              <a:rPr lang="en-CA" dirty="0" smtClean="0">
                <a:latin typeface="Calibri" panose="020F0502020204030204" pitchFamily="34" charset="0"/>
                <a:cs typeface="Calibri" panose="020F0502020204030204" pitchFamily="34" charset="0"/>
              </a:rPr>
              <a:t>Supports the Ministry’s strategic priorities</a:t>
            </a:r>
            <a:endParaRPr lang="en-CA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3C0BAD-0B0E-4CB8-8E08-82C76B503E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F2E9CE8-9D5D-4E3D-B3B6-19667640EC63}" type="slidenum">
              <a:rPr lang="en-CA" altLang="en-US" smtClean="0"/>
              <a:pPr>
                <a:defRPr/>
              </a:pPr>
              <a:t>9</a:t>
            </a:fld>
            <a:endParaRPr lang="en-CA" altLang="en-US"/>
          </a:p>
        </p:txBody>
      </p:sp>
      <p:sp>
        <p:nvSpPr>
          <p:cNvPr id="6" name="Title 5"/>
          <p:cNvSpPr txBox="1">
            <a:spLocks noGrp="1"/>
          </p:cNvSpPr>
          <p:nvPr>
            <p:ph type="title"/>
          </p:nvPr>
        </p:nvSpPr>
        <p:spPr>
          <a:xfrm>
            <a:off x="357808" y="188360"/>
            <a:ext cx="8229600" cy="70788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CA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Why?</a:t>
            </a:r>
            <a:endParaRPr lang="en-CA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4DDB7BB4-9B81-42E0-84FD-ADCE8FB8DB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8888" y="3424571"/>
            <a:ext cx="2991498" cy="1990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579" y="3424571"/>
            <a:ext cx="3316287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3021027"/>
      </p:ext>
    </p:extLst>
  </p:cSld>
  <p:clrMapOvr>
    <a:masterClrMapping/>
  </p:clrMapOvr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Office Theme">
  <a:themeElements>
    <a:clrScheme name="PVN">
      <a:dk1>
        <a:srgbClr val="595959"/>
      </a:dk1>
      <a:lt1>
        <a:srgbClr val="FFFFFF"/>
      </a:lt1>
      <a:dk2>
        <a:srgbClr val="595959"/>
      </a:dk2>
      <a:lt2>
        <a:srgbClr val="FFFFFF"/>
      </a:lt2>
      <a:accent1>
        <a:srgbClr val="0BA8DF"/>
      </a:accent1>
      <a:accent2>
        <a:srgbClr val="72C046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BA8D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PVN">
      <a:dk1>
        <a:srgbClr val="595959"/>
      </a:dk1>
      <a:lt1>
        <a:srgbClr val="FFFFFF"/>
      </a:lt1>
      <a:dk2>
        <a:srgbClr val="595959"/>
      </a:dk2>
      <a:lt2>
        <a:srgbClr val="FFFFFF"/>
      </a:lt2>
      <a:accent1>
        <a:srgbClr val="0BA8DF"/>
      </a:accent1>
      <a:accent2>
        <a:srgbClr val="72C046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BA8D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PVN">
      <a:dk1>
        <a:srgbClr val="595959"/>
      </a:dk1>
      <a:lt1>
        <a:srgbClr val="FFFFFF"/>
      </a:lt1>
      <a:dk2>
        <a:srgbClr val="595959"/>
      </a:dk2>
      <a:lt2>
        <a:srgbClr val="FFFFFF"/>
      </a:lt2>
      <a:accent1>
        <a:srgbClr val="0BA8DF"/>
      </a:accent1>
      <a:accent2>
        <a:srgbClr val="72C046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BA8D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Office Theme">
  <a:themeElements>
    <a:clrScheme name="PVN">
      <a:dk1>
        <a:srgbClr val="595959"/>
      </a:dk1>
      <a:lt1>
        <a:srgbClr val="FFFFFF"/>
      </a:lt1>
      <a:dk2>
        <a:srgbClr val="595959"/>
      </a:dk2>
      <a:lt2>
        <a:srgbClr val="FFFFFF"/>
      </a:lt2>
      <a:accent1>
        <a:srgbClr val="0BA8DF"/>
      </a:accent1>
      <a:accent2>
        <a:srgbClr val="72C046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BA8D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Office Theme">
  <a:themeElements>
    <a:clrScheme name="PVN">
      <a:dk1>
        <a:srgbClr val="595959"/>
      </a:dk1>
      <a:lt1>
        <a:srgbClr val="FFFFFF"/>
      </a:lt1>
      <a:dk2>
        <a:srgbClr val="595959"/>
      </a:dk2>
      <a:lt2>
        <a:srgbClr val="FFFFFF"/>
      </a:lt2>
      <a:accent1>
        <a:srgbClr val="0BA8DF"/>
      </a:accent1>
      <a:accent2>
        <a:srgbClr val="72C046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BA8D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>
    <item_x0020_number xmlns="5a67a745-2716-44cf-9715-ea35a50b39f5">5638</item_x0020_number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eApprovals Document" ma:contentTypeID="0x0101002B8F1E08DD0FAC4689DF2865F653F93E00906AF96CF8D37243B180C598EEF04052" ma:contentTypeVersion="2" ma:contentTypeDescription="" ma:contentTypeScope="" ma:versionID="93b7f2ffbb33b6bc31b6c7fd80cfc915">
  <xsd:schema xmlns:xsd="http://www.w3.org/2001/XMLSchema" xmlns:xs="http://www.w3.org/2001/XMLSchema" xmlns:p="http://schemas.microsoft.com/office/2006/metadata/properties" xmlns:ns2="5a67a745-2716-44cf-9715-ea35a50b39f5" targetNamespace="http://schemas.microsoft.com/office/2006/metadata/properties" ma:root="true" ma:fieldsID="b7edef18d1ed7c5e7015ebdbb9936a6c" ns2:_="">
    <xsd:import namespace="5a67a745-2716-44cf-9715-ea35a50b39f5"/>
    <xsd:element name="properties">
      <xsd:complexType>
        <xsd:sequence>
          <xsd:element name="documentManagement">
            <xsd:complexType>
              <xsd:all>
                <xsd:element ref="ns2:item_x0020_numb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67a745-2716-44cf-9715-ea35a50b39f5" elementFormDefault="qualified">
    <xsd:import namespace="http://schemas.microsoft.com/office/2006/documentManagement/types"/>
    <xsd:import namespace="http://schemas.microsoft.com/office/infopath/2007/PartnerControls"/>
    <xsd:element name="item_x0020_number" ma:index="8" nillable="true" ma:displayName="Item Number DS" ma:hidden="true" ma:indexed="true" ma:internalName="item_x0020_number" ma:readOnly="fals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4E5359A-9617-4899-8B19-F420381061E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FC0E719-2737-4C24-A7F8-BC6CC7617D25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5a67a745-2716-44cf-9715-ea35a50b39f5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B792B68-FCA0-4E65-A470-7F5FF013A32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a67a745-2716-44cf-9715-ea35a50b39f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442</TotalTime>
  <Words>761</Words>
  <Application>Microsoft Office PowerPoint</Application>
  <PresentationFormat>On-screen Show (4:3)</PresentationFormat>
  <Paragraphs>114</Paragraphs>
  <Slides>21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21</vt:i4>
      </vt:variant>
    </vt:vector>
  </HeadingPairs>
  <TitlesOfParts>
    <vt:vector size="35" baseType="lpstr">
      <vt:lpstr>ＭＳ Ｐゴシック</vt:lpstr>
      <vt:lpstr>Alright Sans Regular</vt:lpstr>
      <vt:lpstr>Arial</vt:lpstr>
      <vt:lpstr>Calibri</vt:lpstr>
      <vt:lpstr>Gotham Bold</vt:lpstr>
      <vt:lpstr>Montserrat-Regular</vt:lpstr>
      <vt:lpstr>Times New Roman</vt:lpstr>
      <vt:lpstr>Wingdings</vt:lpstr>
      <vt:lpstr>Edge</vt:lpstr>
      <vt:lpstr>2_Office Theme</vt:lpstr>
      <vt:lpstr>3_Office Theme</vt:lpstr>
      <vt:lpstr>4_Office Theme</vt:lpstr>
      <vt:lpstr>5_Office Theme</vt:lpstr>
      <vt:lpstr>6_Office Theme</vt:lpstr>
      <vt:lpstr>PowerPoint Presentation</vt:lpstr>
      <vt:lpstr>Disclosure</vt:lpstr>
      <vt:lpstr>Management of Potential Bias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Why?</vt:lpstr>
      <vt:lpstr>Why?</vt:lpstr>
      <vt:lpstr>How?</vt:lpstr>
      <vt:lpstr>How?</vt:lpstr>
      <vt:lpstr>How?</vt:lpstr>
      <vt:lpstr>Thank you  https://www2.gov.bc.ca/gov/content/health/about-bc-s-health-care-system/partners/patients </vt:lpstr>
      <vt:lpstr>BC Patient Safety &amp; Quality Council</vt:lpstr>
      <vt:lpstr>Patient Voices Network</vt:lpstr>
      <vt:lpstr>Patient Voices Network</vt:lpstr>
      <vt:lpstr>PowerPoint Presentation</vt:lpstr>
      <vt:lpstr>PowerPoint Presentation</vt:lpstr>
      <vt:lpstr>Authentic Engagement</vt:lpstr>
      <vt:lpstr>Resources and Info</vt:lpstr>
    </vt:vector>
  </TitlesOfParts>
  <Company>Government of British Columbia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Subtitle</dc:title>
  <dc:creator>Administrator</dc:creator>
  <cp:lastModifiedBy>Murphy, Hayley</cp:lastModifiedBy>
  <cp:revision>631</cp:revision>
  <cp:lastPrinted>2018-01-29T23:04:10Z</cp:lastPrinted>
  <dcterms:created xsi:type="dcterms:W3CDTF">2005-07-06T21:21:36Z</dcterms:created>
  <dcterms:modified xsi:type="dcterms:W3CDTF">2018-05-07T15:25:31Z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0x0101002B8F1E08DD0FAC4689DF2865F653F93E00906AF96CF8D37243B180C598EEF04052</vt:lpwstr>
  </property>
</Properties>
</file>