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1.xml" ContentType="application/vnd.openxmlformats-officedocument.drawingml.chart+xml"/>
  <Override PartName="/ppt/notesSlides/notesSlide28.xml" ContentType="application/vnd.openxmlformats-officedocument.presentationml.notesSlide+xml"/>
  <Override PartName="/ppt/charts/chart22.xml" ContentType="application/vnd.openxmlformats-officedocument.drawingml.chart+xml"/>
  <Override PartName="/ppt/notesSlides/notesSlide29.xml" ContentType="application/vnd.openxmlformats-officedocument.presentationml.notesSlide+xml"/>
  <Override PartName="/ppt/charts/chart23.xml" ContentType="application/vnd.openxmlformats-officedocument.drawingml.chart+xml"/>
  <Override PartName="/ppt/notesSlides/notesSlide30.xml" ContentType="application/vnd.openxmlformats-officedocument.presentationml.notesSlide+xml"/>
  <Override PartName="/ppt/charts/chart24.xml" ContentType="application/vnd.openxmlformats-officedocument.drawingml.chart+xml"/>
  <Override PartName="/ppt/notesSlides/notesSlide31.xml" ContentType="application/vnd.openxmlformats-officedocument.presentationml.notesSlide+xml"/>
  <Override PartName="/ppt/charts/chart25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6.xml" ContentType="application/vnd.openxmlformats-officedocument.drawingml.chart+xml"/>
  <Override PartName="/ppt/notesSlides/notesSlide35.xml" ContentType="application/vnd.openxmlformats-officedocument.presentationml.notesSlide+xml"/>
  <Override PartName="/ppt/charts/chart27.xml" ContentType="application/vnd.openxmlformats-officedocument.drawingml.chart+xml"/>
  <Override PartName="/ppt/notesSlides/notesSlide36.xml" ContentType="application/vnd.openxmlformats-officedocument.presentationml.notesSlide+xml"/>
  <Override PartName="/ppt/charts/chart28.xml" ContentType="application/vnd.openxmlformats-officedocument.drawingml.chart+xml"/>
  <Override PartName="/ppt/notesSlides/notesSlide37.xml" ContentType="application/vnd.openxmlformats-officedocument.presentationml.notesSlide+xml"/>
  <Override PartName="/ppt/charts/chart29.xml" ContentType="application/vnd.openxmlformats-officedocument.drawingml.chart+xml"/>
  <Override PartName="/ppt/notesSlides/notesSlide38.xml" ContentType="application/vnd.openxmlformats-officedocument.presentationml.notesSlide+xml"/>
  <Override PartName="/ppt/charts/chart30.xml" ContentType="application/vnd.openxmlformats-officedocument.drawingml.chart+xml"/>
  <Override PartName="/ppt/notesSlides/notesSlide39.xml" ContentType="application/vnd.openxmlformats-officedocument.presentationml.notesSlide+xml"/>
  <Override PartName="/ppt/charts/chart31.xml" ContentType="application/vnd.openxmlformats-officedocument.drawingml.chart+xml"/>
  <Override PartName="/ppt/notesSlides/notesSlide40.xml" ContentType="application/vnd.openxmlformats-officedocument.presentationml.notesSlide+xml"/>
  <Override PartName="/ppt/charts/chart32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33.xml" ContentType="application/vnd.openxmlformats-officedocument.drawingml.chart+xml"/>
  <Override PartName="/ppt/notesSlides/notesSlide44.xml" ContentType="application/vnd.openxmlformats-officedocument.presentationml.notesSlide+xml"/>
  <Override PartName="/ppt/charts/chart34.xml" ContentType="application/vnd.openxmlformats-officedocument.drawingml.chart+xml"/>
  <Override PartName="/ppt/notesSlides/notesSlide45.xml" ContentType="application/vnd.openxmlformats-officedocument.presentationml.notesSlide+xml"/>
  <Override PartName="/ppt/charts/chart35.xml" ContentType="application/vnd.openxmlformats-officedocument.drawingml.chart+xml"/>
  <Override PartName="/ppt/notesSlides/notesSlide46.xml" ContentType="application/vnd.openxmlformats-officedocument.presentationml.notesSlide+xml"/>
  <Override PartName="/ppt/charts/chart3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style29.xml" ContentType="application/vnd.ms-office.chartstyle+xml"/>
  <Override PartName="/ppt/charts/colors29.xml" ContentType="application/vnd.ms-office.chartcolorstyle+xml"/>
  <Override PartName="/ppt/charts/style30.xml" ContentType="application/vnd.ms-office.chartstyle+xml"/>
  <Override PartName="/ppt/charts/colors30.xml" ContentType="application/vnd.ms-office.chartcolorstyle+xml"/>
  <Override PartName="/ppt/charts/style31.xml" ContentType="application/vnd.ms-office.chartstyle+xml"/>
  <Override PartName="/ppt/charts/colors31.xml" ContentType="application/vnd.ms-office.chartcolorstyle+xml"/>
  <Override PartName="/ppt/charts/style32.xml" ContentType="application/vnd.ms-office.chartstyle+xml"/>
  <Override PartName="/ppt/charts/colors32.xml" ContentType="application/vnd.ms-office.chartcolorstyle+xml"/>
  <Override PartName="/ppt/charts/style33.xml" ContentType="application/vnd.ms-office.chartstyle+xml"/>
  <Override PartName="/ppt/charts/colors33.xml" ContentType="application/vnd.ms-office.chartcolorstyle+xml"/>
  <Override PartName="/ppt/charts/style34.xml" ContentType="application/vnd.ms-office.chartstyle+xml"/>
  <Override PartName="/ppt/charts/colors34.xml" ContentType="application/vnd.ms-office.chartcolorstyle+xml"/>
  <Override PartName="/ppt/charts/style35.xml" ContentType="application/vnd.ms-office.chartstyle+xml"/>
  <Override PartName="/ppt/charts/colors35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4068" r:id="rId2"/>
  </p:sldMasterIdLst>
  <p:notesMasterIdLst>
    <p:notesMasterId r:id="rId51"/>
  </p:notesMasterIdLst>
  <p:sldIdLst>
    <p:sldId id="262" r:id="rId3"/>
    <p:sldId id="272" r:id="rId4"/>
    <p:sldId id="309" r:id="rId5"/>
    <p:sldId id="308" r:id="rId6"/>
    <p:sldId id="260" r:id="rId7"/>
    <p:sldId id="261" r:id="rId8"/>
    <p:sldId id="304" r:id="rId9"/>
    <p:sldId id="273" r:id="rId10"/>
    <p:sldId id="264" r:id="rId11"/>
    <p:sldId id="265" r:id="rId12"/>
    <p:sldId id="267" r:id="rId13"/>
    <p:sldId id="268" r:id="rId14"/>
    <p:sldId id="269" r:id="rId15"/>
    <p:sldId id="271" r:id="rId16"/>
    <p:sldId id="270" r:id="rId17"/>
    <p:sldId id="274" r:id="rId18"/>
    <p:sldId id="275" r:id="rId19"/>
    <p:sldId id="277" r:id="rId20"/>
    <p:sldId id="281" r:id="rId21"/>
    <p:sldId id="279" r:id="rId22"/>
    <p:sldId id="280" r:id="rId23"/>
    <p:sldId id="284" r:id="rId24"/>
    <p:sldId id="286" r:id="rId25"/>
    <p:sldId id="287" r:id="rId26"/>
    <p:sldId id="291" r:id="rId27"/>
    <p:sldId id="290" r:id="rId28"/>
    <p:sldId id="294" r:id="rId29"/>
    <p:sldId id="293" r:id="rId30"/>
    <p:sldId id="296" r:id="rId31"/>
    <p:sldId id="282" r:id="rId32"/>
    <p:sldId id="297" r:id="rId33"/>
    <p:sldId id="300" r:id="rId34"/>
    <p:sldId id="305" r:id="rId35"/>
    <p:sldId id="310" r:id="rId36"/>
    <p:sldId id="263" r:id="rId37"/>
    <p:sldId id="266" r:id="rId38"/>
    <p:sldId id="276" r:id="rId39"/>
    <p:sldId id="278" r:id="rId40"/>
    <p:sldId id="285" r:id="rId41"/>
    <p:sldId id="289" r:id="rId42"/>
    <p:sldId id="288" r:id="rId43"/>
    <p:sldId id="295" r:id="rId44"/>
    <p:sldId id="292" r:id="rId45"/>
    <p:sldId id="298" r:id="rId46"/>
    <p:sldId id="299" r:id="rId47"/>
    <p:sldId id="301" r:id="rId48"/>
    <p:sldId id="303" r:id="rId49"/>
    <p:sldId id="311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James" initials="KJ" lastIdx="2" clrIdx="0">
    <p:extLst/>
  </p:cmAuthor>
  <p:cmAuthor id="2" name="Eli Berenbeim" initials="EB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09B"/>
    <a:srgbClr val="006D8A"/>
    <a:srgbClr val="FAC090"/>
    <a:srgbClr val="B7DEE8"/>
    <a:srgbClr val="FDEADA"/>
    <a:srgbClr val="4F81BD"/>
    <a:srgbClr val="C3D69B"/>
    <a:srgbClr val="5B9BD5"/>
    <a:srgbClr val="ED7D31"/>
    <a:srgbClr val="AD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58" Type="http://schemas.microsoft.com/office/2015/10/relationships/revisionInfo" Target="revisionInfo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Relationship Id="rId2" Type="http://schemas.microsoft.com/office/2011/relationships/chartStyle" Target="style13.xml"/><Relationship Id="rId3" Type="http://schemas.microsoft.com/office/2011/relationships/chartColorStyle" Target="colors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Relationship Id="rId2" Type="http://schemas.microsoft.com/office/2011/relationships/chartStyle" Target="style14.xml"/><Relationship Id="rId3" Type="http://schemas.microsoft.com/office/2011/relationships/chartColorStyle" Target="colors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Relationship Id="rId2" Type="http://schemas.microsoft.com/office/2011/relationships/chartStyle" Target="style15.xml"/><Relationship Id="rId3" Type="http://schemas.microsoft.com/office/2011/relationships/chartColorStyle" Target="colors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Relationship Id="rId2" Type="http://schemas.microsoft.com/office/2011/relationships/chartStyle" Target="style16.xml"/><Relationship Id="rId3" Type="http://schemas.microsoft.com/office/2011/relationships/chartColorStyle" Target="colors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Relationship Id="rId2" Type="http://schemas.microsoft.com/office/2011/relationships/chartStyle" Target="style17.xml"/><Relationship Id="rId3" Type="http://schemas.microsoft.com/office/2011/relationships/chartColorStyle" Target="colors1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Relationship Id="rId2" Type="http://schemas.microsoft.com/office/2011/relationships/chartStyle" Target="style18.xml"/><Relationship Id="rId3" Type="http://schemas.microsoft.com/office/2011/relationships/chartColorStyle" Target="colors1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Relationship Id="rId2" Type="http://schemas.microsoft.com/office/2011/relationships/chartStyle" Target="style19.xml"/><Relationship Id="rId3" Type="http://schemas.microsoft.com/office/2011/relationships/chartColorStyle" Target="colors1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Relationship Id="rId2" Type="http://schemas.microsoft.com/office/2011/relationships/chartStyle" Target="style20.xml"/><Relationship Id="rId3" Type="http://schemas.microsoft.com/office/2011/relationships/chartColorStyle" Target="colors20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Relationship Id="rId2" Type="http://schemas.microsoft.com/office/2011/relationships/chartStyle" Target="style21.xml"/><Relationship Id="rId3" Type="http://schemas.microsoft.com/office/2011/relationships/chartColorStyle" Target="colors21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Relationship Id="rId2" Type="http://schemas.microsoft.com/office/2011/relationships/chartStyle" Target="style22.xml"/><Relationship Id="rId3" Type="http://schemas.microsoft.com/office/2011/relationships/chartColorStyle" Target="colors22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Relationship Id="rId2" Type="http://schemas.microsoft.com/office/2011/relationships/chartStyle" Target="style23.xml"/><Relationship Id="rId3" Type="http://schemas.microsoft.com/office/2011/relationships/chartColorStyle" Target="colors23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Relationship Id="rId2" Type="http://schemas.microsoft.com/office/2011/relationships/chartStyle" Target="style24.xml"/><Relationship Id="rId3" Type="http://schemas.microsoft.com/office/2011/relationships/chartColorStyle" Target="colors2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Relationship Id="rId2" Type="http://schemas.microsoft.com/office/2011/relationships/chartStyle" Target="style25.xml"/><Relationship Id="rId3" Type="http://schemas.microsoft.com/office/2011/relationships/chartColorStyle" Target="colors25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Relationship Id="rId2" Type="http://schemas.microsoft.com/office/2011/relationships/chartStyle" Target="style26.xml"/><Relationship Id="rId3" Type="http://schemas.microsoft.com/office/2011/relationships/chartColorStyle" Target="colors26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7.xlsx"/><Relationship Id="rId2" Type="http://schemas.microsoft.com/office/2011/relationships/chartStyle" Target="style27.xml"/><Relationship Id="rId3" Type="http://schemas.microsoft.com/office/2011/relationships/chartColorStyle" Target="colors27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8.xlsx"/><Relationship Id="rId2" Type="http://schemas.microsoft.com/office/2011/relationships/chartStyle" Target="style28.xml"/><Relationship Id="rId3" Type="http://schemas.microsoft.com/office/2011/relationships/chartColorStyle" Target="colors28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9.xlsx"/><Relationship Id="rId2" Type="http://schemas.microsoft.com/office/2011/relationships/chartStyle" Target="style29.xml"/><Relationship Id="rId3" Type="http://schemas.microsoft.com/office/2011/relationships/chartColorStyle" Target="colors2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0.xlsx"/><Relationship Id="rId2" Type="http://schemas.microsoft.com/office/2011/relationships/chartStyle" Target="style30.xml"/><Relationship Id="rId3" Type="http://schemas.microsoft.com/office/2011/relationships/chartColorStyle" Target="colors30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1.xlsx"/><Relationship Id="rId2" Type="http://schemas.microsoft.com/office/2011/relationships/chartStyle" Target="style31.xml"/><Relationship Id="rId3" Type="http://schemas.microsoft.com/office/2011/relationships/chartColorStyle" Target="colors31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2.xlsx"/><Relationship Id="rId2" Type="http://schemas.microsoft.com/office/2011/relationships/chartStyle" Target="style32.xml"/><Relationship Id="rId3" Type="http://schemas.microsoft.com/office/2011/relationships/chartColorStyle" Target="colors32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3.xlsx"/><Relationship Id="rId2" Type="http://schemas.microsoft.com/office/2011/relationships/chartStyle" Target="style33.xml"/><Relationship Id="rId3" Type="http://schemas.microsoft.com/office/2011/relationships/chartColorStyle" Target="colors33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4.xlsx"/><Relationship Id="rId2" Type="http://schemas.microsoft.com/office/2011/relationships/chartStyle" Target="style34.xml"/><Relationship Id="rId3" Type="http://schemas.microsoft.com/office/2011/relationships/chartColorStyle" Target="colors34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5.xlsx"/><Relationship Id="rId2" Type="http://schemas.microsoft.com/office/2011/relationships/chartStyle" Target="style35.xml"/><Relationship Id="rId3" Type="http://schemas.microsoft.com/office/2011/relationships/chartColorStyle" Target="colors35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6.xlsx"/><Relationship Id="rId2" Type="http://schemas.microsoft.com/office/2011/relationships/chartStyle" Target="style36.xml"/><Relationship Id="rId3" Type="http://schemas.microsoft.com/office/2011/relationships/chartColorStyle" Target="colors36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6D8A"/>
            </a:solidFill>
          </c:spPr>
          <c:dPt>
            <c:idx val="0"/>
            <c:bubble3D val="0"/>
            <c:spPr>
              <a:solidFill>
                <a:srgbClr val="006D8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7A-438D-BACB-A572C0ED399A}"/>
              </c:ext>
            </c:extLst>
          </c:dPt>
          <c:dPt>
            <c:idx val="1"/>
            <c:bubble3D val="0"/>
            <c:explosion val="12"/>
            <c:spPr>
              <a:solidFill>
                <a:srgbClr val="BBC09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7A-438D-BACB-A572C0ED399A}"/>
              </c:ext>
            </c:extLst>
          </c:dPt>
          <c:dPt>
            <c:idx val="2"/>
            <c:bubble3D val="0"/>
            <c:spPr>
              <a:solidFill>
                <a:srgbClr val="006D8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7A-438D-BACB-A572C0ED399A}"/>
              </c:ext>
            </c:extLst>
          </c:dPt>
          <c:dLbls>
            <c:dLbl>
              <c:idx val="0"/>
              <c:layout>
                <c:manualLayout>
                  <c:x val="0.158259375027647"/>
                  <c:y val="-0.1302293950708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7A-438D-BACB-A572C0ED39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1735156527466"/>
                  <c:y val="0.08837765787592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27A-438D-BACB-A572C0ED39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0.81</c:v>
                </c:pt>
                <c:pt idx="1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27A-438D-BACB-A572C0ED3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My family doctor's office was closed</c:v>
                </c:pt>
                <c:pt idx="1">
                  <c:v>The walk-in options were closed</c:v>
                </c:pt>
                <c:pt idx="2">
                  <c:v>the doctor I saw sent me to the ED</c:v>
                </c:pt>
                <c:pt idx="3">
                  <c:v>The hospital was more convenient based on hours</c:v>
                </c:pt>
                <c:pt idx="4">
                  <c:v>The hospital has everything I need in one location</c:v>
                </c:pt>
                <c:pt idx="5">
                  <c:v>My family doctor was unable to see me</c:v>
                </c:pt>
                <c:pt idx="6">
                  <c:v>The hospital was more convenient based on location</c:v>
                </c:pt>
                <c:pt idx="7">
                  <c:v>The walk-in options had too long a wait time</c:v>
                </c:pt>
                <c:pt idx="8">
                  <c:v>I don't like the care I receive at walk-in clinics</c:v>
                </c:pt>
                <c:pt idx="9">
                  <c:v>I don't like the staff at the walk-in option</c:v>
                </c:pt>
                <c:pt idx="10">
                  <c:v>I don't like the staff at my family doctor's office</c:v>
                </c:pt>
                <c:pt idx="11">
                  <c:v>I was embarrassed to see my doctor</c:v>
                </c:pt>
                <c:pt idx="12">
                  <c:v>I don't like my doctor</c:v>
                </c:pt>
                <c:pt idx="13">
                  <c:v>Other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0.33</c:v>
                </c:pt>
                <c:pt idx="1">
                  <c:v>0.25</c:v>
                </c:pt>
                <c:pt idx="2">
                  <c:v>0.17</c:v>
                </c:pt>
                <c:pt idx="3">
                  <c:v>0.16</c:v>
                </c:pt>
                <c:pt idx="4">
                  <c:v>0.15</c:v>
                </c:pt>
                <c:pt idx="5">
                  <c:v>0.14</c:v>
                </c:pt>
                <c:pt idx="6">
                  <c:v>0.13</c:v>
                </c:pt>
                <c:pt idx="7">
                  <c:v>0.11</c:v>
                </c:pt>
                <c:pt idx="8">
                  <c:v>0.05</c:v>
                </c:pt>
                <c:pt idx="9">
                  <c:v>0.03</c:v>
                </c:pt>
                <c:pt idx="10">
                  <c:v>0.02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D6-4FBD-A7AF-7D1ECF259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606568"/>
        <c:axId val="1806610152"/>
      </c:barChart>
      <c:catAx>
        <c:axId val="1806606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610152"/>
        <c:crosses val="autoZero"/>
        <c:auto val="1"/>
        <c:lblAlgn val="ctr"/>
        <c:lblOffset val="100"/>
        <c:noMultiLvlLbl val="0"/>
      </c:catAx>
      <c:valAx>
        <c:axId val="18066101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660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interested</c:v>
                </c:pt>
                <c:pt idx="1">
                  <c:v>Somewhat interested</c:v>
                </c:pt>
                <c:pt idx="2">
                  <c:v>Neutral</c:v>
                </c:pt>
                <c:pt idx="3">
                  <c:v>Not very interested</c:v>
                </c:pt>
                <c:pt idx="4">
                  <c:v>Not at all interested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0.53</c:v>
                </c:pt>
                <c:pt idx="1">
                  <c:v>0.27</c:v>
                </c:pt>
                <c:pt idx="2">
                  <c:v>0.13</c:v>
                </c:pt>
                <c:pt idx="3">
                  <c:v>0.04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59-4433-8FE7-05A588F5F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5703832"/>
        <c:axId val="1805700248"/>
      </c:barChart>
      <c:catAx>
        <c:axId val="1805703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700248"/>
        <c:crosses val="autoZero"/>
        <c:auto val="1"/>
        <c:lblAlgn val="ctr"/>
        <c:lblOffset val="100"/>
        <c:noMultiLvlLbl val="0"/>
      </c:catAx>
      <c:valAx>
        <c:axId val="18057002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5703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interested</c:v>
                </c:pt>
                <c:pt idx="1">
                  <c:v>Somewhat interested</c:v>
                </c:pt>
                <c:pt idx="2">
                  <c:v>Neutral</c:v>
                </c:pt>
                <c:pt idx="3">
                  <c:v>Not very interested</c:v>
                </c:pt>
                <c:pt idx="4">
                  <c:v>Not at all interested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0.54</c:v>
                </c:pt>
                <c:pt idx="1">
                  <c:v>0.25</c:v>
                </c:pt>
                <c:pt idx="2">
                  <c:v>0.13</c:v>
                </c:pt>
                <c:pt idx="3">
                  <c:v>0.05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6C-43D5-9BB1-5A260C882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765208"/>
        <c:axId val="1806768792"/>
      </c:barChart>
      <c:catAx>
        <c:axId val="1806765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768792"/>
        <c:crosses val="autoZero"/>
        <c:auto val="1"/>
        <c:lblAlgn val="ctr"/>
        <c:lblOffset val="100"/>
        <c:noMultiLvlLbl val="0"/>
      </c:catAx>
      <c:valAx>
        <c:axId val="1806768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6765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My medical history/summary</c:v>
                </c:pt>
                <c:pt idx="1">
                  <c:v>Lab results</c:v>
                </c:pt>
                <c:pt idx="2">
                  <c:v>Specialist consult reports</c:v>
                </c:pt>
                <c:pt idx="3">
                  <c:v>Clinical note written by my GP</c:v>
                </c:pt>
                <c:pt idx="4">
                  <c:v>List of prescriptions</c:v>
                </c:pt>
                <c:pt idx="5">
                  <c:v>Status of pending referrals</c:v>
                </c:pt>
                <c:pt idx="6">
                  <c:v>Dates of previous appointments </c:v>
                </c:pt>
                <c:pt idx="7">
                  <c:v>Other</c:v>
                </c:pt>
                <c:pt idx="8">
                  <c:v>None of the above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0.57</c:v>
                </c:pt>
                <c:pt idx="1">
                  <c:v>0.53</c:v>
                </c:pt>
                <c:pt idx="2">
                  <c:v>0.27</c:v>
                </c:pt>
                <c:pt idx="3">
                  <c:v>0.2</c:v>
                </c:pt>
                <c:pt idx="4">
                  <c:v>0.11</c:v>
                </c:pt>
                <c:pt idx="5">
                  <c:v>0.1</c:v>
                </c:pt>
                <c:pt idx="6">
                  <c:v>0.03</c:v>
                </c:pt>
                <c:pt idx="7">
                  <c:v>0.01</c:v>
                </c:pt>
                <c:pt idx="8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4E-4E8B-8230-53DE3D8C8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832088"/>
        <c:axId val="1806835672"/>
      </c:barChart>
      <c:catAx>
        <c:axId val="1806832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835672"/>
        <c:crosses val="autoZero"/>
        <c:auto val="1"/>
        <c:lblAlgn val="ctr"/>
        <c:lblOffset val="100"/>
        <c:noMultiLvlLbl val="0"/>
      </c:catAx>
      <c:valAx>
        <c:axId val="180683567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6832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likely</c:v>
                </c:pt>
                <c:pt idx="1">
                  <c:v>Somewhat likely</c:v>
                </c:pt>
                <c:pt idx="2">
                  <c:v>Neutral</c:v>
                </c:pt>
                <c:pt idx="3">
                  <c:v>Not very likely</c:v>
                </c:pt>
                <c:pt idx="4">
                  <c:v>Not at all likely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0.47</c:v>
                </c:pt>
                <c:pt idx="1">
                  <c:v>0.34</c:v>
                </c:pt>
                <c:pt idx="2">
                  <c:v>0.14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C4-4B87-B1B9-6D424E647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894472"/>
        <c:axId val="1806898056"/>
      </c:barChart>
      <c:catAx>
        <c:axId val="1806894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898056"/>
        <c:crosses val="autoZero"/>
        <c:auto val="1"/>
        <c:lblAlgn val="ctr"/>
        <c:lblOffset val="100"/>
        <c:noMultiLvlLbl val="0"/>
      </c:catAx>
      <c:valAx>
        <c:axId val="18068980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6894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important</c:v>
                </c:pt>
                <c:pt idx="1">
                  <c:v>Important</c:v>
                </c:pt>
                <c:pt idx="2">
                  <c:v>Moderately important</c:v>
                </c:pt>
                <c:pt idx="3">
                  <c:v>Slightly important</c:v>
                </c:pt>
                <c:pt idx="4">
                  <c:v>Not important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0.71</c:v>
                </c:pt>
                <c:pt idx="1">
                  <c:v>0.2</c:v>
                </c:pt>
                <c:pt idx="2">
                  <c:v>0.08</c:v>
                </c:pt>
                <c:pt idx="3">
                  <c:v>0.01</c:v>
                </c:pt>
                <c:pt idx="4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D6-4952-AC40-4E784DC6D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978856"/>
        <c:axId val="1806982440"/>
      </c:barChart>
      <c:catAx>
        <c:axId val="1806978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82440"/>
        <c:crosses val="autoZero"/>
        <c:auto val="1"/>
        <c:lblAlgn val="ctr"/>
        <c:lblOffset val="100"/>
        <c:noMultiLvlLbl val="0"/>
      </c:catAx>
      <c:valAx>
        <c:axId val="18069824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6978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0.12</c:v>
                </c:pt>
                <c:pt idx="1">
                  <c:v>0.06</c:v>
                </c:pt>
                <c:pt idx="2">
                  <c:v>0.43</c:v>
                </c:pt>
                <c:pt idx="3">
                  <c:v>0.14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28-4313-8B75-C69BC3E14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7431880"/>
        <c:axId val="1807075208"/>
      </c:barChart>
      <c:catAx>
        <c:axId val="1807431880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1807075208"/>
        <c:crosses val="autoZero"/>
        <c:auto val="1"/>
        <c:lblAlgn val="ctr"/>
        <c:lblOffset val="100"/>
        <c:noMultiLvlLbl val="0"/>
      </c:catAx>
      <c:valAx>
        <c:axId val="1807075208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1807431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 20-59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0.121272365805169</c:v>
                </c:pt>
                <c:pt idx="1">
                  <c:v>0.0675944333996024</c:v>
                </c:pt>
                <c:pt idx="2">
                  <c:v>0.483101391650099</c:v>
                </c:pt>
                <c:pt idx="3">
                  <c:v>0.135188866799205</c:v>
                </c:pt>
                <c:pt idx="4">
                  <c:v>0.192842942345924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E-4E86-81C0-1D002A9E51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Age 60+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1.0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0.128099173553719</c:v>
                </c:pt>
                <c:pt idx="1">
                  <c:v>0.0330578512396694</c:v>
                </c:pt>
                <c:pt idx="2">
                  <c:v>0.309917355371901</c:v>
                </c:pt>
                <c:pt idx="3">
                  <c:v>0.140495867768595</c:v>
                </c:pt>
                <c:pt idx="4">
                  <c:v>0.388429752066116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8E-4E86-81C0-1D002A9E5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7825144"/>
        <c:axId val="1807823768"/>
      </c:barChart>
      <c:catAx>
        <c:axId val="1807825144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low"/>
        <c:crossAx val="1807823768"/>
        <c:crosses val="autoZero"/>
        <c:auto val="1"/>
        <c:lblAlgn val="ctr"/>
        <c:lblOffset val="100"/>
        <c:noMultiLvlLbl val="0"/>
      </c:catAx>
      <c:valAx>
        <c:axId val="1807823768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1807825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Completely agree</c:v>
                </c:pt>
                <c:pt idx="1">
                  <c:v>Mostly agree</c:v>
                </c:pt>
                <c:pt idx="2">
                  <c:v>Neutral</c:v>
                </c:pt>
                <c:pt idx="3">
                  <c:v>Mostly disagree</c:v>
                </c:pt>
                <c:pt idx="4">
                  <c:v>Completely disagree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</c:v>
                </c:pt>
                <c:pt idx="1">
                  <c:v>0.46</c:v>
                </c:pt>
                <c:pt idx="2">
                  <c:v>0.15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32-4FCB-82CB-83A3EC189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95173880"/>
        <c:axId val="1784771752"/>
      </c:barChart>
      <c:catAx>
        <c:axId val="-2095173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771752"/>
        <c:crosses val="autoZero"/>
        <c:auto val="1"/>
        <c:lblAlgn val="ctr"/>
        <c:lblOffset val="100"/>
        <c:noMultiLvlLbl val="0"/>
      </c:catAx>
      <c:valAx>
        <c:axId val="17847717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-209517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Completely agree</c:v>
                </c:pt>
                <c:pt idx="1">
                  <c:v>Mostly agree</c:v>
                </c:pt>
                <c:pt idx="2">
                  <c:v>Neutral</c:v>
                </c:pt>
                <c:pt idx="3">
                  <c:v>Mostly disagree</c:v>
                </c:pt>
                <c:pt idx="4">
                  <c:v>Completely disagree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0.07</c:v>
                </c:pt>
                <c:pt idx="1">
                  <c:v>0.35</c:v>
                </c:pt>
                <c:pt idx="2">
                  <c:v>0.43</c:v>
                </c:pt>
                <c:pt idx="3">
                  <c:v>0.11</c:v>
                </c:pt>
                <c:pt idx="4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43-4D94-91A5-F8C3B7CFC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981422664"/>
        <c:axId val="1796549864"/>
      </c:barChart>
      <c:catAx>
        <c:axId val="-1981422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6549864"/>
        <c:crosses val="autoZero"/>
        <c:auto val="1"/>
        <c:lblAlgn val="ctr"/>
        <c:lblOffset val="100"/>
        <c:noMultiLvlLbl val="0"/>
      </c:catAx>
      <c:valAx>
        <c:axId val="17965498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-1981422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 to 39</c:v>
                </c:pt>
                <c:pt idx="1">
                  <c:v>40 to 59</c:v>
                </c:pt>
                <c:pt idx="2">
                  <c:v>60 to 69</c:v>
                </c:pt>
                <c:pt idx="3">
                  <c:v>70 to 79</c:v>
                </c:pt>
                <c:pt idx="4">
                  <c:v>80 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0.37</c:v>
                </c:pt>
                <c:pt idx="1">
                  <c:v>0.359</c:v>
                </c:pt>
                <c:pt idx="2">
                  <c:v>0.12</c:v>
                </c:pt>
                <c:pt idx="3">
                  <c:v>0.11</c:v>
                </c:pt>
                <c:pt idx="4">
                  <c:v>0.045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64-420D-9713-372B85C20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236488"/>
        <c:axId val="1806237896"/>
      </c:barChart>
      <c:catAx>
        <c:axId val="180623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237896"/>
        <c:crosses val="autoZero"/>
        <c:auto val="1"/>
        <c:lblAlgn val="ctr"/>
        <c:lblOffset val="100"/>
        <c:noMultiLvlLbl val="0"/>
      </c:catAx>
      <c:valAx>
        <c:axId val="1806237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06236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 minimum, as long as concerns are addressed</c:v>
                </c:pt>
                <c:pt idx="1">
                  <c:v>1 to 2 minutes</c:v>
                </c:pt>
                <c:pt idx="2">
                  <c:v>3 to 5 minutes</c:v>
                </c:pt>
                <c:pt idx="3">
                  <c:v>6 to 10 minutes</c:v>
                </c:pt>
                <c:pt idx="4">
                  <c:v>11 to 15 minutes</c:v>
                </c:pt>
                <c:pt idx="5">
                  <c:v>More than 15 minutes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</c:v>
                </c:pt>
                <c:pt idx="1">
                  <c:v>0.01</c:v>
                </c:pt>
                <c:pt idx="2">
                  <c:v>0.04</c:v>
                </c:pt>
                <c:pt idx="3">
                  <c:v>0.18</c:v>
                </c:pt>
                <c:pt idx="4">
                  <c:v>0.37</c:v>
                </c:pt>
                <c:pt idx="5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C5-4F61-B667-1B369181F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99821272"/>
        <c:axId val="1799824696"/>
      </c:barChart>
      <c:catAx>
        <c:axId val="1799821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824696"/>
        <c:crosses val="autoZero"/>
        <c:auto val="1"/>
        <c:lblAlgn val="ctr"/>
        <c:lblOffset val="100"/>
        <c:noMultiLvlLbl val="0"/>
      </c:catAx>
      <c:valAx>
        <c:axId val="17998246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99821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willing</c:v>
                </c:pt>
                <c:pt idx="1">
                  <c:v>Somewhat willing</c:v>
                </c:pt>
                <c:pt idx="2">
                  <c:v>Neutral</c:v>
                </c:pt>
                <c:pt idx="3">
                  <c:v>Somewhat unwilling</c:v>
                </c:pt>
                <c:pt idx="4">
                  <c:v>Very unwilling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0.26</c:v>
                </c:pt>
                <c:pt idx="1">
                  <c:v>0.45</c:v>
                </c:pt>
                <c:pt idx="2">
                  <c:v>0.18</c:v>
                </c:pt>
                <c:pt idx="3">
                  <c:v>0.08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C8-4B49-82E5-0B24B2893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0338408"/>
        <c:axId val="1810341800"/>
      </c:barChart>
      <c:catAx>
        <c:axId val="1810338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341800"/>
        <c:crosses val="autoZero"/>
        <c:auto val="1"/>
        <c:lblAlgn val="ctr"/>
        <c:lblOffset val="100"/>
        <c:noMultiLvlLbl val="0"/>
      </c:catAx>
      <c:valAx>
        <c:axId val="181034180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10338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More willing</c:v>
                </c:pt>
                <c:pt idx="2">
                  <c:v>No difference</c:v>
                </c:pt>
                <c:pt idx="4">
                  <c:v>Less willing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0.04</c:v>
                </c:pt>
                <c:pt idx="2">
                  <c:v>0.71</c:v>
                </c:pt>
                <c:pt idx="3">
                  <c:v>0.11</c:v>
                </c:pt>
                <c:pt idx="4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08-48E9-A096-F7F1FA03C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7973224"/>
        <c:axId val="1807976712"/>
      </c:barChart>
      <c:catAx>
        <c:axId val="1807973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976712"/>
        <c:crosses val="autoZero"/>
        <c:auto val="1"/>
        <c:lblAlgn val="ctr"/>
        <c:lblOffset val="100"/>
        <c:noMultiLvlLbl val="0"/>
      </c:catAx>
      <c:valAx>
        <c:axId val="1807976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07973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Research the topic myself</c:v>
                </c:pt>
                <c:pt idx="1">
                  <c:v>Seek out another opinion from additional healthcare provider</c:v>
                </c:pt>
                <c:pt idx="2">
                  <c:v>Listen to individual whom I've know the longest</c:v>
                </c:pt>
                <c:pt idx="3">
                  <c:v>Listen to individual with highest pedigree</c:v>
                </c:pt>
                <c:pt idx="4">
                  <c:v>Listen to individual whom I saw last</c:v>
                </c:pt>
                <c:pt idx="5">
                  <c:v>Just pick one and hope for the best</c:v>
                </c:pt>
                <c:pt idx="6">
                  <c:v>Listen to individual whom I saw first</c:v>
                </c:pt>
                <c:pt idx="7">
                  <c:v>Go with my GP</c:v>
                </c:pt>
                <c:pt idx="8">
                  <c:v>Seek out another opinion from non-healthcare provider</c:v>
                </c:pt>
                <c:pt idx="9">
                  <c:v>Other</c:v>
                </c:pt>
                <c:pt idx="10">
                  <c:v>None of the above, not applicable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0.33</c:v>
                </c:pt>
                <c:pt idx="1">
                  <c:v>0.18</c:v>
                </c:pt>
                <c:pt idx="2">
                  <c:v>0.13</c:v>
                </c:pt>
                <c:pt idx="3">
                  <c:v>0.1</c:v>
                </c:pt>
                <c:pt idx="4">
                  <c:v>0.03</c:v>
                </c:pt>
                <c:pt idx="5">
                  <c:v>0.03</c:v>
                </c:pt>
                <c:pt idx="6">
                  <c:v>0.02</c:v>
                </c:pt>
                <c:pt idx="7">
                  <c:v>0.02</c:v>
                </c:pt>
                <c:pt idx="8">
                  <c:v>0.01</c:v>
                </c:pt>
                <c:pt idx="9">
                  <c:v>0.01</c:v>
                </c:pt>
                <c:pt idx="10">
                  <c:v>0.14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8C-4FA2-929E-1549B28BD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8085672"/>
        <c:axId val="1808250552"/>
      </c:barChart>
      <c:catAx>
        <c:axId val="1808085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8250552"/>
        <c:crosses val="autoZero"/>
        <c:auto val="1"/>
        <c:lblAlgn val="ctr"/>
        <c:lblOffset val="100"/>
        <c:noMultiLvlLbl val="0"/>
      </c:catAx>
      <c:valAx>
        <c:axId val="18082505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8085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Greatly improve</c:v>
                </c:pt>
                <c:pt idx="1">
                  <c:v>Somewhat improve</c:v>
                </c:pt>
                <c:pt idx="2">
                  <c:v>Neutral, no difference</c:v>
                </c:pt>
                <c:pt idx="3">
                  <c:v>Somewhat decline</c:v>
                </c:pt>
                <c:pt idx="4">
                  <c:v>Greatly decline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</c:v>
                </c:pt>
                <c:pt idx="1">
                  <c:v>0.4</c:v>
                </c:pt>
                <c:pt idx="2">
                  <c:v>0.35</c:v>
                </c:pt>
                <c:pt idx="3">
                  <c:v>0.09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74-457C-A6BC-5D1D4636F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0324008"/>
        <c:axId val="1809682248"/>
      </c:barChart>
      <c:catAx>
        <c:axId val="1810324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682248"/>
        <c:crosses val="autoZero"/>
        <c:auto val="1"/>
        <c:lblAlgn val="ctr"/>
        <c:lblOffset val="100"/>
        <c:noMultiLvlLbl val="0"/>
      </c:catAx>
      <c:valAx>
        <c:axId val="18096822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1032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Face to face communication with physician</c:v>
                </c:pt>
                <c:pt idx="1">
                  <c:v>Face to face communication with other provider(s)</c:v>
                </c:pt>
                <c:pt idx="2">
                  <c:v>Online links to reliable medical sites</c:v>
                </c:pt>
                <c:pt idx="3">
                  <c:v>Online videos/audio</c:v>
                </c:pt>
                <c:pt idx="4">
                  <c:v>Brochures/pamphlets</c:v>
                </c:pt>
                <c:pt idx="5">
                  <c:v>References to peer reviewed medical journal articles</c:v>
                </c:pt>
                <c:pt idx="6">
                  <c:v>None of the above | not interested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0.73</c:v>
                </c:pt>
                <c:pt idx="1">
                  <c:v>0.37</c:v>
                </c:pt>
                <c:pt idx="2">
                  <c:v>0.29</c:v>
                </c:pt>
                <c:pt idx="3">
                  <c:v>0.09</c:v>
                </c:pt>
                <c:pt idx="4">
                  <c:v>0.06</c:v>
                </c:pt>
                <c:pt idx="5">
                  <c:v>0.01</c:v>
                </c:pt>
                <c:pt idx="6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D1-4967-B857-5FC66FCD6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8490456"/>
        <c:axId val="1808493944"/>
      </c:barChart>
      <c:catAx>
        <c:axId val="1808490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8493944"/>
        <c:crosses val="autoZero"/>
        <c:auto val="1"/>
        <c:lblAlgn val="ctr"/>
        <c:lblOffset val="100"/>
        <c:noMultiLvlLbl val="0"/>
      </c:catAx>
      <c:valAx>
        <c:axId val="18084939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8490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Full-Service Family Practice</c:v>
                </c:pt>
                <c:pt idx="1">
                  <c:v>Walk-In Clinic</c:v>
                </c:pt>
                <c:pt idx="2">
                  <c:v>Hybrid FS/WI</c:v>
                </c:pt>
                <c:pt idx="3">
                  <c:v>CHC</c:v>
                </c:pt>
                <c:pt idx="4">
                  <c:v>Other</c:v>
                </c:pt>
                <c:pt idx="5">
                  <c:v>Unsure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0.62</c:v>
                </c:pt>
                <c:pt idx="1">
                  <c:v>0.14</c:v>
                </c:pt>
                <c:pt idx="2">
                  <c:v>0.19</c:v>
                </c:pt>
                <c:pt idx="3">
                  <c:v>0.01</c:v>
                </c:pt>
                <c:pt idx="4">
                  <c:v>0.01</c:v>
                </c:pt>
                <c:pt idx="5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72-446C-8740-3C63EE50B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97185800"/>
        <c:axId val="1797189288"/>
      </c:barChart>
      <c:catAx>
        <c:axId val="179718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189288"/>
        <c:crosses val="autoZero"/>
        <c:auto val="1"/>
        <c:lblAlgn val="ctr"/>
        <c:lblOffset val="100"/>
        <c:noMultiLvlLbl val="0"/>
      </c:catAx>
      <c:valAx>
        <c:axId val="17971892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97185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  <c:pt idx="7">
                  <c:v>No preference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0.17</c:v>
                </c:pt>
                <c:pt idx="1">
                  <c:v>0.22</c:v>
                </c:pt>
                <c:pt idx="2">
                  <c:v>0.22</c:v>
                </c:pt>
                <c:pt idx="3">
                  <c:v>0.18</c:v>
                </c:pt>
                <c:pt idx="4">
                  <c:v>0.14</c:v>
                </c:pt>
                <c:pt idx="5">
                  <c:v>0.15</c:v>
                </c:pt>
                <c:pt idx="6">
                  <c:v>0.07</c:v>
                </c:pt>
                <c:pt idx="7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BB-40D5-8ED4-8965B502D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9695768"/>
        <c:axId val="1809591192"/>
      </c:barChart>
      <c:catAx>
        <c:axId val="1809695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591192"/>
        <c:crosses val="autoZero"/>
        <c:auto val="1"/>
        <c:lblAlgn val="ctr"/>
        <c:lblOffset val="100"/>
        <c:noMultiLvlLbl val="0"/>
      </c:catAx>
      <c:valAx>
        <c:axId val="18095911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969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Via email</c:v>
                </c:pt>
                <c:pt idx="1">
                  <c:v>Via phone</c:v>
                </c:pt>
                <c:pt idx="2">
                  <c:v>Via text</c:v>
                </c:pt>
                <c:pt idx="3">
                  <c:v>Via video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2.23</c:v>
                </c:pt>
                <c:pt idx="1">
                  <c:v>2.38</c:v>
                </c:pt>
                <c:pt idx="2">
                  <c:v>1.57</c:v>
                </c:pt>
                <c:pt idx="3">
                  <c:v>1.93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A8-4C95-82C9-E15EDFDA3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14066104"/>
        <c:axId val="2114069592"/>
      </c:barChart>
      <c:catAx>
        <c:axId val="2114066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069592"/>
        <c:crosses val="autoZero"/>
        <c:auto val="1"/>
        <c:lblAlgn val="ctr"/>
        <c:lblOffset val="100"/>
        <c:noMultiLvlLbl val="0"/>
      </c:catAx>
      <c:valAx>
        <c:axId val="2114069592"/>
        <c:scaling>
          <c:orientation val="minMax"/>
          <c:max val="4.0"/>
          <c:min val="0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066104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Email a link to complete online</c:v>
                </c:pt>
                <c:pt idx="1">
                  <c:v>Text a link to complete online</c:v>
                </c:pt>
                <c:pt idx="2">
                  <c:v>Mail me a paper version</c:v>
                </c:pt>
                <c:pt idx="3">
                  <c:v>Ask me questions over the phone</c:v>
                </c:pt>
                <c:pt idx="4">
                  <c:v>Other</c:v>
                </c:pt>
                <c:pt idx="5">
                  <c:v>No preference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0.77</c:v>
                </c:pt>
                <c:pt idx="1">
                  <c:v>0.08</c:v>
                </c:pt>
                <c:pt idx="2">
                  <c:v>0.08</c:v>
                </c:pt>
                <c:pt idx="3">
                  <c:v>0.06</c:v>
                </c:pt>
                <c:pt idx="4">
                  <c:v>0.0</c:v>
                </c:pt>
                <c:pt idx="5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44-46B8-A7CD-C76562B10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0499848"/>
        <c:axId val="1810503336"/>
      </c:barChart>
      <c:catAx>
        <c:axId val="1810499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503336"/>
        <c:crosses val="autoZero"/>
        <c:auto val="1"/>
        <c:lblAlgn val="ctr"/>
        <c:lblOffset val="100"/>
        <c:noMultiLvlLbl val="0"/>
      </c:catAx>
      <c:valAx>
        <c:axId val="1810503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1049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BC0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Caucasian</c:v>
                </c:pt>
                <c:pt idx="1">
                  <c:v>Chinese</c:v>
                </c:pt>
                <c:pt idx="2">
                  <c:v>Asian-other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0.53</c:v>
                </c:pt>
                <c:pt idx="1">
                  <c:v>0.26</c:v>
                </c:pt>
                <c:pt idx="2">
                  <c:v>0.1</c:v>
                </c:pt>
                <c:pt idx="3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54-4B40-B896-B380DDF5B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220600"/>
        <c:axId val="1806222008"/>
      </c:barChart>
      <c:catAx>
        <c:axId val="180622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222008"/>
        <c:crosses val="autoZero"/>
        <c:auto val="1"/>
        <c:lblAlgn val="ctr"/>
        <c:lblOffset val="100"/>
        <c:noMultiLvlLbl val="0"/>
      </c:catAx>
      <c:valAx>
        <c:axId val="18062220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06220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Not enough time with physician</c:v>
                </c:pt>
                <c:pt idx="1">
                  <c:v>Physician always running late</c:v>
                </c:pt>
                <c:pt idx="2">
                  <c:v>Improper explanation of diagnosis/care plan</c:v>
                </c:pt>
                <c:pt idx="3">
                  <c:v>Physician doesn't listen to me</c:v>
                </c:pt>
                <c:pt idx="4">
                  <c:v>Physician doesn't refer me to appropriate specialists</c:v>
                </c:pt>
                <c:pt idx="5">
                  <c:v>Rude staff</c:v>
                </c:pt>
                <c:pt idx="6">
                  <c:v>Physician has misdiagnosed my issues previously</c:v>
                </c:pt>
                <c:pt idx="7">
                  <c:v>Physician doesn't prescribe me appropriate meds</c:v>
                </c:pt>
                <c:pt idx="8">
                  <c:v>Physician is rude</c:v>
                </c:pt>
                <c:pt idx="9">
                  <c:v>No confidence in abilities of physician</c:v>
                </c:pt>
                <c:pt idx="10">
                  <c:v>No connection, different doctor each time</c:v>
                </c:pt>
                <c:pt idx="11">
                  <c:v>Other</c:v>
                </c:pt>
                <c:pt idx="12">
                  <c:v>No reason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0.42</c:v>
                </c:pt>
                <c:pt idx="1">
                  <c:v>0.25</c:v>
                </c:pt>
                <c:pt idx="2">
                  <c:v>0.21</c:v>
                </c:pt>
                <c:pt idx="3">
                  <c:v>0.12</c:v>
                </c:pt>
                <c:pt idx="4">
                  <c:v>0.11</c:v>
                </c:pt>
                <c:pt idx="5">
                  <c:v>0.08</c:v>
                </c:pt>
                <c:pt idx="6">
                  <c:v>0.07</c:v>
                </c:pt>
                <c:pt idx="7">
                  <c:v>0.06</c:v>
                </c:pt>
                <c:pt idx="8">
                  <c:v>0.05</c:v>
                </c:pt>
                <c:pt idx="9">
                  <c:v>0.04</c:v>
                </c:pt>
                <c:pt idx="10">
                  <c:v>0.02</c:v>
                </c:pt>
                <c:pt idx="11">
                  <c:v>0.01</c:v>
                </c:pt>
                <c:pt idx="1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42-48D5-8EB2-CF814C35B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8691240"/>
        <c:axId val="1808694728"/>
      </c:barChart>
      <c:catAx>
        <c:axId val="1808691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8694728"/>
        <c:crosses val="autoZero"/>
        <c:auto val="1"/>
        <c:lblAlgn val="ctr"/>
        <c:lblOffset val="100"/>
        <c:noMultiLvlLbl val="0"/>
      </c:catAx>
      <c:valAx>
        <c:axId val="18086947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869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Not enough time with physician</c:v>
                </c:pt>
                <c:pt idx="1">
                  <c:v>Physician always running late | long wait times</c:v>
                </c:pt>
                <c:pt idx="2">
                  <c:v>No connection, different doctor each time</c:v>
                </c:pt>
                <c:pt idx="3">
                  <c:v>Improper explanation of diagnosis/care plan</c:v>
                </c:pt>
                <c:pt idx="4">
                  <c:v>Physician has misdiagnosed my issues previously</c:v>
                </c:pt>
                <c:pt idx="5">
                  <c:v>Physician doesn't listen to me</c:v>
                </c:pt>
                <c:pt idx="6">
                  <c:v>Physician doesn't refer me to appropriate specialists</c:v>
                </c:pt>
                <c:pt idx="7">
                  <c:v>Rude staff</c:v>
                </c:pt>
                <c:pt idx="8">
                  <c:v>Physician doesn't prescribe me appropriate meds</c:v>
                </c:pt>
                <c:pt idx="9">
                  <c:v>Physician is rude</c:v>
                </c:pt>
                <c:pt idx="10">
                  <c:v>No confidence in abilities of physician</c:v>
                </c:pt>
                <c:pt idx="11">
                  <c:v>Other</c:v>
                </c:pt>
                <c:pt idx="12">
                  <c:v>No reason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0.43</c:v>
                </c:pt>
                <c:pt idx="1">
                  <c:v>0.22</c:v>
                </c:pt>
                <c:pt idx="2">
                  <c:v>0.21</c:v>
                </c:pt>
                <c:pt idx="3">
                  <c:v>0.18</c:v>
                </c:pt>
                <c:pt idx="4">
                  <c:v>0.11</c:v>
                </c:pt>
                <c:pt idx="5">
                  <c:v>0.07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0.03</c:v>
                </c:pt>
                <c:pt idx="10">
                  <c:v>0.03</c:v>
                </c:pt>
                <c:pt idx="11">
                  <c:v>0.01</c:v>
                </c:pt>
                <c:pt idx="12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93-4953-86A1-46828ADE7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8686232"/>
        <c:axId val="1808702712"/>
      </c:barChart>
      <c:catAx>
        <c:axId val="1808686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8702712"/>
        <c:crosses val="autoZero"/>
        <c:auto val="1"/>
        <c:lblAlgn val="ctr"/>
        <c:lblOffset val="100"/>
        <c:noMultiLvlLbl val="0"/>
      </c:catAx>
      <c:valAx>
        <c:axId val="18087027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868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to 2</c:v>
                </c:pt>
                <c:pt idx="1">
                  <c:v>3 to 4</c:v>
                </c:pt>
                <c:pt idx="2">
                  <c:v>5 or more</c:v>
                </c:pt>
                <c:pt idx="3">
                  <c:v>No preference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0.16</c:v>
                </c:pt>
                <c:pt idx="2">
                  <c:v>0.01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6A-454D-99FA-D2C3B160E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8760984"/>
        <c:axId val="1808146104"/>
      </c:barChart>
      <c:catAx>
        <c:axId val="1808760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8146104"/>
        <c:crosses val="autoZero"/>
        <c:auto val="1"/>
        <c:lblAlgn val="ctr"/>
        <c:lblOffset val="100"/>
        <c:noMultiLvlLbl val="0"/>
      </c:catAx>
      <c:valAx>
        <c:axId val="18081461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8760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324160193778"/>
          <c:y val="0.0576297070620524"/>
          <c:w val="0.295836195185699"/>
          <c:h val="0.853306200205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Worry physician will no longer be principal care provider</c:v>
                </c:pt>
                <c:pt idx="1">
                  <c:v>Worry valuable information will be lost due to poor intra-network communication</c:v>
                </c:pt>
                <c:pt idx="2">
                  <c:v>Worry intra-network logistics will result in delays in my care</c:v>
                </c:pt>
                <c:pt idx="3">
                  <c:v>Worry no one individual will take responsibility for my care</c:v>
                </c:pt>
                <c:pt idx="4">
                  <c:v>Worry that there will be a system-wide cost increase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</c:v>
                </c:pt>
                <c:pt idx="1">
                  <c:v>0.59</c:v>
                </c:pt>
                <c:pt idx="2">
                  <c:v>0.56</c:v>
                </c:pt>
                <c:pt idx="3">
                  <c:v>0.55</c:v>
                </c:pt>
                <c:pt idx="4">
                  <c:v>0.44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20-403C-9E66-1B269A98F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2092152"/>
        <c:axId val="1812095736"/>
      </c:barChart>
      <c:catAx>
        <c:axId val="1812092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095736"/>
        <c:crosses val="autoZero"/>
        <c:auto val="1"/>
        <c:lblAlgn val="ctr"/>
        <c:lblOffset val="100"/>
        <c:noMultiLvlLbl val="0"/>
      </c:catAx>
      <c:valAx>
        <c:axId val="18120957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1209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4715785241371"/>
          <c:y val="0.0513031062433346"/>
          <c:w val="0.392730346492942"/>
          <c:h val="0.8927298687639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There may be a more robust set of skills available to manage my care</c:v>
                </c:pt>
                <c:pt idx="1">
                  <c:v>This may increase the availability of healthcare services</c:v>
                </c:pt>
                <c:pt idx="2">
                  <c:v>This may reduce the redundancy in healthcare services I receive</c:v>
                </c:pt>
                <c:pt idx="3">
                  <c:v>This may decrease system wide healthcare costs</c:v>
                </c:pt>
                <c:pt idx="4">
                  <c:v>The length of my visits may increase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0.67</c:v>
                </c:pt>
                <c:pt idx="1">
                  <c:v>0.61</c:v>
                </c:pt>
                <c:pt idx="2">
                  <c:v>0.32</c:v>
                </c:pt>
                <c:pt idx="3">
                  <c:v>0.31</c:v>
                </c:pt>
                <c:pt idx="4">
                  <c:v>0.12</c:v>
                </c:pt>
                <c:pt idx="5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27-47BE-8A3E-2E00E223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2153752"/>
        <c:axId val="1812157336"/>
      </c:barChart>
      <c:catAx>
        <c:axId val="1812153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157336"/>
        <c:crosses val="autoZero"/>
        <c:auto val="1"/>
        <c:lblAlgn val="ctr"/>
        <c:lblOffset val="100"/>
        <c:noMultiLvlLbl val="0"/>
      </c:catAx>
      <c:valAx>
        <c:axId val="1812157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1215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of the time</c:v>
                </c:pt>
                <c:pt idx="1">
                  <c:v>Most of the time</c:v>
                </c:pt>
                <c:pt idx="2">
                  <c:v>Some of the time</c:v>
                </c:pt>
                <c:pt idx="3">
                  <c:v>Rarely</c:v>
                </c:pt>
                <c:pt idx="4">
                  <c:v>Never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0.05</c:v>
                </c:pt>
                <c:pt idx="2">
                  <c:v>0.09</c:v>
                </c:pt>
                <c:pt idx="3">
                  <c:v>0.34</c:v>
                </c:pt>
                <c:pt idx="4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D7-4E34-A910-69F911C4B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2216152"/>
        <c:axId val="1812219736"/>
      </c:barChart>
      <c:catAx>
        <c:axId val="1812216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219736"/>
        <c:crosses val="autoZero"/>
        <c:auto val="1"/>
        <c:lblAlgn val="ctr"/>
        <c:lblOffset val="100"/>
        <c:noMultiLvlLbl val="0"/>
      </c:catAx>
      <c:valAx>
        <c:axId val="18122197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1221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 am registered to a GP in an area I used to live</c:v>
                </c:pt>
                <c:pt idx="1">
                  <c:v>Availability to register with physician</c:v>
                </c:pt>
                <c:pt idx="2">
                  <c:v>I travel often</c:v>
                </c:pt>
                <c:pt idx="3">
                  <c:v>I'm registered to a GP who moved their practice away</c:v>
                </c:pt>
                <c:pt idx="4">
                  <c:v>Specialist needs not available locally</c:v>
                </c:pt>
                <c:pt idx="5">
                  <c:v>Seek care near my educational institution</c:v>
                </c:pt>
                <c:pt idx="6">
                  <c:v>I was referred out of my area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0.35</c:v>
                </c:pt>
                <c:pt idx="1">
                  <c:v>0.16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0.06</c:v>
                </c:pt>
                <c:pt idx="6">
                  <c:v>0.03</c:v>
                </c:pt>
                <c:pt idx="7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5B-4DC3-9937-033E588D1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2281288"/>
        <c:axId val="1812284872"/>
      </c:barChart>
      <c:catAx>
        <c:axId val="1812281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284872"/>
        <c:crosses val="autoZero"/>
        <c:auto val="1"/>
        <c:lblAlgn val="ctr"/>
        <c:lblOffset val="100"/>
        <c:noMultiLvlLbl val="0"/>
      </c:catAx>
      <c:valAx>
        <c:axId val="181228487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1228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0.0127911368500567"/>
                  <c:y val="0.0553944750915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2D2-4A1D-94E6-F4ABCD8811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Did not complete high school</c:v>
                </c:pt>
                <c:pt idx="1">
                  <c:v>High school/GED</c:v>
                </c:pt>
                <c:pt idx="2">
                  <c:v>Some College or University</c:v>
                </c:pt>
                <c:pt idx="3">
                  <c:v>Trades diploma</c:v>
                </c:pt>
                <c:pt idx="4">
                  <c:v>Bachelor's degree</c:v>
                </c:pt>
                <c:pt idx="5">
                  <c:v>Master's degree</c:v>
                </c:pt>
                <c:pt idx="6">
                  <c:v>Advanced graduate work or PH.D</c:v>
                </c:pt>
                <c:pt idx="7">
                  <c:v>Prefer not to disclose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0.01</c:v>
                </c:pt>
                <c:pt idx="1">
                  <c:v>0.1</c:v>
                </c:pt>
                <c:pt idx="2">
                  <c:v>0.22</c:v>
                </c:pt>
                <c:pt idx="3">
                  <c:v>0.11</c:v>
                </c:pt>
                <c:pt idx="4">
                  <c:v>0.38</c:v>
                </c:pt>
                <c:pt idx="5">
                  <c:v>0.11</c:v>
                </c:pt>
                <c:pt idx="6">
                  <c:v>0.05</c:v>
                </c:pt>
                <c:pt idx="7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D2-4A1D-94E6-F4ABCD881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018120"/>
        <c:axId val="1806244776"/>
      </c:barChart>
      <c:catAx>
        <c:axId val="1806018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244776"/>
        <c:crosses val="autoZero"/>
        <c:auto val="1"/>
        <c:lblAlgn val="ctr"/>
        <c:lblOffset val="100"/>
        <c:noMultiLvlLbl val="0"/>
      </c:catAx>
      <c:valAx>
        <c:axId val="18062447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601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Under $25,000</c:v>
                </c:pt>
                <c:pt idx="1">
                  <c:v>$25,000 to $39,999</c:v>
                </c:pt>
                <c:pt idx="2">
                  <c:v>$40,000 to $49,999</c:v>
                </c:pt>
                <c:pt idx="3">
                  <c:v>$50,000 to $74,999</c:v>
                </c:pt>
                <c:pt idx="4">
                  <c:v>$75,000 to $99,999</c:v>
                </c:pt>
                <c:pt idx="5">
                  <c:v>$100,000 to $199,999</c:v>
                </c:pt>
                <c:pt idx="6">
                  <c:v>$200,000 and above</c:v>
                </c:pt>
                <c:pt idx="7">
                  <c:v>Prefer not to disclose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0.06</c:v>
                </c:pt>
                <c:pt idx="1">
                  <c:v>0.06</c:v>
                </c:pt>
                <c:pt idx="2">
                  <c:v>0.09</c:v>
                </c:pt>
                <c:pt idx="3">
                  <c:v>0.18</c:v>
                </c:pt>
                <c:pt idx="4">
                  <c:v>0.15</c:v>
                </c:pt>
                <c:pt idx="5">
                  <c:v>0.21</c:v>
                </c:pt>
                <c:pt idx="6">
                  <c:v>0.05</c:v>
                </c:pt>
                <c:pt idx="7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44-4CDA-9A17-1063AE945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276072"/>
        <c:axId val="1806279592"/>
      </c:barChart>
      <c:catAx>
        <c:axId val="1806276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279592"/>
        <c:crosses val="autoZero"/>
        <c:auto val="1"/>
        <c:lblAlgn val="ctr"/>
        <c:lblOffset val="100"/>
        <c:noMultiLvlLbl val="0"/>
      </c:catAx>
      <c:valAx>
        <c:axId val="18062795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627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Same day | drop in</c:v>
                </c:pt>
                <c:pt idx="1">
                  <c:v>Next day</c:v>
                </c:pt>
                <c:pt idx="2">
                  <c:v>After next, but within five days</c:v>
                </c:pt>
                <c:pt idx="3">
                  <c:v>Six to ten days</c:v>
                </c:pt>
                <c:pt idx="4">
                  <c:v>More than ten days</c:v>
                </c:pt>
                <c:pt idx="5">
                  <c:v>NA, I only seek medical care for urgent issues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0.13</c:v>
                </c:pt>
                <c:pt idx="1">
                  <c:v>0.1</c:v>
                </c:pt>
                <c:pt idx="2">
                  <c:v>0.37</c:v>
                </c:pt>
                <c:pt idx="3">
                  <c:v>0.21</c:v>
                </c:pt>
                <c:pt idx="4">
                  <c:v>0.11</c:v>
                </c:pt>
                <c:pt idx="5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FC-43D9-AC99-DF0D859D1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353528"/>
        <c:axId val="1806357048"/>
      </c:barChart>
      <c:catAx>
        <c:axId val="1806353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357048"/>
        <c:crosses val="autoZero"/>
        <c:auto val="1"/>
        <c:lblAlgn val="ctr"/>
        <c:lblOffset val="100"/>
        <c:noMultiLvlLbl val="0"/>
      </c:catAx>
      <c:valAx>
        <c:axId val="18063570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6353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Early Morning (8:00-9:59am)</c:v>
                </c:pt>
                <c:pt idx="1">
                  <c:v>Mid-morning (10-11:59am)</c:v>
                </c:pt>
                <c:pt idx="2">
                  <c:v>Midday (12-1:59pm</c:v>
                </c:pt>
                <c:pt idx="3">
                  <c:v>Afternoon (2-3:59pm)</c:v>
                </c:pt>
                <c:pt idx="4">
                  <c:v>Early evening (4-5:59pm)</c:v>
                </c:pt>
                <c:pt idx="5">
                  <c:v>Evening (6-7:59pm)</c:v>
                </c:pt>
                <c:pt idx="6">
                  <c:v>After-hours (8-9:59pm)</c:v>
                </c:pt>
                <c:pt idx="7">
                  <c:v>No preference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0.27</c:v>
                </c:pt>
                <c:pt idx="1">
                  <c:v>0.33</c:v>
                </c:pt>
                <c:pt idx="2">
                  <c:v>0.14</c:v>
                </c:pt>
                <c:pt idx="3">
                  <c:v>0.2</c:v>
                </c:pt>
                <c:pt idx="4">
                  <c:v>0.17</c:v>
                </c:pt>
                <c:pt idx="5">
                  <c:v>0.1</c:v>
                </c:pt>
                <c:pt idx="6">
                  <c:v>0.02</c:v>
                </c:pt>
                <c:pt idx="7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9F-4388-82C9-ED8F52B57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416472"/>
        <c:axId val="1806419992"/>
      </c:barChart>
      <c:catAx>
        <c:axId val="1806416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419992"/>
        <c:crosses val="autoZero"/>
        <c:auto val="1"/>
        <c:lblAlgn val="ctr"/>
        <c:lblOffset val="100"/>
        <c:noMultiLvlLbl val="0"/>
      </c:catAx>
      <c:valAx>
        <c:axId val="18064199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6416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try to find a/another walk-in option</c:v>
                </c:pt>
                <c:pt idx="1">
                  <c:v>I wait until my clinic re-opens</c:v>
                </c:pt>
                <c:pt idx="2">
                  <c:v>I go to the ED</c:v>
                </c:pt>
                <c:pt idx="3">
                  <c:v>I call the 8-1-1 nursing hotline</c:v>
                </c:pt>
                <c:pt idx="4">
                  <c:v>I call my doctor's after hours phone line</c:v>
                </c:pt>
                <c:pt idx="5">
                  <c:v>Contact a friend with medical knowledge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0.51</c:v>
                </c:pt>
                <c:pt idx="1">
                  <c:v>0.41</c:v>
                </c:pt>
                <c:pt idx="2">
                  <c:v>0.19</c:v>
                </c:pt>
                <c:pt idx="3">
                  <c:v>0.07</c:v>
                </c:pt>
                <c:pt idx="4">
                  <c:v>0.07</c:v>
                </c:pt>
                <c:pt idx="5">
                  <c:v>0.01</c:v>
                </c:pt>
                <c:pt idx="6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17-47A0-9659-B533853BD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480088"/>
        <c:axId val="1806483608"/>
      </c:barChart>
      <c:catAx>
        <c:axId val="1806480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483608"/>
        <c:crosses val="autoZero"/>
        <c:auto val="1"/>
        <c:lblAlgn val="ctr"/>
        <c:lblOffset val="100"/>
        <c:noMultiLvlLbl val="0"/>
      </c:catAx>
      <c:valAx>
        <c:axId val="180648360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6480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888300910694"/>
          <c:y val="0.0699587812409109"/>
          <c:w val="0.497332740089249"/>
          <c:h val="0.8973937875133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D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Yes, once or twice</c:v>
                </c:pt>
                <c:pt idx="1">
                  <c:v>Yes, at least three times but no more than five</c:v>
                </c:pt>
                <c:pt idx="2">
                  <c:v>Yes, at least five times</c:v>
                </c:pt>
                <c:pt idx="3">
                  <c:v>No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0.16</c:v>
                </c:pt>
                <c:pt idx="1">
                  <c:v>0.02</c:v>
                </c:pt>
                <c:pt idx="2">
                  <c:v>0.01</c:v>
                </c:pt>
                <c:pt idx="3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74-47D8-9391-807900DEE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545528"/>
        <c:axId val="1806549048"/>
      </c:barChart>
      <c:catAx>
        <c:axId val="1806545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549048"/>
        <c:crosses val="autoZero"/>
        <c:auto val="1"/>
        <c:lblAlgn val="ctr"/>
        <c:lblOffset val="100"/>
        <c:noMultiLvlLbl val="0"/>
      </c:catAx>
      <c:valAx>
        <c:axId val="18065490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6545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EBE82C-4183-4E9A-8B63-F6D0A03F361E}" type="datetimeFigureOut">
              <a:rPr lang="en-CA" smtClean="0"/>
              <a:t>17-06-19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AA9A44-0973-46A2-B5FF-9FDBBAE2EDC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087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29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32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09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90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06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21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05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47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39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56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98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10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36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75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5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65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9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99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3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02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6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80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133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19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3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943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079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877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535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82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682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2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291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750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43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8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051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046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069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8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69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5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1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6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0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440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B142-30BC-4D6F-B921-14D82E67FE8A}" type="datetimeFigureOut">
              <a:rPr lang="en-US" smtClean="0"/>
              <a:pPr/>
              <a:t>17-06-19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B142-30BC-4D6F-B921-14D82E67FE8A}" type="datetimeFigureOut">
              <a:rPr lang="en-US" smtClean="0"/>
              <a:pPr/>
              <a:t>17-06-19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B142-30BC-4D6F-B921-14D82E67FE8A}" type="datetimeFigureOut">
              <a:rPr lang="en-US" smtClean="0"/>
              <a:pPr/>
              <a:t>17-06-19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4400"/>
            <a:ext cx="7772400" cy="991170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0F6E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88720"/>
            <a:ext cx="6400800" cy="1002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Header Feb 201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398"/>
            <a:ext cx="9150452" cy="16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8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6E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1C8B-7F11-406A-B962-FF97CD8E7D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5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782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1C8B-7F11-406A-B962-FF97CD8E7D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7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1C8B-7F11-406A-B962-FF97CD8E7D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9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B142-30BC-4D6F-B921-14D82E67FE8A}" type="datetimeFigureOut">
              <a:rPr lang="en-US" smtClean="0"/>
              <a:pPr/>
              <a:t>17-06-19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7ACC-A807-431C-A50D-DB07112E7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_no_photo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995464"/>
            <a:ext cx="9144000" cy="8752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5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2750" y="6138794"/>
            <a:ext cx="74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181C8B-7F11-406A-B962-FF97CD8E7D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55600"/>
          </a:xfrm>
          <a:prstGeom prst="rect">
            <a:avLst/>
          </a:prstGeom>
          <a:solidFill>
            <a:srgbClr val="BBC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7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F6E89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chart" Target="../charts/chart17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berenbeim@divisionsbc.ca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chart" Target="../charts/char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chart" Target="../charts/char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chart" Target="../charts/char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chart" Target="../charts/char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chart" Target="../charts/chart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chart" Target="../charts/char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chart" Target="../charts/chart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chart" Target="../charts/char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chart" Target="../charts/chart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8841" r="-1"/>
          <a:stretch/>
        </p:blipFill>
        <p:spPr>
          <a:xfrm>
            <a:off x="-824495" y="5125117"/>
            <a:ext cx="9968495" cy="341194"/>
          </a:xfrm>
          <a:prstGeom prst="rect">
            <a:avLst/>
          </a:prstGeom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2" y="5500042"/>
            <a:ext cx="4267656" cy="8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divisionsbc.ca/CMSMedia/Divisions/DivisionCatalog-vancouver/HomePageMenuBackground/iStock_000003036229Sma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-2149" r="4938"/>
          <a:stretch/>
        </p:blipFill>
        <p:spPr bwMode="auto">
          <a:xfrm>
            <a:off x="0" y="2497538"/>
            <a:ext cx="9157648" cy="28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8841" r="-1"/>
          <a:stretch/>
        </p:blipFill>
        <p:spPr>
          <a:xfrm>
            <a:off x="-824495" y="0"/>
            <a:ext cx="9982143" cy="341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56600"/>
            <a:ext cx="9144000" cy="401400"/>
          </a:xfrm>
          <a:prstGeom prst="rect">
            <a:avLst/>
          </a:prstGeom>
        </p:spPr>
      </p:pic>
      <p:sp>
        <p:nvSpPr>
          <p:cNvPr id="8" name="Shape 1"/>
          <p:cNvSpPr txBox="1">
            <a:spLocks/>
          </p:cNvSpPr>
          <p:nvPr/>
        </p:nvSpPr>
        <p:spPr>
          <a:xfrm>
            <a:off x="13648" y="909535"/>
            <a:ext cx="9144000" cy="7363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rgbClr val="006D8A"/>
                </a:solidFill>
              </a:rPr>
              <a:t>PMH </a:t>
            </a:r>
            <a:r>
              <a:rPr lang="en-CA" dirty="0" smtClean="0">
                <a:solidFill>
                  <a:srgbClr val="006D8A"/>
                </a:solidFill>
              </a:rPr>
              <a:t>PATIENT PERSPECTIVE SURVEY</a:t>
            </a:r>
            <a:r>
              <a:rPr lang="en-CA" dirty="0">
                <a:solidFill>
                  <a:srgbClr val="006D8A"/>
                </a:solidFill>
              </a:rPr>
              <a:t/>
            </a:r>
            <a:br>
              <a:rPr lang="en-CA" dirty="0">
                <a:solidFill>
                  <a:srgbClr val="006D8A"/>
                </a:solidFill>
              </a:rPr>
            </a:br>
            <a:r>
              <a:rPr lang="en-CA" sz="2400" dirty="0">
                <a:solidFill>
                  <a:srgbClr val="006D8A"/>
                </a:solidFill>
              </a:rPr>
              <a:t/>
            </a:r>
            <a:br>
              <a:rPr lang="en-CA" sz="2400" dirty="0">
                <a:solidFill>
                  <a:srgbClr val="006D8A"/>
                </a:solidFill>
              </a:rPr>
            </a:br>
            <a:endParaRPr lang="en-CA" sz="2400" dirty="0">
              <a:solidFill>
                <a:srgbClr val="006D8A"/>
              </a:solidFill>
            </a:endParaRPr>
          </a:p>
        </p:txBody>
      </p:sp>
      <p:sp>
        <p:nvSpPr>
          <p:cNvPr id="10" name="Shape 1"/>
          <p:cNvSpPr txBox="1">
            <a:spLocks/>
          </p:cNvSpPr>
          <p:nvPr/>
        </p:nvSpPr>
        <p:spPr>
          <a:xfrm>
            <a:off x="13648" y="1463668"/>
            <a:ext cx="9144000" cy="7363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>
                <a:solidFill>
                  <a:srgbClr val="BBC09B"/>
                </a:solidFill>
              </a:rPr>
              <a:t>GPSC Spring Summit 2017</a:t>
            </a:r>
            <a:endParaRPr lang="en-CA" sz="1800" dirty="0">
              <a:solidFill>
                <a:srgbClr val="BBC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5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What time of the day would you most prefer to schedule visits with a family doctor?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80907444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67563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Respondents age 20-39 are more likely to target “evening” appointments (17%), respondents below the age of 60 are more likely to target “early evening and/or evening” appointments</a:t>
            </a:r>
          </a:p>
        </p:txBody>
      </p:sp>
      <p:sp>
        <p:nvSpPr>
          <p:cNvPr id="8" name="Shape 1"/>
          <p:cNvSpPr txBox="1">
            <a:spLocks/>
          </p:cNvSpPr>
          <p:nvPr/>
        </p:nvSpPr>
        <p:spPr>
          <a:xfrm>
            <a:off x="-1" y="942505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These could be either urgent or non-urgent visits – select up to two options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3205" y="5380665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Majority (60%) of respondents would prefer appointments within the first four hours of the workday</a:t>
            </a:r>
          </a:p>
        </p:txBody>
      </p:sp>
    </p:spTree>
    <p:extLst>
      <p:ext uri="{BB962C8B-B14F-4D97-AF65-F5344CB8AC3E}">
        <p14:creationId xmlns:p14="http://schemas.microsoft.com/office/powerpoint/2010/main" val="275577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What do you generally do if you feel you need to see a physician and your family doctor’s office or most commonly used walk-in clinic </a:t>
            </a:r>
            <a:r>
              <a:rPr lang="en-CA" sz="2000" b="1" dirty="0"/>
              <a:t>is closed</a:t>
            </a:r>
            <a:r>
              <a:rPr lang="en-CA" sz="2000" dirty="0"/>
              <a:t>?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42539840"/>
              </p:ext>
            </p:extLst>
          </p:nvPr>
        </p:nvGraphicFramePr>
        <p:xfrm>
          <a:off x="1364775" y="1280741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60820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Female respondents are twice as likely to call the 8-1-1 nursing hotline compared to males (10% to 5%)</a:t>
            </a:r>
          </a:p>
        </p:txBody>
      </p:sp>
      <p:sp>
        <p:nvSpPr>
          <p:cNvPr id="7" name="Shape 1"/>
          <p:cNvSpPr txBox="1">
            <a:spLocks/>
          </p:cNvSpPr>
          <p:nvPr/>
        </p:nvSpPr>
        <p:spPr>
          <a:xfrm>
            <a:off x="-1" y="942505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Please select all that apply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5285532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Data suggests a decrease in willingness to search for another walk-in option as age increases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3205" y="3930886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Male respondents and attached respondents more likely to go to ED compared to female and unattached sub-groupings respectively | (22% to 16% and 21% to 12%)</a:t>
            </a:r>
          </a:p>
        </p:txBody>
      </p:sp>
    </p:spTree>
    <p:extLst>
      <p:ext uri="{BB962C8B-B14F-4D97-AF65-F5344CB8AC3E}">
        <p14:creationId xmlns:p14="http://schemas.microsoft.com/office/powerpoint/2010/main" val="236631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In the past two years have you visited an emergency department, for a </a:t>
            </a:r>
            <a:r>
              <a:rPr lang="en-CA" sz="2000" b="1" dirty="0"/>
              <a:t>non-emergency</a:t>
            </a:r>
            <a:r>
              <a:rPr lang="en-CA" sz="2000" dirty="0"/>
              <a:t> situation, instead of visiting your family doctor’s office or an available walk-in clinic?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87002470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73205" y="4917041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Respondents generally believe that their ED utilization </a:t>
            </a:r>
            <a:r>
              <a:rPr lang="en-CA" sz="1400" dirty="0">
                <a:solidFill>
                  <a:schemeClr val="tx1"/>
                </a:solidFill>
              </a:rPr>
              <a:t>is reasonable</a:t>
            </a:r>
          </a:p>
        </p:txBody>
      </p:sp>
    </p:spTree>
    <p:extLst>
      <p:ext uri="{BB962C8B-B14F-4D97-AF65-F5344CB8AC3E}">
        <p14:creationId xmlns:p14="http://schemas.microsoft.com/office/powerpoint/2010/main" val="283623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n=182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Which of the following reasons most accurately categorize why you chose to visit the ED instead of your/a family doctor?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08928117"/>
              </p:ext>
            </p:extLst>
          </p:nvPr>
        </p:nvGraphicFramePr>
        <p:xfrm>
          <a:off x="1016759" y="1513771"/>
          <a:ext cx="7110483" cy="406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hape 1"/>
          <p:cNvSpPr txBox="1">
            <a:spLocks/>
          </p:cNvSpPr>
          <p:nvPr/>
        </p:nvSpPr>
        <p:spPr>
          <a:xfrm>
            <a:off x="-1" y="997097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Only those who selected “yes” to previous question – select all that apply</a:t>
            </a:r>
          </a:p>
        </p:txBody>
      </p:sp>
    </p:spTree>
    <p:extLst>
      <p:ext uri="{BB962C8B-B14F-4D97-AF65-F5344CB8AC3E}">
        <p14:creationId xmlns:p14="http://schemas.microsoft.com/office/powerpoint/2010/main" val="199968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3206" y="3169693"/>
            <a:ext cx="7997588" cy="5186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EMR |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4194873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Please rate your level of interest in a system which allows you to book appointments with your family doctor online?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83827764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60820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Top two box score = 80%; indicates a vast majority of patients are interested in e-booking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5285532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Respondents age 70 and above are less interested than others.  However, a majority still expressed interest; 70% &amp; 50% top-two box score age 70-79, 80+ respectively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6848" y="1910687"/>
            <a:ext cx="6933063" cy="900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643881" y="2038871"/>
            <a:ext cx="1198729" cy="635800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Top-two box: 80%</a:t>
            </a:r>
          </a:p>
        </p:txBody>
      </p:sp>
    </p:spTree>
    <p:extLst>
      <p:ext uri="{BB962C8B-B14F-4D97-AF65-F5344CB8AC3E}">
        <p14:creationId xmlns:p14="http://schemas.microsoft.com/office/powerpoint/2010/main" val="275781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79013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Please rate your level of interest reviewing/viewing your patient record online.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18912588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635505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A majority of patients would like the option to be able to review/view their patient record online; this does not speak to whether or not patients would actually utilize this functionality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0496" y="1910687"/>
            <a:ext cx="6933063" cy="900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643881" y="2038871"/>
            <a:ext cx="1198729" cy="635800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Top-two box: 79%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5300397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Unattached respondents, while the majority still expressing interest, are less likely to select “interested” than attached respondents (67% to 81%) and more likely to select “neutral” (22% to 11%)</a:t>
            </a:r>
          </a:p>
        </p:txBody>
      </p:sp>
    </p:spTree>
    <p:extLst>
      <p:ext uri="{BB962C8B-B14F-4D97-AF65-F5344CB8AC3E}">
        <p14:creationId xmlns:p14="http://schemas.microsoft.com/office/powerpoint/2010/main" val="3440456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n=790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What element of your medical record are you most interested to review/view?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70753362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717393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Interestingly little variation among sub-groups</a:t>
            </a:r>
          </a:p>
        </p:txBody>
      </p:sp>
      <p:sp>
        <p:nvSpPr>
          <p:cNvPr id="7" name="Shape 1"/>
          <p:cNvSpPr txBox="1">
            <a:spLocks/>
          </p:cNvSpPr>
          <p:nvPr/>
        </p:nvSpPr>
        <p:spPr>
          <a:xfrm>
            <a:off x="-1" y="942505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Please select up to two options | Only those who selected “interested” in last question</a:t>
            </a:r>
          </a:p>
        </p:txBody>
      </p:sp>
    </p:spTree>
    <p:extLst>
      <p:ext uri="{BB962C8B-B14F-4D97-AF65-F5344CB8AC3E}">
        <p14:creationId xmlns:p14="http://schemas.microsoft.com/office/powerpoint/2010/main" val="127672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How likely are you to complete a health survey sent by your/a physician in advance of your appointment?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87100182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60820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Across age groups, at minimum 74% of respondents selected either “somewhat likely” or “very likely”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5285532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No baseline established for acceptable length of survey; will answers change when comparing a five minute survey to a fifteen minute survey, to a thirty minute survey etc. </a:t>
            </a:r>
          </a:p>
        </p:txBody>
      </p:sp>
      <p:sp>
        <p:nvSpPr>
          <p:cNvPr id="8" name="Shape 1"/>
          <p:cNvSpPr txBox="1">
            <a:spLocks/>
          </p:cNvSpPr>
          <p:nvPr/>
        </p:nvSpPr>
        <p:spPr>
          <a:xfrm>
            <a:off x="-1" y="969801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The information gathered would be relevant to your upcoming appointment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9223" y="2041584"/>
            <a:ext cx="1198729" cy="635800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Top-two box: 81%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7920" y="1910687"/>
            <a:ext cx="6933063" cy="900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963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3206" y="3169693"/>
            <a:ext cx="7997588" cy="5186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A MOST RESPONSIBLE </a:t>
            </a:r>
            <a:r>
              <a:rPr lang="en-CA" dirty="0" smtClean="0"/>
              <a:t>PROVIDER | COMPREHENSIVE CARE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417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Disclosure</a:t>
            </a:r>
            <a:r>
              <a:rPr lang="en-US" sz="3200" b="1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Commercial Support</a:t>
            </a:r>
            <a:endParaRPr lang="en-US" sz="2400" b="1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28650" y="1690688"/>
            <a:ext cx="7886700" cy="3898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en-US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program</a:t>
            </a:r>
            <a:r>
              <a:rPr lang="en-US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has not received any financial or in-kind support from a commercial organization.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0873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n=814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How important is being registered with a personal family physician to you?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82515121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60820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All respondents age 60 and above selected either “very important” or “important” </a:t>
            </a:r>
          </a:p>
        </p:txBody>
      </p:sp>
      <p:sp>
        <p:nvSpPr>
          <p:cNvPr id="7" name="Shape 1"/>
          <p:cNvSpPr txBox="1">
            <a:spLocks/>
          </p:cNvSpPr>
          <p:nvPr/>
        </p:nvSpPr>
        <p:spPr>
          <a:xfrm>
            <a:off x="-1" y="942505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Only asked of “attached” patients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5285532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Not surprisingly, data trends to suggest that importance to being “attached” increases with age </a:t>
            </a:r>
          </a:p>
        </p:txBody>
      </p:sp>
    </p:spTree>
    <p:extLst>
      <p:ext uri="{BB962C8B-B14F-4D97-AF65-F5344CB8AC3E}">
        <p14:creationId xmlns:p14="http://schemas.microsoft.com/office/powerpoint/2010/main" val="1063509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n=746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Please identify whether the importance you place on being registered with a personal family physician is driven by the relationship that you have with your specific physician or the advantages you see associated with being “attached”, irrespective of the physician?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72165553"/>
              </p:ext>
            </p:extLst>
          </p:nvPr>
        </p:nvGraphicFramePr>
        <p:xfrm>
          <a:off x="1364774" y="1680504"/>
          <a:ext cx="6414448" cy="151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4058642" y="3070232"/>
            <a:ext cx="1026712" cy="656977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Equal parts of each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7460" y="3054679"/>
            <a:ext cx="1972954" cy="672530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All importance related to advantages of being registered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3583" y="3070232"/>
            <a:ext cx="1972954" cy="656977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All importance attributed to specific physician</a:t>
            </a:r>
          </a:p>
        </p:txBody>
      </p:sp>
      <p:cxnSp>
        <p:nvCxnSpPr>
          <p:cNvPr id="5" name="Straight Arrow Connector 4"/>
          <p:cNvCxnSpPr>
            <a:stCxn id="8" idx="3"/>
            <a:endCxn id="11" idx="1"/>
          </p:cNvCxnSpPr>
          <p:nvPr/>
        </p:nvCxnSpPr>
        <p:spPr>
          <a:xfrm flipV="1">
            <a:off x="5085354" y="3390944"/>
            <a:ext cx="1062106" cy="7777"/>
          </a:xfrm>
          <a:prstGeom prst="straightConnector1">
            <a:avLst/>
          </a:prstGeom>
          <a:ln>
            <a:solidFill>
              <a:srgbClr val="BBC0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  <a:endCxn id="13" idx="3"/>
          </p:cNvCxnSpPr>
          <p:nvPr/>
        </p:nvCxnSpPr>
        <p:spPr>
          <a:xfrm flipH="1">
            <a:off x="2996537" y="3398721"/>
            <a:ext cx="1062105" cy="0"/>
          </a:xfrm>
          <a:prstGeom prst="straightConnector1">
            <a:avLst/>
          </a:prstGeom>
          <a:ln>
            <a:solidFill>
              <a:srgbClr val="BBC0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hape 1"/>
          <p:cNvSpPr txBox="1">
            <a:spLocks/>
          </p:cNvSpPr>
          <p:nvPr/>
        </p:nvSpPr>
        <p:spPr>
          <a:xfrm>
            <a:off x="-1" y="1638541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Only asked if selected “very important” or “important” in previous question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672922446"/>
              </p:ext>
            </p:extLst>
          </p:nvPr>
        </p:nvGraphicFramePr>
        <p:xfrm>
          <a:off x="1364774" y="3896312"/>
          <a:ext cx="6414448" cy="149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/>
          <p:cNvSpPr/>
          <p:nvPr/>
        </p:nvSpPr>
        <p:spPr>
          <a:xfrm>
            <a:off x="1774209" y="5421981"/>
            <a:ext cx="5568287" cy="436700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FAC090"/>
                </a:solidFill>
              </a:rPr>
              <a:t>Orange</a:t>
            </a:r>
            <a:r>
              <a:rPr lang="en-CA" sz="1400" dirty="0"/>
              <a:t>| represents responses for sub group age 60 and up</a:t>
            </a:r>
          </a:p>
          <a:p>
            <a:pPr algn="ctr"/>
            <a:r>
              <a:rPr lang="en-CA" sz="1400" dirty="0">
                <a:solidFill>
                  <a:srgbClr val="B7DEE8"/>
                </a:solidFill>
              </a:rPr>
              <a:t>Light blue</a:t>
            </a:r>
            <a:r>
              <a:rPr lang="en-CA" sz="1400" dirty="0"/>
              <a:t> | represents responses for sub group age 20 to 59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7609" y="4008372"/>
            <a:ext cx="855973" cy="12660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ounded Rectangle 18"/>
          <p:cNvSpPr/>
          <p:nvPr/>
        </p:nvSpPr>
        <p:spPr>
          <a:xfrm>
            <a:off x="4144011" y="4019162"/>
            <a:ext cx="855973" cy="12660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092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n=814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When I visit my family doctor’s office, I know that I’m receiving high quality care.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30253403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60820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Agreement with statement increased with age; 76% (age 20-39), 79% (age 40-59), 87% (age 60-69), 97% (age 70-79), &amp; 95% (age 80+)</a:t>
            </a:r>
          </a:p>
        </p:txBody>
      </p:sp>
      <p:sp>
        <p:nvSpPr>
          <p:cNvPr id="7" name="Shape 1"/>
          <p:cNvSpPr txBox="1">
            <a:spLocks/>
          </p:cNvSpPr>
          <p:nvPr/>
        </p:nvSpPr>
        <p:spPr>
          <a:xfrm>
            <a:off x="-1" y="942505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Indicate how much you agree with above statement | only “attached” respondents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5285532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Asian respondents less likely to agree with statement; 69% vs 89%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9223" y="2041584"/>
            <a:ext cx="1198729" cy="635800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Top-two box: 82%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7920" y="1910687"/>
            <a:ext cx="6933063" cy="900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8447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When I visit the walk-in clinic, I know that I’m receiving high quality medical care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38494583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67644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Top-two box score of 42% compared to 82% (full-service clinics)</a:t>
            </a:r>
          </a:p>
        </p:txBody>
      </p:sp>
      <p:sp>
        <p:nvSpPr>
          <p:cNvPr id="7" name="Shape 1"/>
          <p:cNvSpPr txBox="1">
            <a:spLocks/>
          </p:cNvSpPr>
          <p:nvPr/>
        </p:nvSpPr>
        <p:spPr>
          <a:xfrm>
            <a:off x="-1" y="942505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Indicate how much you agree with above statement | all respondents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3205" y="5354993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Attached respondents are more likely to “agree” with statement compared to unattached, 45% to 31%.  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7920" y="1910687"/>
            <a:ext cx="6933063" cy="900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779223" y="2041584"/>
            <a:ext cx="1198729" cy="635800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Top-two box: </a:t>
            </a:r>
            <a:r>
              <a:rPr lang="en-CA" sz="1400" dirty="0" smtClean="0"/>
              <a:t>42</a:t>
            </a:r>
            <a:r>
              <a:rPr lang="en-CA" sz="14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28643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Is there a minimum amount of time that you expect to spend with the doctor during an appointment?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44685261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567266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Results present a challenging split in preference | interestingly, this is not explained by differences in preference among sub-groups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205" y="524548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Nearly 1 in 2 respondents expect at minimum 11 minute (or longer) appointments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994536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3206" y="3169693"/>
            <a:ext cx="7997588" cy="5186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COORDINATED | TEAM-BASED </a:t>
            </a:r>
            <a:r>
              <a:rPr lang="en-CA" dirty="0"/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95855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Which allied healthcare provider(s) do you trust to participate in your medical care </a:t>
            </a:r>
            <a:r>
              <a:rPr lang="en-CA" sz="2000" b="1" dirty="0"/>
              <a:t>in</a:t>
            </a:r>
            <a:r>
              <a:rPr lang="en-CA" sz="2000" dirty="0"/>
              <a:t> </a:t>
            </a:r>
            <a:r>
              <a:rPr lang="en-CA" sz="2000" b="1" dirty="0"/>
              <a:t>addition</a:t>
            </a:r>
            <a:r>
              <a:rPr lang="en-CA" sz="2000" dirty="0"/>
              <a:t> to your/a family doctor?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35078"/>
              </p:ext>
            </p:extLst>
          </p:nvPr>
        </p:nvGraphicFramePr>
        <p:xfrm>
          <a:off x="573203" y="1324490"/>
          <a:ext cx="5923130" cy="3841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9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0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88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8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7533"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Anytime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Sometimes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Never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 don’t know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61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Pharmacist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438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nurse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18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Physio therapist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486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Nurse practitioner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577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Psychologist or other mental health expert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1056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Dietician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366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Occupational therapist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9012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Social worker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500024"/>
              </p:ext>
            </p:extLst>
          </p:nvPr>
        </p:nvGraphicFramePr>
        <p:xfrm>
          <a:off x="6694227" y="1324490"/>
          <a:ext cx="1876566" cy="384228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76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563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r>
                        <a:rPr lang="en-CA" sz="18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least sometimes</a:t>
                      </a:r>
                      <a:endParaRPr lang="en-C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D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744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u="none" strike="noStrike" dirty="0">
                          <a:effectLst/>
                        </a:rPr>
                        <a:t>88%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194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u="none" strike="noStrike" dirty="0">
                          <a:effectLst/>
                        </a:rPr>
                        <a:t>86%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54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u="none" strike="noStrike" dirty="0">
                          <a:effectLst/>
                        </a:rPr>
                        <a:t>81%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503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u="none" strike="noStrike" dirty="0">
                          <a:effectLst/>
                        </a:rPr>
                        <a:t>75%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996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u="none" strike="noStrike" dirty="0">
                          <a:effectLst/>
                        </a:rPr>
                        <a:t>68%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63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u="none" strike="noStrike" dirty="0">
                          <a:effectLst/>
                        </a:rPr>
                        <a:t>68%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8113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u="none" strike="noStrike" dirty="0">
                          <a:effectLst/>
                        </a:rPr>
                        <a:t>66%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194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u="none" strike="noStrike" dirty="0">
                          <a:effectLst/>
                        </a:rPr>
                        <a:t>42%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14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Which allied healthcare provider(s) do you trust to participate in your medical care </a:t>
            </a:r>
            <a:r>
              <a:rPr lang="en-CA" sz="2000" b="1" dirty="0"/>
              <a:t>instead</a:t>
            </a:r>
            <a:r>
              <a:rPr lang="en-CA" sz="2000" dirty="0"/>
              <a:t> of your/a family doctor?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5285532"/>
            <a:ext cx="7997588" cy="651244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tx1"/>
                </a:solidFill>
              </a:rPr>
              <a:t>At least 2/3 participants indicate a willingness to see an Rn, Pharmacist, Physio therapist or NP </a:t>
            </a:r>
            <a:r>
              <a:rPr lang="en-CA" sz="1400" b="1" dirty="0">
                <a:solidFill>
                  <a:schemeClr val="tx1"/>
                </a:solidFill>
              </a:rPr>
              <a:t>instead of </a:t>
            </a:r>
            <a:r>
              <a:rPr lang="en-CA" sz="1400" dirty="0">
                <a:solidFill>
                  <a:schemeClr val="tx1"/>
                </a:solidFill>
              </a:rPr>
              <a:t>their GP at least some of the time.  This is promising in considering a patients’ attitude toward shared care across a multi-disciplinary care team (that includes these individuals)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84252"/>
              </p:ext>
            </p:extLst>
          </p:nvPr>
        </p:nvGraphicFramePr>
        <p:xfrm>
          <a:off x="573203" y="1324490"/>
          <a:ext cx="5923130" cy="3841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9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0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88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8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7533">
                <a:tc>
                  <a:txBody>
                    <a:bodyPr/>
                    <a:lstStyle/>
                    <a:p>
                      <a:pPr algn="ctr" fontAlgn="b"/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Anytime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Sometimes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Never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 don’t know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61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nurse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438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Pharmacist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18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Physio therapist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486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Nurse practitioner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577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Psychologist or other mental health expert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1056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Dietician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366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Occupational therapist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9012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Social worker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641991"/>
              </p:ext>
            </p:extLst>
          </p:nvPr>
        </p:nvGraphicFramePr>
        <p:xfrm>
          <a:off x="6694227" y="1324490"/>
          <a:ext cx="1876566" cy="384228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76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563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r>
                        <a:rPr lang="en-CA" sz="18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least sometimes</a:t>
                      </a:r>
                      <a:endParaRPr lang="en-C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D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744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194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54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503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996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63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8113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194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804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n=814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Please rate your willingness to receive medical care from another family doctor, other than your regular physician.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95222560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60820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Female respondents were more unwilling (combined somewhat &amp; very) compared to male respondents | 14% to 7% respectively</a:t>
            </a:r>
          </a:p>
        </p:txBody>
      </p:sp>
      <p:sp>
        <p:nvSpPr>
          <p:cNvPr id="7" name="Shape 1"/>
          <p:cNvSpPr txBox="1">
            <a:spLocks/>
          </p:cNvSpPr>
          <p:nvPr/>
        </p:nvSpPr>
        <p:spPr>
          <a:xfrm>
            <a:off x="-1" y="98344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Only for “attached” participants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5285532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Top-two box (willing) = 71% | Illustrating that a strong majority of patients will participate in a shared care model</a:t>
            </a:r>
          </a:p>
        </p:txBody>
      </p:sp>
    </p:spTree>
    <p:extLst>
      <p:ext uri="{BB962C8B-B14F-4D97-AF65-F5344CB8AC3E}">
        <p14:creationId xmlns:p14="http://schemas.microsoft.com/office/powerpoint/2010/main" val="2330414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n=577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Does your answer (to previous question) change if some travel is required to see the alternate physician?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63897669"/>
              </p:ext>
            </p:extLst>
          </p:nvPr>
        </p:nvGraphicFramePr>
        <p:xfrm>
          <a:off x="1378423" y="1888140"/>
          <a:ext cx="6414448" cy="212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567265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At minimum, 76% of 71% of respondents (54%) are willing to receive medical care from another family doctor other than their regular physician even </a:t>
            </a:r>
            <a:r>
              <a:rPr lang="en-CA" sz="1400" dirty="0" smtClean="0"/>
              <a:t>if </a:t>
            </a:r>
            <a:r>
              <a:rPr lang="en-CA" sz="1400" dirty="0"/>
              <a:t>5KM or less of travel is required   </a:t>
            </a:r>
          </a:p>
        </p:txBody>
      </p:sp>
      <p:sp>
        <p:nvSpPr>
          <p:cNvPr id="7" name="Shape 1"/>
          <p:cNvSpPr txBox="1">
            <a:spLocks/>
          </p:cNvSpPr>
          <p:nvPr/>
        </p:nvSpPr>
        <p:spPr>
          <a:xfrm>
            <a:off x="-1" y="1024393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Assume less than 5KM distance from regular doctor’s office | only those who selected ‘willing’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75913" y="3835024"/>
            <a:ext cx="1429603" cy="0"/>
          </a:xfrm>
          <a:prstGeom prst="straightConnector1">
            <a:avLst/>
          </a:prstGeom>
          <a:ln>
            <a:solidFill>
              <a:srgbClr val="BBC0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606722" y="3835024"/>
            <a:ext cx="1361364" cy="0"/>
          </a:xfrm>
          <a:prstGeom prst="straightConnector1">
            <a:avLst/>
          </a:prstGeom>
          <a:ln>
            <a:solidFill>
              <a:srgbClr val="BBC0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3205" y="5282001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The 23% who selected “less willing” are not necessarily unwilling – the takeaway is that travel will influence the patients willingness to participate</a:t>
            </a:r>
          </a:p>
        </p:txBody>
      </p:sp>
    </p:spTree>
    <p:extLst>
      <p:ext uri="{BB962C8B-B14F-4D97-AF65-F5344CB8AC3E}">
        <p14:creationId xmlns:p14="http://schemas.microsoft.com/office/powerpoint/2010/main" val="205542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Disclosure of Conflict of Interest</a:t>
            </a:r>
            <a:endParaRPr lang="en-US" sz="3200" b="1" dirty="0">
              <a:latin typeface="+mj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87829" y="1293222"/>
            <a:ext cx="8229600" cy="4650377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The following speakers/facilitators have no conflicts, real or perceived, to disclose:</a:t>
            </a:r>
            <a:endParaRPr lang="en-US" sz="1800" dirty="0">
              <a:latin typeface="+mj-lt"/>
            </a:endParaRPr>
          </a:p>
          <a:p>
            <a:pPr marL="0" indent="0" algn="ctr">
              <a:buNone/>
            </a:pPr>
            <a:endParaRPr lang="en-US" sz="1800" b="1" dirty="0">
              <a:latin typeface="+mj-lt"/>
            </a:endParaRPr>
          </a:p>
          <a:p>
            <a:pPr marL="0" indent="0">
              <a:buNone/>
            </a:pPr>
            <a:r>
              <a:rPr lang="en-US" sz="1800" b="1" dirty="0" smtClean="0">
                <a:latin typeface="+mj-lt"/>
              </a:rPr>
              <a:t>Speakers:</a:t>
            </a:r>
            <a:endParaRPr lang="en-US" sz="1800" b="1" dirty="0">
              <a:latin typeface="+mj-lt"/>
            </a:endParaRPr>
          </a:p>
          <a:p>
            <a:pPr marL="457200" lvl="1" indent="0"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buNone/>
            </a:pPr>
            <a:endParaRPr lang="en-US" sz="1800" dirty="0" smtClean="0">
              <a:latin typeface="+mj-lt"/>
            </a:endParaRPr>
          </a:p>
          <a:p>
            <a:pPr marL="457200" lvl="1" indent="0" algn="ctr">
              <a:buNone/>
            </a:pPr>
            <a:endParaRPr lang="en-US" sz="1800" dirty="0" smtClean="0">
              <a:latin typeface="+mj-lt"/>
            </a:endParaRPr>
          </a:p>
          <a:p>
            <a:pPr lvl="1"/>
            <a:endParaRPr lang="en-US" sz="1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2012" y="27469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Eli Berenbeim </a:t>
            </a:r>
          </a:p>
          <a:p>
            <a:pPr lvl="1"/>
            <a:r>
              <a:rPr lang="en-US" dirty="0"/>
              <a:t>Senior Business Analyst, GP Support Team</a:t>
            </a:r>
          </a:p>
          <a:p>
            <a:pPr lvl="1"/>
            <a:r>
              <a:rPr lang="en-US" dirty="0"/>
              <a:t>Vancouver Division of Family </a:t>
            </a:r>
            <a:r>
              <a:rPr lang="en-US" dirty="0" smtClean="0"/>
              <a:t>Practice</a:t>
            </a:r>
          </a:p>
          <a:p>
            <a:pPr lvl="1"/>
            <a:r>
              <a:rPr lang="en-US" dirty="0" smtClean="0">
                <a:hlinkClick r:id="rId3"/>
              </a:rPr>
              <a:t>eberenbeim@divisionsbc.ca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1694"/>
          <a:stretch/>
        </p:blipFill>
        <p:spPr>
          <a:xfrm>
            <a:off x="1979901" y="2674114"/>
            <a:ext cx="1291319" cy="127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10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If you’ve received care from more than one healthcare provider and the advice between two or more of the providers differs, how do you decide whose advice to follow?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13741580"/>
              </p:ext>
            </p:extLst>
          </p:nvPr>
        </p:nvGraphicFramePr>
        <p:xfrm>
          <a:off x="573205" y="1766196"/>
          <a:ext cx="799758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60820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Older respondents more willing to listen to individual whom they’ve known the longest; implies a greater importance on relationship building with this cohort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5285532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Younger respondents more willing to research the topic on their own; may be a bi-product of comfort navigating 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737485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Imagine that the physician whom you most often visit were to participate in a collaborative network with other physicians as well as allied healthcare providers.  To what degree do you believe this would affect the quality of your medical care?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07157921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512673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Top-two box (improve) = 54% | Female respondents less likely to expect ‘improvement’ compared to male respondents, 51% to 59% respectively </a:t>
            </a:r>
          </a:p>
        </p:txBody>
      </p:sp>
      <p:sp>
        <p:nvSpPr>
          <p:cNvPr id="7" name="Shape 1"/>
          <p:cNvSpPr txBox="1">
            <a:spLocks/>
          </p:cNvSpPr>
          <p:nvPr/>
        </p:nvSpPr>
        <p:spPr>
          <a:xfrm>
            <a:off x="0" y="1353638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Select all that apply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5189995"/>
            <a:ext cx="7997588" cy="71948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The idea of a collaborative, multidisciplinary networks, may not resonate as a positive with nearly 1 in 2 patients.  However, there is a relatively low incidence (11%) of a perceived decline in medical care.   With this, patient facing communication/education may be effective in improving perceptions</a:t>
            </a:r>
          </a:p>
        </p:txBody>
      </p:sp>
    </p:spTree>
    <p:extLst>
      <p:ext uri="{BB962C8B-B14F-4D97-AF65-F5344CB8AC3E}">
        <p14:creationId xmlns:p14="http://schemas.microsoft.com/office/powerpoint/2010/main" val="136435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What are the best methods for a doctor to educate you about the self-management of your health?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87313985"/>
              </p:ext>
            </p:extLst>
          </p:nvPr>
        </p:nvGraphicFramePr>
        <p:xfrm>
          <a:off x="1119117" y="1766196"/>
          <a:ext cx="6905766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5034236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Desire for face-to-face communication with physician higher among “attached” respondents | 75% to 64%, “attached” to “un-attached” </a:t>
            </a:r>
          </a:p>
        </p:txBody>
      </p:sp>
      <p:sp>
        <p:nvSpPr>
          <p:cNvPr id="7" name="Shape 1"/>
          <p:cNvSpPr txBox="1">
            <a:spLocks/>
          </p:cNvSpPr>
          <p:nvPr/>
        </p:nvSpPr>
        <p:spPr>
          <a:xfrm>
            <a:off x="-1" y="1078985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Select up to two choices</a:t>
            </a:r>
          </a:p>
        </p:txBody>
      </p:sp>
    </p:spTree>
    <p:extLst>
      <p:ext uri="{BB962C8B-B14F-4D97-AF65-F5344CB8AC3E}">
        <p14:creationId xmlns:p14="http://schemas.microsoft.com/office/powerpoint/2010/main" val="4050681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3206" y="3169693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rgbClr val="006D8A"/>
                </a:solidFill>
              </a:rPr>
              <a:t>THANK YOU | QUESTIONS</a:t>
            </a:r>
            <a:endParaRPr lang="en-CA" dirty="0">
              <a:solidFill>
                <a:srgbClr val="006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20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3206" y="3169693"/>
            <a:ext cx="7997588" cy="5186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APPENDIX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1945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9" name="Shape 1"/>
          <p:cNvSpPr txBox="1">
            <a:spLocks/>
          </p:cNvSpPr>
          <p:nvPr/>
        </p:nvSpPr>
        <p:spPr>
          <a:xfrm>
            <a:off x="2402006" y="1465053"/>
            <a:ext cx="4339988" cy="4359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Type of Practice Most Frequently Visited</a:t>
            </a:r>
            <a:endParaRPr lang="en-CA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18694094"/>
              </p:ext>
            </p:extLst>
          </p:nvPr>
        </p:nvGraphicFramePr>
        <p:xfrm>
          <a:off x="1364776" y="1465054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573206" y="432633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Chinese respondents selected “Full-Service” to a greater extent than other ethnic groups (70%)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3205" y="4983207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Respondents age 20-39 were more likely to select “Walk-In” (20%) compared to other age groupings</a:t>
            </a:r>
          </a:p>
        </p:txBody>
      </p:sp>
    </p:spTree>
    <p:extLst>
      <p:ext uri="{BB962C8B-B14F-4D97-AF65-F5344CB8AC3E}">
        <p14:creationId xmlns:p14="http://schemas.microsoft.com/office/powerpoint/2010/main" val="3892843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What day(s) of the week would you most prefer to schedule visits with a family doctor?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49396093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935761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No clear preference</a:t>
            </a:r>
          </a:p>
        </p:txBody>
      </p:sp>
      <p:sp>
        <p:nvSpPr>
          <p:cNvPr id="8" name="Shape 1"/>
          <p:cNvSpPr txBox="1">
            <a:spLocks/>
          </p:cNvSpPr>
          <p:nvPr/>
        </p:nvSpPr>
        <p:spPr>
          <a:xfrm>
            <a:off x="-1" y="942505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This could be with your full-service family physician or a walk-in clinic – select up to two options</a:t>
            </a:r>
          </a:p>
        </p:txBody>
      </p:sp>
    </p:spTree>
    <p:extLst>
      <p:ext uri="{BB962C8B-B14F-4D97-AF65-F5344CB8AC3E}">
        <p14:creationId xmlns:p14="http://schemas.microsoft.com/office/powerpoint/2010/main" val="760780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Please rate your level of interest in receiving care from your/a physician virtually (e.g. telephone, text, video, etc.) instead of physically going to his/her office?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34558556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608209"/>
            <a:ext cx="7997588" cy="1069260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After averaging respondent preferences the data indicates a fairly neutral viewpoint towards receiving virtual care.  However, “neutral” was selected between 20%-23% of the time, indicating a fairly evenly distributed preference between no interest and high interest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6865959" y="2366596"/>
            <a:ext cx="2032381" cy="1741379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b="1" dirty="0"/>
              <a:t>KEY</a:t>
            </a:r>
            <a:r>
              <a:rPr lang="en-CA" sz="1400" dirty="0"/>
              <a:t>:</a:t>
            </a:r>
          </a:p>
          <a:p>
            <a:r>
              <a:rPr lang="en-CA" sz="1400" dirty="0"/>
              <a:t>4 = Very interested</a:t>
            </a:r>
          </a:p>
          <a:p>
            <a:r>
              <a:rPr lang="en-CA" sz="1400" dirty="0"/>
              <a:t>3 = Somewhat interested</a:t>
            </a:r>
          </a:p>
          <a:p>
            <a:r>
              <a:rPr lang="en-CA" sz="1400" dirty="0"/>
              <a:t>2 = Neutral</a:t>
            </a:r>
          </a:p>
          <a:p>
            <a:r>
              <a:rPr lang="en-CA" sz="1400" dirty="0"/>
              <a:t>1 = Not very interested</a:t>
            </a:r>
          </a:p>
          <a:p>
            <a:r>
              <a:rPr lang="en-CA" sz="1400" dirty="0"/>
              <a:t>0 = Not at all interested</a:t>
            </a:r>
          </a:p>
        </p:txBody>
      </p:sp>
    </p:spTree>
    <p:extLst>
      <p:ext uri="{BB962C8B-B14F-4D97-AF65-F5344CB8AC3E}">
        <p14:creationId xmlns:p14="http://schemas.microsoft.com/office/powerpoint/2010/main" val="182691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n=951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If your/a physician were to send you a survey in advance of your appointment, how would you most like to receive and complete the survey?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86155293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717393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Fortunately, preferences align with most practical method</a:t>
            </a:r>
          </a:p>
        </p:txBody>
      </p:sp>
      <p:sp>
        <p:nvSpPr>
          <p:cNvPr id="7" name="Shape 1"/>
          <p:cNvSpPr txBox="1">
            <a:spLocks/>
          </p:cNvSpPr>
          <p:nvPr/>
        </p:nvSpPr>
        <p:spPr>
          <a:xfrm>
            <a:off x="-1" y="98344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Only those who selected “very likely”, “somewhat likely”, or “neutral” in response to last question</a:t>
            </a:r>
          </a:p>
        </p:txBody>
      </p:sp>
    </p:spTree>
    <p:extLst>
      <p:ext uri="{BB962C8B-B14F-4D97-AF65-F5344CB8AC3E}">
        <p14:creationId xmlns:p14="http://schemas.microsoft.com/office/powerpoint/2010/main" val="1256849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n=146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What are the primary reasons that you feel that you do not receive high quality medical care when you visit your/a family doctor?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08841245"/>
              </p:ext>
            </p:extLst>
          </p:nvPr>
        </p:nvGraphicFramePr>
        <p:xfrm>
          <a:off x="573205" y="1766196"/>
          <a:ext cx="799758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hape 1"/>
          <p:cNvSpPr txBox="1">
            <a:spLocks/>
          </p:cNvSpPr>
          <p:nvPr/>
        </p:nvSpPr>
        <p:spPr>
          <a:xfrm>
            <a:off x="-1" y="98344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Only those who selected “neutral”, “mostly disagree” or “completely disagree” in previous question | select up to two choices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482150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Nearly 70% of dissatisfaction has to do with time</a:t>
            </a:r>
          </a:p>
        </p:txBody>
      </p:sp>
    </p:spTree>
    <p:extLst>
      <p:ext uri="{BB962C8B-B14F-4D97-AF65-F5344CB8AC3E}">
        <p14:creationId xmlns:p14="http://schemas.microsoft.com/office/powerpoint/2010/main" val="201790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3206" y="3169693"/>
            <a:ext cx="7997588" cy="5186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RESPONDENT PROFILE</a:t>
            </a:r>
          </a:p>
        </p:txBody>
      </p:sp>
    </p:spTree>
    <p:extLst>
      <p:ext uri="{BB962C8B-B14F-4D97-AF65-F5344CB8AC3E}">
        <p14:creationId xmlns:p14="http://schemas.microsoft.com/office/powerpoint/2010/main" val="1020768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n=578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What are the primary reasons that you feel that you do not receive high quality medical care when you visit a walk-in clinic?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4557310"/>
              </p:ext>
            </p:extLst>
          </p:nvPr>
        </p:nvGraphicFramePr>
        <p:xfrm>
          <a:off x="573205" y="1766196"/>
          <a:ext cx="799758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hape 1"/>
          <p:cNvSpPr txBox="1">
            <a:spLocks/>
          </p:cNvSpPr>
          <p:nvPr/>
        </p:nvSpPr>
        <p:spPr>
          <a:xfrm>
            <a:off x="-1" y="98344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Only those who selected “neutral”, “mostly disagree” or “completely disagree” in previous question | select up to two choices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482150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Similar compared to full-service results | “no connection, different doctor” much more prevalent </a:t>
            </a:r>
          </a:p>
        </p:txBody>
      </p:sp>
    </p:spTree>
    <p:extLst>
      <p:ext uri="{BB962C8B-B14F-4D97-AF65-F5344CB8AC3E}">
        <p14:creationId xmlns:p14="http://schemas.microsoft.com/office/powerpoint/2010/main" val="3324267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Is there a maximum number of healthcare professionals that you’re comfortable interacting with at your/a family doctors clinic?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97460406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60820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Once again, results indicate a challenging split in preference | Once again, this cannot be explained away by differences in sub-groupings</a:t>
            </a:r>
          </a:p>
        </p:txBody>
      </p:sp>
      <p:sp>
        <p:nvSpPr>
          <p:cNvPr id="7" name="Shape 1"/>
          <p:cNvSpPr txBox="1">
            <a:spLocks/>
          </p:cNvSpPr>
          <p:nvPr/>
        </p:nvSpPr>
        <p:spPr>
          <a:xfrm>
            <a:off x="-1" y="98344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Noting that all of these individuals would have access to your personal patient record.</a:t>
            </a:r>
          </a:p>
        </p:txBody>
      </p:sp>
      <p:sp>
        <p:nvSpPr>
          <p:cNvPr id="8" name="Rectangle 7"/>
          <p:cNvSpPr/>
          <p:nvPr/>
        </p:nvSpPr>
        <p:spPr>
          <a:xfrm>
            <a:off x="573205" y="5285532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White/Caucasian patients are more likely to have “no preference” compared to the other ethnics groupings</a:t>
            </a:r>
          </a:p>
        </p:txBody>
      </p:sp>
    </p:spTree>
    <p:extLst>
      <p:ext uri="{BB962C8B-B14F-4D97-AF65-F5344CB8AC3E}">
        <p14:creationId xmlns:p14="http://schemas.microsoft.com/office/powerpoint/2010/main" val="1272612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Change in perception from “…</a:t>
            </a:r>
            <a:r>
              <a:rPr lang="en-CA" sz="2000" b="1" dirty="0"/>
              <a:t>in addition to</a:t>
            </a:r>
            <a:r>
              <a:rPr lang="en-CA" sz="2000" dirty="0"/>
              <a:t>…” to “…</a:t>
            </a:r>
            <a:r>
              <a:rPr lang="en-CA" sz="2000" b="1" dirty="0"/>
              <a:t>instead of</a:t>
            </a:r>
            <a:r>
              <a:rPr lang="en-CA" sz="2000" dirty="0"/>
              <a:t>…”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5285532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tx1"/>
                </a:solidFill>
              </a:rPr>
              <a:t>Not surprisingly, the perception of losing some access to their family doctor reduced participants willingness to include allied health practitioners in their care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90548"/>
              </p:ext>
            </p:extLst>
          </p:nvPr>
        </p:nvGraphicFramePr>
        <p:xfrm>
          <a:off x="573203" y="1324490"/>
          <a:ext cx="5923130" cy="3841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9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0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88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8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7533">
                <a:tc>
                  <a:txBody>
                    <a:bodyPr/>
                    <a:lstStyle/>
                    <a:p>
                      <a:pPr algn="l" fontAlgn="b"/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Anytime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Sometimes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Never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 don’t know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61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nurse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438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Pharmacist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18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Physio therapist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486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Nurse practitioner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577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Psychologist or other mental health expert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1056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Dietician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366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Occupational therapist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9012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Social worker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32703"/>
              </p:ext>
            </p:extLst>
          </p:nvPr>
        </p:nvGraphicFramePr>
        <p:xfrm>
          <a:off x="6694227" y="1324490"/>
          <a:ext cx="1876566" cy="384228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76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563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At</a:t>
                      </a:r>
                      <a:r>
                        <a:rPr lang="en-CA" sz="18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least sometimes</a:t>
                      </a:r>
                      <a:endParaRPr lang="en-C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D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744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194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54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503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996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63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8113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194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356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Would you be willing to pay </a:t>
            </a:r>
            <a:r>
              <a:rPr lang="en-CA" sz="2000" b="1" dirty="0"/>
              <a:t>an annual clinic fee </a:t>
            </a:r>
            <a:r>
              <a:rPr lang="en-CA" sz="2000" dirty="0"/>
              <a:t>if it meant that you could access the services of any of the following allied healthcare providers within the same office as your/a family doctor?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4858602"/>
            <a:ext cx="7997588" cy="955343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Generally, participants expressed a low willingness to pay out of pocket for the inclusion of allied health providers in the same office as their/a family doctor.  Given the latter, the incorporation of these providers, from a financial perspective, will rely on clinic owners increasing FFS billings and/or subsidization through government funding mechanisms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289901"/>
              </p:ext>
            </p:extLst>
          </p:nvPr>
        </p:nvGraphicFramePr>
        <p:xfrm>
          <a:off x="573205" y="1570150"/>
          <a:ext cx="5940000" cy="3111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02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23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38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07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27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76867">
                <a:tc>
                  <a:txBody>
                    <a:bodyPr/>
                    <a:lstStyle/>
                    <a:p>
                      <a:pPr algn="l" fontAlgn="b"/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Yes, &gt;$50/year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Yes,</a:t>
                      </a:r>
                      <a:r>
                        <a:rPr lang="en-CA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&lt;$50/year</a:t>
                      </a:r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 don’t know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nurse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Nurse practitioner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Dietician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Pharmacist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Social worker</a:t>
                      </a:r>
                    </a:p>
                  </a:txBody>
                  <a:tcPr marL="9525" marR="9525" marT="9525" marB="0" anchor="b">
                    <a:solidFill>
                      <a:srgbClr val="006D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16429"/>
              </p:ext>
            </p:extLst>
          </p:nvPr>
        </p:nvGraphicFramePr>
        <p:xfrm>
          <a:off x="6694227" y="1570151"/>
          <a:ext cx="1876566" cy="311103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76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7219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Combined</a:t>
                      </a:r>
                      <a:r>
                        <a:rPr lang="en-CA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yes</a:t>
                      </a:r>
                      <a:endParaRPr lang="en-C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D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76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76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76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76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76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547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n=104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419957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Why do you believe that your physician’s involvement in a collaborative network with other physicians as well as allied healthcare professionals will lead to a decline in the quality of your medical care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59629501"/>
              </p:ext>
            </p:extLst>
          </p:nvPr>
        </p:nvGraphicFramePr>
        <p:xfrm>
          <a:off x="-1" y="2060812"/>
          <a:ext cx="10768084" cy="318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hape 1"/>
          <p:cNvSpPr txBox="1">
            <a:spLocks/>
          </p:cNvSpPr>
          <p:nvPr/>
        </p:nvSpPr>
        <p:spPr>
          <a:xfrm>
            <a:off x="-1" y="1451707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Only those who selected ‘decline’ in previous question | select all that apply</a:t>
            </a:r>
          </a:p>
        </p:txBody>
      </p:sp>
    </p:spTree>
    <p:extLst>
      <p:ext uri="{BB962C8B-B14F-4D97-AF65-F5344CB8AC3E}">
        <p14:creationId xmlns:p14="http://schemas.microsoft.com/office/powerpoint/2010/main" val="3461902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n=548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Why do you believe that your physician’s involvement in a collaborative network with other physicians as well as allied healthcare professionals will lead to an improvement in the quality of your medical care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34812099"/>
              </p:ext>
            </p:extLst>
          </p:nvPr>
        </p:nvGraphicFramePr>
        <p:xfrm>
          <a:off x="-327546" y="1874351"/>
          <a:ext cx="9007521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881168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Female respondents more likely to select “…increase availability of services…” compared to male respondents | 66% to 55% respectively</a:t>
            </a:r>
          </a:p>
        </p:txBody>
      </p:sp>
      <p:sp>
        <p:nvSpPr>
          <p:cNvPr id="7" name="Shape 1"/>
          <p:cNvSpPr txBox="1">
            <a:spLocks/>
          </p:cNvSpPr>
          <p:nvPr/>
        </p:nvSpPr>
        <p:spPr>
          <a:xfrm>
            <a:off x="0" y="1353638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Only those who selected ‘improve’ in previous question | select all that apply</a:t>
            </a:r>
          </a:p>
        </p:txBody>
      </p:sp>
    </p:spTree>
    <p:extLst>
      <p:ext uri="{BB962C8B-B14F-4D97-AF65-F5344CB8AC3E}">
        <p14:creationId xmlns:p14="http://schemas.microsoft.com/office/powerpoint/2010/main" val="16109445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Do you seek medical care outside of the city/area in which you reside?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89718022"/>
              </p:ext>
            </p:extLst>
          </p:nvPr>
        </p:nvGraphicFramePr>
        <p:xfrm>
          <a:off x="1364775" y="1121630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60820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‘Unattached’ respondents more likely to select “never” compared to ‘attached’ respondents | 55% compared to 45% respectively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5285532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Results by age category suggest (trend) an increase in likelihood to seek medical care outside of residing area as age group decreases | differences not significant but trend directionally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205" y="3930886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Nearly 1 in 10 respondents living outside of Vancouver selected “all of the time” compared to 3% living within Vancouver</a:t>
            </a:r>
          </a:p>
        </p:txBody>
      </p:sp>
    </p:spTree>
    <p:extLst>
      <p:ext uri="{BB962C8B-B14F-4D97-AF65-F5344CB8AC3E}">
        <p14:creationId xmlns:p14="http://schemas.microsoft.com/office/powerpoint/2010/main" val="18809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n=192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What is the most common reason for seeking care outside of the city/area in which you reside?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34454697"/>
              </p:ext>
            </p:extLst>
          </p:nvPr>
        </p:nvGraphicFramePr>
        <p:xfrm>
          <a:off x="1364775" y="1908744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hape 1"/>
          <p:cNvSpPr txBox="1">
            <a:spLocks/>
          </p:cNvSpPr>
          <p:nvPr/>
        </p:nvSpPr>
        <p:spPr>
          <a:xfrm>
            <a:off x="-1" y="105168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Only those who selected “all…”, “most…” or “some of the time” to previous question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05" y="5067166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Patients value the relationship and/or being registered with a physician enough to maintain that connection even after they’ve moved away </a:t>
            </a:r>
          </a:p>
        </p:txBody>
      </p:sp>
    </p:spTree>
    <p:extLst>
      <p:ext uri="{BB962C8B-B14F-4D97-AF65-F5344CB8AC3E}">
        <p14:creationId xmlns:p14="http://schemas.microsoft.com/office/powerpoint/2010/main" val="3171191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1C8B-7F11-406A-B962-FF97CD8E7D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6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197761141"/>
              </p:ext>
            </p:extLst>
          </p:nvPr>
        </p:nvGraphicFramePr>
        <p:xfrm>
          <a:off x="3392239" y="4095252"/>
          <a:ext cx="2359522" cy="194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59" y="2172807"/>
            <a:ext cx="2539682" cy="2539682"/>
          </a:xfrm>
          <a:prstGeom prst="rect">
            <a:avLst/>
          </a:prstGeom>
        </p:spPr>
      </p:pic>
      <p:pic>
        <p:nvPicPr>
          <p:cNvPr id="15" name="Picture 4" descr="Image result for male icon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23" y="920314"/>
            <a:ext cx="1904355" cy="14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 Brace 15"/>
          <p:cNvSpPr/>
          <p:nvPr/>
        </p:nvSpPr>
        <p:spPr>
          <a:xfrm>
            <a:off x="2948668" y="2929398"/>
            <a:ext cx="408727" cy="659962"/>
          </a:xfrm>
          <a:prstGeom prst="leftBrace">
            <a:avLst/>
          </a:prstGeom>
          <a:ln>
            <a:solidFill>
              <a:srgbClr val="006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1364776" y="3074713"/>
            <a:ext cx="162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75% Vancouver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9042" y="1449781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50%</a:t>
            </a:r>
          </a:p>
        </p:txBody>
      </p:sp>
      <p:sp>
        <p:nvSpPr>
          <p:cNvPr id="19" name="Left Brace 18"/>
          <p:cNvSpPr/>
          <p:nvPr/>
        </p:nvSpPr>
        <p:spPr>
          <a:xfrm rot="10800000">
            <a:off x="5485395" y="1104980"/>
            <a:ext cx="338647" cy="1058934"/>
          </a:xfrm>
          <a:prstGeom prst="leftBrace">
            <a:avLst/>
          </a:prstGeom>
          <a:ln>
            <a:solidFill>
              <a:srgbClr val="006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Shape 1"/>
          <p:cNvSpPr txBox="1">
            <a:spLocks/>
          </p:cNvSpPr>
          <p:nvPr/>
        </p:nvSpPr>
        <p:spPr>
          <a:xfrm>
            <a:off x="3336712" y="618857"/>
            <a:ext cx="2599058" cy="4359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Gender</a:t>
            </a:r>
            <a:endParaRPr lang="en-CA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hape 1"/>
          <p:cNvSpPr txBox="1">
            <a:spLocks/>
          </p:cNvSpPr>
          <p:nvPr/>
        </p:nvSpPr>
        <p:spPr>
          <a:xfrm>
            <a:off x="3237627" y="3876187"/>
            <a:ext cx="2599058" cy="4359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Attached to a GP</a:t>
            </a:r>
            <a:endParaRPr lang="en-CA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hape 1"/>
          <p:cNvSpPr txBox="1">
            <a:spLocks/>
          </p:cNvSpPr>
          <p:nvPr/>
        </p:nvSpPr>
        <p:spPr>
          <a:xfrm>
            <a:off x="3272471" y="2570549"/>
            <a:ext cx="2599058" cy="4359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Area of Residence</a:t>
            </a:r>
            <a:endParaRPr lang="en-CA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3278030" y="1104980"/>
            <a:ext cx="338647" cy="1058934"/>
          </a:xfrm>
          <a:prstGeom prst="leftBrace">
            <a:avLst/>
          </a:prstGeom>
          <a:ln>
            <a:solidFill>
              <a:srgbClr val="006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2705069" y="1445156"/>
            <a:ext cx="59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50%</a:t>
            </a:r>
          </a:p>
        </p:txBody>
      </p:sp>
      <p:sp>
        <p:nvSpPr>
          <p:cNvPr id="26" name="Left Brace 25"/>
          <p:cNvSpPr/>
          <p:nvPr/>
        </p:nvSpPr>
        <p:spPr>
          <a:xfrm rot="10800000">
            <a:off x="5790625" y="2929398"/>
            <a:ext cx="408727" cy="659962"/>
          </a:xfrm>
          <a:prstGeom prst="leftBrace">
            <a:avLst/>
          </a:prstGeom>
          <a:ln>
            <a:solidFill>
              <a:srgbClr val="006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6156774" y="3047417"/>
            <a:ext cx="247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25% Surrounding Metro</a:t>
            </a:r>
          </a:p>
        </p:txBody>
      </p:sp>
      <p:sp>
        <p:nvSpPr>
          <p:cNvPr id="28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8745" y="4312169"/>
            <a:ext cx="2131864" cy="1447186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Respondents age 20-39 had the lowest incidence of attachment | 69% compared to 89% (combined other age groups)</a:t>
            </a:r>
          </a:p>
        </p:txBody>
      </p:sp>
    </p:spTree>
    <p:extLst>
      <p:ext uri="{BB962C8B-B14F-4D97-AF65-F5344CB8AC3E}">
        <p14:creationId xmlns:p14="http://schemas.microsoft.com/office/powerpoint/2010/main" val="127800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51473792"/>
              </p:ext>
            </p:extLst>
          </p:nvPr>
        </p:nvGraphicFramePr>
        <p:xfrm>
          <a:off x="603913" y="2979846"/>
          <a:ext cx="3968087" cy="171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hape 1"/>
          <p:cNvSpPr txBox="1">
            <a:spLocks/>
          </p:cNvSpPr>
          <p:nvPr/>
        </p:nvSpPr>
        <p:spPr>
          <a:xfrm>
            <a:off x="1504493" y="2597824"/>
            <a:ext cx="2166925" cy="4359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Age</a:t>
            </a:r>
            <a:endParaRPr lang="en-CA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8737131"/>
              </p:ext>
            </p:extLst>
          </p:nvPr>
        </p:nvGraphicFramePr>
        <p:xfrm>
          <a:off x="4572000" y="2979846"/>
          <a:ext cx="3968087" cy="171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hape 1"/>
          <p:cNvSpPr txBox="1">
            <a:spLocks/>
          </p:cNvSpPr>
          <p:nvPr/>
        </p:nvSpPr>
        <p:spPr>
          <a:xfrm>
            <a:off x="5472581" y="2597824"/>
            <a:ext cx="2166925" cy="4359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Ethnicity</a:t>
            </a:r>
            <a:endParaRPr lang="en-CA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571998" y="573208"/>
            <a:ext cx="2" cy="51725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20" y="1071926"/>
            <a:ext cx="1431871" cy="1431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60" y="1022481"/>
            <a:ext cx="1960565" cy="14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1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-1" y="1914760"/>
            <a:ext cx="4572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Highest level of education completed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72532441"/>
              </p:ext>
            </p:extLst>
          </p:nvPr>
        </p:nvGraphicFramePr>
        <p:xfrm>
          <a:off x="491318" y="2626007"/>
          <a:ext cx="3971500" cy="275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hape 1"/>
          <p:cNvSpPr txBox="1">
            <a:spLocks/>
          </p:cNvSpPr>
          <p:nvPr/>
        </p:nvSpPr>
        <p:spPr>
          <a:xfrm>
            <a:off x="4408226" y="1914760"/>
            <a:ext cx="4572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Household annual income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58620864"/>
              </p:ext>
            </p:extLst>
          </p:nvPr>
        </p:nvGraphicFramePr>
        <p:xfrm>
          <a:off x="4899545" y="2626007"/>
          <a:ext cx="3971500" cy="275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4571998" y="627795"/>
            <a:ext cx="2" cy="51725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13" y="684993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41" y="840807"/>
            <a:ext cx="964769" cy="9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9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3206" y="3169693"/>
            <a:ext cx="7997588" cy="5186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ACCESS TO SERVICES</a:t>
            </a:r>
          </a:p>
        </p:txBody>
      </p:sp>
    </p:spTree>
    <p:extLst>
      <p:ext uri="{BB962C8B-B14F-4D97-AF65-F5344CB8AC3E}">
        <p14:creationId xmlns:p14="http://schemas.microsoft.com/office/powerpoint/2010/main" val="152398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/>
          </p:cNvSpPr>
          <p:nvPr/>
        </p:nvSpPr>
        <p:spPr>
          <a:xfrm>
            <a:off x="3968086" y="6182436"/>
            <a:ext cx="1207827" cy="320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n=1000</a:t>
            </a:r>
          </a:p>
        </p:txBody>
      </p:sp>
      <p:sp>
        <p:nvSpPr>
          <p:cNvPr id="3" name="Shape 1"/>
          <p:cNvSpPr txBox="1">
            <a:spLocks/>
          </p:cNvSpPr>
          <p:nvPr/>
        </p:nvSpPr>
        <p:spPr>
          <a:xfrm>
            <a:off x="0" y="338069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How far in advance do you usually attempt to schedule non-urgent visits with a family doctor?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38854292"/>
              </p:ext>
            </p:extLst>
          </p:nvPr>
        </p:nvGraphicFramePr>
        <p:xfrm>
          <a:off x="1364775" y="1766196"/>
          <a:ext cx="6414448" cy="27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73205" y="4675639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No surprisingly, “unattached” patients more frequently selected “same day/drop in” and “I only seek medical care for urgent issues” (64% combined | 34%, 30% respectively)</a:t>
            </a:r>
          </a:p>
        </p:txBody>
      </p:sp>
      <p:sp>
        <p:nvSpPr>
          <p:cNvPr id="8" name="Shape 1"/>
          <p:cNvSpPr txBox="1">
            <a:spLocks/>
          </p:cNvSpPr>
          <p:nvPr/>
        </p:nvSpPr>
        <p:spPr>
          <a:xfrm>
            <a:off x="-1" y="942505"/>
            <a:ext cx="9144000" cy="412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i="1" dirty="0">
                <a:solidFill>
                  <a:schemeClr val="bg1">
                    <a:lumMod val="50000"/>
                  </a:schemeClr>
                </a:solidFill>
              </a:rPr>
              <a:t>This can be with your regular family physician or a walk-in clinic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3205" y="5380665"/>
            <a:ext cx="7997588" cy="518615"/>
          </a:xfrm>
          <a:prstGeom prst="rect">
            <a:avLst/>
          </a:prstGeom>
          <a:ln>
            <a:solidFill>
              <a:srgbClr val="BBC0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Respondents above the age of 60 are less likely to attempt “same day” or “drop in” appointments</a:t>
            </a:r>
          </a:p>
        </p:txBody>
      </p:sp>
    </p:spTree>
    <p:extLst>
      <p:ext uri="{BB962C8B-B14F-4D97-AF65-F5344CB8AC3E}">
        <p14:creationId xmlns:p14="http://schemas.microsoft.com/office/powerpoint/2010/main" val="214695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8980</TotalTime>
  <Words>3207</Words>
  <Application>Microsoft Macintosh PowerPoint</Application>
  <PresentationFormat>On-screen Show (4:3)</PresentationFormat>
  <Paragraphs>391</Paragraphs>
  <Slides>48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1_Office Theme</vt:lpstr>
      <vt:lpstr>PowerPoint Presentation</vt:lpstr>
      <vt:lpstr>Disclosure of Commercial Support</vt:lpstr>
      <vt:lpstr>Disclosure of Conflict of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 15</dc:title>
  <dc:subject>PMH Survey</dc:subject>
  <dc:creator>FluidSurveys</dc:creator>
  <cp:keywords>FluidSurveys</cp:keywords>
  <dc:description>Examples</dc:description>
  <cp:lastModifiedBy>Rose Gidzinski</cp:lastModifiedBy>
  <cp:revision>332</cp:revision>
  <cp:lastPrinted>2017-01-05T17:25:33Z</cp:lastPrinted>
  <dcterms:created xsi:type="dcterms:W3CDTF">2016-11-15T22:42:53Z</dcterms:created>
  <dcterms:modified xsi:type="dcterms:W3CDTF">2017-06-19T23:58:08Z</dcterms:modified>
  <cp:category>Examples</cp:category>
</cp:coreProperties>
</file>