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61" r:id="rId2"/>
    <p:sldId id="265" r:id="rId3"/>
    <p:sldId id="287" r:id="rId4"/>
    <p:sldId id="285" r:id="rId5"/>
    <p:sldId id="290" r:id="rId6"/>
    <p:sldId id="294" r:id="rId7"/>
    <p:sldId id="293" r:id="rId8"/>
    <p:sldId id="286" r:id="rId9"/>
    <p:sldId id="291" r:id="rId10"/>
    <p:sldId id="292" r:id="rId11"/>
    <p:sldId id="288" r:id="rId12"/>
    <p:sldId id="289" r:id="rId13"/>
    <p:sldId id="295" r:id="rId14"/>
    <p:sldId id="302" r:id="rId15"/>
    <p:sldId id="303" r:id="rId16"/>
    <p:sldId id="309" r:id="rId17"/>
    <p:sldId id="305" r:id="rId18"/>
    <p:sldId id="306" r:id="rId19"/>
    <p:sldId id="296" r:id="rId20"/>
    <p:sldId id="298" r:id="rId21"/>
    <p:sldId id="297" r:id="rId22"/>
    <p:sldId id="304" r:id="rId23"/>
    <p:sldId id="300" r:id="rId24"/>
    <p:sldId id="301" r:id="rId25"/>
    <p:sldId id="299" r:id="rId26"/>
    <p:sldId id="308" r:id="rId27"/>
    <p:sldId id="307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5F5"/>
    <a:srgbClr val="F5FFF5"/>
    <a:srgbClr val="FFEBEB"/>
    <a:srgbClr val="FFD7D7"/>
    <a:srgbClr val="00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 varScale="1">
        <p:scale>
          <a:sx n="83" d="100"/>
          <a:sy n="83" d="100"/>
        </p:scale>
        <p:origin x="7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32357775341468"/>
          <c:y val="0.16901569218741275"/>
          <c:w val="0.53982147360288157"/>
          <c:h val="0.786990785726252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2C2C4"/>
            </a:solidFill>
            <a:ln w="63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48120"/>
              </a:solidFill>
              <a:ln w="6350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Sheet1!$A$1:$A$11</c:f>
              <c:strCache>
                <c:ptCount val="11"/>
                <c:pt idx="0">
                  <c:v>Norway</c:v>
                </c:pt>
                <c:pt idx="1">
                  <c:v>Switzerland</c:v>
                </c:pt>
                <c:pt idx="2">
                  <c:v>Germany</c:v>
                </c:pt>
                <c:pt idx="3">
                  <c:v>CANADA</c:v>
                </c:pt>
                <c:pt idx="4">
                  <c:v>Australia</c:v>
                </c:pt>
                <c:pt idx="5">
                  <c:v>Netherlands</c:v>
                </c:pt>
                <c:pt idx="6">
                  <c:v>Sweden</c:v>
                </c:pt>
                <c:pt idx="7">
                  <c:v>CMWF average</c:v>
                </c:pt>
                <c:pt idx="8">
                  <c:v>United States</c:v>
                </c:pt>
                <c:pt idx="9">
                  <c:v>United Kingdom</c:v>
                </c:pt>
                <c:pt idx="10">
                  <c:v>New Zealand</c:v>
                </c:pt>
              </c:strCache>
            </c:strRef>
          </c:cat>
          <c:val>
            <c:numRef>
              <c:f>Sheet1!$B$1:$B$11</c:f>
              <c:numCache>
                <c:formatCode>0%</c:formatCode>
                <c:ptCount val="11"/>
                <c:pt idx="0">
                  <c:v>0.22400087036835581</c:v>
                </c:pt>
                <c:pt idx="1">
                  <c:v>0.32497987050454769</c:v>
                </c:pt>
                <c:pt idx="2">
                  <c:v>0.40084855341267595</c:v>
                </c:pt>
                <c:pt idx="3">
                  <c:v>0.41281142404852977</c:v>
                </c:pt>
                <c:pt idx="4">
                  <c:v>0.469843442770426</c:v>
                </c:pt>
                <c:pt idx="5">
                  <c:v>0.47180520595946929</c:v>
                </c:pt>
                <c:pt idx="6">
                  <c:v>0.51960622827605574</c:v>
                </c:pt>
                <c:pt idx="7">
                  <c:v>0.52358257084401105</c:v>
                </c:pt>
                <c:pt idx="8">
                  <c:v>0.74021789493306911</c:v>
                </c:pt>
                <c:pt idx="9">
                  <c:v>0.83358842928327659</c:v>
                </c:pt>
                <c:pt idx="10">
                  <c:v>0.83812378888370431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17524160"/>
        <c:axId val="232525392"/>
      </c:barChart>
      <c:catAx>
        <c:axId val="11752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crossAx val="232525392"/>
        <c:crosses val="autoZero"/>
        <c:auto val="1"/>
        <c:lblAlgn val="ctr"/>
        <c:lblOffset val="100"/>
        <c:noMultiLvlLbl val="0"/>
      </c:catAx>
      <c:valAx>
        <c:axId val="232525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1175241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32357775341468"/>
          <c:y val="0.20304183405645726"/>
          <c:w val="0.54955593238613554"/>
          <c:h val="0.752964593711500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2C2C4"/>
            </a:solidFill>
            <a:ln w="63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48120"/>
              </a:solidFill>
              <a:ln w="6350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Sheet1!$A$1:$A$11</c:f>
              <c:strCache>
                <c:ptCount val="11"/>
                <c:pt idx="0">
                  <c:v>Norway</c:v>
                </c:pt>
                <c:pt idx="1">
                  <c:v>Australia</c:v>
                </c:pt>
                <c:pt idx="2">
                  <c:v>CANADA</c:v>
                </c:pt>
                <c:pt idx="3">
                  <c:v>Germany</c:v>
                </c:pt>
                <c:pt idx="4">
                  <c:v>CMWF average</c:v>
                </c:pt>
                <c:pt idx="5">
                  <c:v>Switzerland</c:v>
                </c:pt>
                <c:pt idx="6">
                  <c:v>United States</c:v>
                </c:pt>
                <c:pt idx="7">
                  <c:v>Netherlands</c:v>
                </c:pt>
                <c:pt idx="8">
                  <c:v>Sweden</c:v>
                </c:pt>
                <c:pt idx="9">
                  <c:v>New Zealand</c:v>
                </c:pt>
                <c:pt idx="10">
                  <c:v>United Kingdom</c:v>
                </c:pt>
              </c:strCache>
            </c:strRef>
          </c:cat>
          <c:val>
            <c:numRef>
              <c:f>Sheet1!$B$1:$B$11</c:f>
              <c:numCache>
                <c:formatCode>0%</c:formatCode>
                <c:ptCount val="11"/>
                <c:pt idx="0">
                  <c:v>3.8882896104407198E-2</c:v>
                </c:pt>
                <c:pt idx="1">
                  <c:v>0.12975382544326727</c:v>
                </c:pt>
                <c:pt idx="2">
                  <c:v>0.17222627238516516</c:v>
                </c:pt>
                <c:pt idx="3">
                  <c:v>0.28534249829695463</c:v>
                </c:pt>
                <c:pt idx="4">
                  <c:v>0.3657102461396094</c:v>
                </c:pt>
                <c:pt idx="5">
                  <c:v>0.36931818875386624</c:v>
                </c:pt>
                <c:pt idx="6">
                  <c:v>0.37493379095744911</c:v>
                </c:pt>
                <c:pt idx="7">
                  <c:v>0.41914433117135769</c:v>
                </c:pt>
                <c:pt idx="8">
                  <c:v>0.55146027565067268</c:v>
                </c:pt>
                <c:pt idx="9">
                  <c:v>0.61031970985097894</c:v>
                </c:pt>
                <c:pt idx="10">
                  <c:v>0.70572067278197503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32527632"/>
        <c:axId val="232528192"/>
      </c:barChart>
      <c:catAx>
        <c:axId val="232527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crossAx val="232528192"/>
        <c:crosses val="autoZero"/>
        <c:auto val="1"/>
        <c:lblAlgn val="ctr"/>
        <c:lblOffset val="100"/>
        <c:noMultiLvlLbl val="0"/>
      </c:catAx>
      <c:valAx>
        <c:axId val="232528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232527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39139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Have </a:t>
          </a:r>
          <a:r>
            <a:rPr lang="en-US" sz="1400" dirty="0"/>
            <a:t>reviewed their own clinical performance against targets at least annually</a:t>
          </a:r>
          <a:endParaRPr lang="en-CA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0.17041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3744416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Routinely</a:t>
          </a:r>
          <a:r>
            <a:rPr lang="en-US" sz="1400" dirty="0"/>
            <a:t> receive information on how the clinical performance of their practice compares </a:t>
          </a:r>
          <a:r>
            <a:rPr lang="en-US" sz="1400" dirty="0" smtClean="0"/>
            <a:t>with that of other </a:t>
          </a:r>
          <a:r>
            <a:rPr lang="en-US" sz="1400" dirty="0"/>
            <a:t>practices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7-06-18T23:20:35.97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5336 1929 15,'-37'-85'12,"-6"32"0,-8-18-1,-1 6-3,3-3-2,-10 1-3,0-8-1,-5-7 1,-9-8-1,8-9 2,-8-5-1,-7-3 2,7 5-1,-8-5 0,1 23-1,3-2-1,-18 11-1,15 11-2,-7 1 0,-7 8 0,7-4-1,0 7 1,-2 9 0,1 0 1,-5 1 0,-2 8 1,-6 2 0,-1 15 0,-6 14 1,-3 3-1,-4 9 0,-9 5 1,0 15-1,1-2 1,-8 22 0,7-2-1,2 12 1,-2-3 0,6 10 0,3-2 0,6 0 0,-7 2-2,15-6 1,0 18 0,-10 5-1,11 12-1,-10 7 2,1 18-2,7 10 1,8 9 0,1 3 1,4-4 0,9 4 0,16 12 0,-4 5-1,18-1 2,7 13-2,6 10 1,8 17-2,-7 4 1,14 15 1,-6 4 0,13-7 0,8 12 1,7-14 0,0 14 1,7-8 0,21-10 0,2 3-1,13-13 2,8 15-2,7-28 0,15 14 1,6-29 0,10-1-1,6-18 0,20-6 1,2-33-1,28-7 0,7-29 0,17-17 0,18-16-1,9-10 0,14-26 0,17-7 0,5-7 0,1-2 0,-1-2 0,-7-12 1,7-29-1,1-16 0,-16-27 0,10-42 0,-2-31-1,-9-33 0,-11-40 1,-2-19-1,-15-24 0,-6-16 0,-23-16 0,-19-6 1,-16-11-1,-38 2 0,-20-10-1,-30 9 0,-22-5 1,-28 14 0,-22 18-1,-36 13 1,-16 30-1,-34 18 1,-12 42 0,-33 28 0,-20 56-2,-32 27-3,-14 88-8,-27 21-20,-16 64-1,-15 43-1,-6 21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7-06-18T23:15:49.50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4464 338 15,'-31'-15'12,"-5"7"0,-5-5-1,-3 2-3,3-1-2,-7 2-3,0-4-1,-7 1 1,-5-2-1,5-1 2,-6-1-1,-6-2 2,6 2-1,-7 0 0,1 3-1,3 0-1,-16 2-1,13 0-2,-5 1 0,-6 2 0,5-1-1,1 2 1,-4 2 0,5-2 1,-8 1 0,0 2 1,-5-1 0,-1 4 0,-6 0 1,-1 2-1,-5 2 0,-7 0 1,2 4-1,-3-2 1,-3 4 0,4 0-1,3 1 1,-2 0 0,4 3 0,4-1 0,4-2 0,-6 3-2,13-1 1,0 1 0,-10 1-1,10 3-1,-9 2 2,2 2-2,7 2 1,6 0 0,1 2 1,3 0 0,7 0 0,13 1 0,-2 2-1,14-1 2,5 2-2,6 4 1,8 0-2,-7 0 1,11 6 1,-5-2 0,12-1 0,5 2 1,7-1 0,0 1 1,7 1 0,17-5 0,0 3-1,13-3 2,5 2-2,7-3 0,11 0 1,7-3 0,8-1-1,4-2 0,17-2 1,0-6-1,26 1 0,4-7 0,15-3 0,16-2-1,7-2 0,11-3 0,14-2 0,4-2 0,2 1 0,-1 0 0,-6-3 1,6-4-1,1-4 0,-15-3 0,10-9 0,-3-4-1,-7-5 0,-8-9 1,-2 1-1,-13-7 0,-6-3 0,-18-1 0,-17-2 1,-12-2-1,-32 1 0,-17 0-1,-25-1 0,-18 1 1,-24-1 0,-18 6-1,-30 2 1,-14 4-1,-29 2 1,-7 9 0,-30 4 0,-14 10-2,-29 4-3,-14 14-8,-19 4-20,-14 10-1,-14 8-1,-3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B86D78-3AF2-4309-A6C1-5277024F1F18}" type="datetimeFigureOut">
              <a:rPr lang="en-US"/>
              <a:pPr>
                <a:defRPr/>
              </a:pPr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DB663F-7C08-486A-8137-8BDB8DE73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fundamental basis of the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AC9D-CC8D-47B3-BF0C-31E2FA91EF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609600" y="624840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latin typeface="Myriad Pro" charset="0"/>
              </a:rPr>
              <a:t>www.gpscbc.ca</a:t>
            </a:r>
            <a:endParaRPr lang="en-US" sz="2400" smtClean="0">
              <a:latin typeface="Myriad Pro" charset="0"/>
            </a:endParaRPr>
          </a:p>
        </p:txBody>
      </p:sp>
      <p:pic>
        <p:nvPicPr>
          <p:cNvPr id="5" name="Picture 6" descr="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112000" cy="2743200"/>
          </a:xfrm>
        </p:spPr>
        <p:txBody>
          <a:bodyPr/>
          <a:lstStyle>
            <a:lvl1pPr algn="ctr"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769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52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CA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8DEF32-EB8D-48A6-B4F2-098F370AF45C}" type="datetimeFigureOut">
              <a:rPr lang="en-CA"/>
              <a:pPr>
                <a:defRPr/>
              </a:pPr>
              <a:t>6/19/2017</a:t>
            </a:fld>
            <a:endParaRPr lang="en-C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F860AC-D555-47AE-801F-39D1BCC8B71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5977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9125" y="356672"/>
            <a:ext cx="10180320" cy="912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b="1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89125" y="1524000"/>
            <a:ext cx="10203419" cy="49530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71200" y="6553200"/>
            <a:ext cx="13208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0BAE3F-2687-4AF8-96B2-D2A1B3C7B664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91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3911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1981200"/>
            <a:ext cx="3911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4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8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9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802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endParaRPr lang="en-US" altLang="en-US" smtClean="0"/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609600" y="624840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latin typeface="Myriad Pro" charset="0"/>
              </a:rPr>
              <a:t>www.gpscbc.ca</a:t>
            </a:r>
            <a:endParaRPr lang="en-US" sz="2400" smtClean="0">
              <a:latin typeface="Myriad Pr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4" r:id="rId12"/>
    <p:sldLayoutId id="214748383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00688B"/>
          </a:solidFill>
          <a:latin typeface="Myriad Pro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474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74747"/>
          </a:solidFill>
          <a:latin typeface="Myriad Pro It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9214792" cy="1811338"/>
          </a:xfrm>
        </p:spPr>
        <p:txBody>
          <a:bodyPr/>
          <a:lstStyle/>
          <a:p>
            <a:pPr algn="l"/>
            <a:r>
              <a:rPr lang="en-US" altLang="en-US" dirty="0" smtClean="0"/>
              <a:t>One Patient,</a:t>
            </a:r>
            <a:br>
              <a:rPr lang="en-US" altLang="en-US" dirty="0" smtClean="0"/>
            </a:br>
            <a:r>
              <a:rPr lang="en-US" altLang="en-US" dirty="0" smtClean="0"/>
              <a:t>One Record:</a:t>
            </a:r>
            <a:br>
              <a:rPr lang="en-US" altLang="en-US" dirty="0" smtClean="0"/>
            </a:br>
            <a:r>
              <a:rPr lang="en-US" altLang="en-US" dirty="0" smtClean="0"/>
              <a:t>  Big data from small places</a:t>
            </a:r>
          </a:p>
        </p:txBody>
      </p:sp>
      <p:sp>
        <p:nvSpPr>
          <p:cNvPr id="5123" name="Date Placeholder 3"/>
          <p:cNvSpPr txBox="1">
            <a:spLocks/>
          </p:cNvSpPr>
          <p:nvPr/>
        </p:nvSpPr>
        <p:spPr bwMode="auto">
          <a:xfrm>
            <a:off x="2279650" y="5122864"/>
            <a:ext cx="439241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74747"/>
                </a:solidFill>
                <a:latin typeface="Myriad Pro" panose="020B0503030403020204" pitchFamily="34" charset="0"/>
                <a:ea typeface="ヒラギノ角ゴ Pro W3" pitchFamily="-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4747"/>
                </a:solidFill>
                <a:latin typeface="Myriad Pro" panose="020B0503030403020204" pitchFamily="34" charset="0"/>
                <a:ea typeface="ヒラギノ角ゴ Pro W3" pitchFamily="-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74747"/>
                </a:solidFill>
                <a:latin typeface="Myriad Pro It" pitchFamily="-128" charset="0"/>
                <a:ea typeface="ヒラギノ角ゴ Pro W3" pitchFamily="-16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898989"/>
                </a:solidFill>
                <a:latin typeface="Century Gothic" panose="020B0502020202020204" pitchFamily="34" charset="0"/>
              </a:rPr>
              <a:t>Dr </a:t>
            </a:r>
            <a:r>
              <a:rPr lang="en-US" altLang="en-US" sz="2000" dirty="0" smtClean="0">
                <a:solidFill>
                  <a:srgbClr val="898989"/>
                </a:solidFill>
                <a:latin typeface="Century Gothic" panose="020B0502020202020204" pitchFamily="34" charset="0"/>
              </a:rPr>
              <a:t>William L Clifford</a:t>
            </a:r>
            <a:r>
              <a:rPr lang="en-US" altLang="en-US" sz="2000" dirty="0">
                <a:solidFill>
                  <a:srgbClr val="898989"/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2000" dirty="0">
                <a:solidFill>
                  <a:srgbClr val="898989"/>
                </a:solidFill>
                <a:latin typeface="Century Gothic" panose="020B0502020202020204" pitchFamily="34" charset="0"/>
              </a:rPr>
            </a:br>
            <a:r>
              <a:rPr lang="en-US" altLang="en-US" sz="2000" dirty="0">
                <a:solidFill>
                  <a:srgbClr val="898989"/>
                </a:solidFill>
                <a:latin typeface="Century Gothic" panose="020B0502020202020204" pitchFamily="34" charset="0"/>
              </a:rPr>
              <a:t>CMIO, </a:t>
            </a:r>
            <a:r>
              <a:rPr lang="en-US" altLang="en-US" sz="2000" dirty="0" smtClean="0">
                <a:solidFill>
                  <a:srgbClr val="898989"/>
                </a:solidFill>
                <a:latin typeface="Century Gothic" panose="020B0502020202020204" pitchFamily="34" charset="0"/>
              </a:rPr>
              <a:t>Northern </a:t>
            </a:r>
            <a:r>
              <a:rPr lang="en-US" altLang="en-US" sz="2000" dirty="0">
                <a:solidFill>
                  <a:srgbClr val="898989"/>
                </a:solidFill>
                <a:latin typeface="Century Gothic" panose="020B0502020202020204" pitchFamily="34" charset="0"/>
              </a:rPr>
              <a:t>Health Authority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" y="29650"/>
            <a:ext cx="12132292" cy="54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80" y="27557"/>
            <a:ext cx="9302190" cy="57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93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/>
          <a:srcRect l="48716" t="239" b="34261"/>
          <a:stretch/>
        </p:blipFill>
        <p:spPr bwMode="auto">
          <a:xfrm>
            <a:off x="2423592" y="44623"/>
            <a:ext cx="7285966" cy="57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41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Interoperability – IEEE Definition</a:t>
            </a:r>
            <a:endParaRPr lang="en-CA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22400" y="1981200"/>
            <a:ext cx="9426128" cy="3031976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dirty="0" smtClean="0"/>
              <a:t>“</a:t>
            </a:r>
            <a:r>
              <a:rPr lang="en-CA" sz="4000" dirty="0"/>
              <a:t>the ability of two or more systems or components to </a:t>
            </a:r>
            <a:r>
              <a:rPr lang="en-CA" sz="4800" b="1" dirty="0"/>
              <a:t>exchange</a:t>
            </a:r>
            <a:r>
              <a:rPr lang="en-CA" sz="4000" dirty="0"/>
              <a:t> information </a:t>
            </a:r>
            <a:r>
              <a:rPr lang="en-CA" sz="4800" b="1" dirty="0"/>
              <a:t>and</a:t>
            </a:r>
            <a:r>
              <a:rPr lang="en-CA" sz="4000" dirty="0"/>
              <a:t> to </a:t>
            </a:r>
            <a:r>
              <a:rPr lang="en-CA" sz="4800" b="1" dirty="0"/>
              <a:t>use</a:t>
            </a:r>
            <a:r>
              <a:rPr lang="en-CA" sz="4000" dirty="0"/>
              <a:t> the information that has been exchanged.”</a:t>
            </a:r>
          </a:p>
        </p:txBody>
      </p:sp>
    </p:spTree>
    <p:extLst>
      <p:ext uri="{BB962C8B-B14F-4D97-AF65-F5344CB8AC3E}">
        <p14:creationId xmlns:p14="http://schemas.microsoft.com/office/powerpoint/2010/main" val="32950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171400"/>
            <a:ext cx="10363200" cy="1143000"/>
          </a:xfrm>
        </p:spPr>
        <p:txBody>
          <a:bodyPr/>
          <a:lstStyle/>
          <a:p>
            <a:r>
              <a:rPr lang="en-CA" dirty="0" smtClean="0"/>
              <a:t>Northern Core Clinical Data Set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487488" y="764704"/>
            <a:ext cx="5040560" cy="5256584"/>
          </a:xfrm>
          <a:prstGeom prst="rect">
            <a:avLst/>
          </a:prstGeom>
        </p:spPr>
        <p:txBody>
          <a:bodyPr/>
          <a:lstStyle/>
          <a:p>
            <a:r>
              <a:rPr lang="en-CA" sz="2400" dirty="0"/>
              <a:t>Preferred language (ISO)</a:t>
            </a:r>
          </a:p>
          <a:p>
            <a:r>
              <a:rPr lang="en-CA" sz="2400" dirty="0"/>
              <a:t>Preferred gender</a:t>
            </a:r>
          </a:p>
          <a:p>
            <a:r>
              <a:rPr lang="en-CA" sz="2400" dirty="0"/>
              <a:t>Race &amp; ethnicity (CDC)</a:t>
            </a:r>
          </a:p>
          <a:p>
            <a:r>
              <a:rPr lang="en-CA" sz="2400" dirty="0"/>
              <a:t>Education level (ISCED)</a:t>
            </a:r>
          </a:p>
          <a:p>
            <a:r>
              <a:rPr lang="en-CA" sz="2400" dirty="0"/>
              <a:t>Occupation (ISCO-88)</a:t>
            </a:r>
          </a:p>
          <a:p>
            <a:r>
              <a:rPr lang="en-CA" sz="2400" dirty="0"/>
              <a:t>Living arrangements</a:t>
            </a:r>
          </a:p>
          <a:p>
            <a:r>
              <a:rPr lang="en-CA" sz="2400" dirty="0"/>
              <a:t>Socio-economic (BC DoFP poverty toolkit)</a:t>
            </a:r>
          </a:p>
          <a:p>
            <a:r>
              <a:rPr lang="en-CA" sz="2400" dirty="0"/>
              <a:t>Procedures (SNOMED CT)</a:t>
            </a:r>
          </a:p>
          <a:p>
            <a:r>
              <a:rPr lang="en-CA" sz="2400" dirty="0"/>
              <a:t>Long-term medications (DIN&amp;ATC)</a:t>
            </a:r>
          </a:p>
          <a:p>
            <a:r>
              <a:rPr lang="en-CA" sz="2400" dirty="0"/>
              <a:t>Immunizations (DPD/ATC &amp; PH)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396746" y="776736"/>
            <a:ext cx="4235758" cy="5244552"/>
          </a:xfrm>
          <a:prstGeom prst="rect">
            <a:avLst/>
          </a:prstGeom>
        </p:spPr>
        <p:txBody>
          <a:bodyPr/>
          <a:lstStyle/>
          <a:p>
            <a:r>
              <a:rPr lang="en-CA" sz="2400" dirty="0"/>
              <a:t>Health concerns</a:t>
            </a:r>
          </a:p>
          <a:p>
            <a:pPr lvl="1"/>
            <a:r>
              <a:rPr lang="en-CA" sz="2400" dirty="0"/>
              <a:t>Problem list – </a:t>
            </a:r>
            <a:r>
              <a:rPr lang="en-CA" sz="2400" dirty="0" smtClean="0"/>
              <a:t>5,000 </a:t>
            </a:r>
            <a:r>
              <a:rPr lang="en-CA" sz="2400" dirty="0"/>
              <a:t>SNOMED CT reference set mapped to ICD9-10</a:t>
            </a:r>
          </a:p>
          <a:p>
            <a:pPr lvl="1"/>
            <a:r>
              <a:rPr lang="en-CA" sz="2400" dirty="0"/>
              <a:t>Risk for condition &amp; risk factor (SNOMED CT)</a:t>
            </a:r>
          </a:p>
          <a:p>
            <a:pPr lvl="1"/>
            <a:r>
              <a:rPr lang="en-CA" sz="2400" dirty="0"/>
              <a:t>Unmet needs (Camberwell)</a:t>
            </a:r>
          </a:p>
          <a:p>
            <a:r>
              <a:rPr lang="en-CA" sz="2400" dirty="0"/>
              <a:t>Adverse reactions</a:t>
            </a:r>
          </a:p>
          <a:p>
            <a:pPr lvl="1"/>
            <a:r>
              <a:rPr lang="en-CA" sz="2400" dirty="0"/>
              <a:t>Risk – agent (</a:t>
            </a:r>
            <a:r>
              <a:rPr lang="en-CA" sz="2400" dirty="0" err="1"/>
              <a:t>Multum</a:t>
            </a:r>
            <a:r>
              <a:rPr lang="en-CA" sz="2400" dirty="0"/>
              <a:t>) and reaction (SNOMED CT)</a:t>
            </a:r>
          </a:p>
          <a:p>
            <a:pPr lvl="1"/>
            <a:r>
              <a:rPr lang="en-CA" sz="2400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42599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74" y="-171400"/>
            <a:ext cx="10601826" cy="1139825"/>
          </a:xfrm>
        </p:spPr>
        <p:txBody>
          <a:bodyPr/>
          <a:lstStyle/>
          <a:p>
            <a:r>
              <a:rPr lang="en-CA" dirty="0" smtClean="0"/>
              <a:t>Northern Core Clinical Data Set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598017" y="764704"/>
            <a:ext cx="4274520" cy="483489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CA" sz="2600" dirty="0"/>
              <a:t>Care plan (</a:t>
            </a:r>
            <a:r>
              <a:rPr lang="en-CA" sz="2600" dirty="0" err="1"/>
              <a:t>CONTsys</a:t>
            </a:r>
            <a:r>
              <a:rPr lang="en-CA" sz="2600" dirty="0"/>
              <a:t>, </a:t>
            </a:r>
            <a:r>
              <a:rPr lang="en-CA" sz="2600" dirty="0" err="1"/>
              <a:t>Old@Home</a:t>
            </a:r>
            <a:r>
              <a:rPr lang="en-CA" sz="2600" dirty="0"/>
              <a:t>, HL7)</a:t>
            </a:r>
          </a:p>
          <a:p>
            <a:pPr lvl="1"/>
            <a:r>
              <a:rPr lang="en-CA" dirty="0" smtClean="0"/>
              <a:t>Preferences (including consent, advance directives and therapeutic precautions</a:t>
            </a:r>
          </a:p>
          <a:p>
            <a:pPr lvl="1"/>
            <a:r>
              <a:rPr lang="en-CA" dirty="0" smtClean="0"/>
              <a:t>Goals &amp; targets</a:t>
            </a:r>
          </a:p>
          <a:p>
            <a:pPr lvl="1"/>
            <a:r>
              <a:rPr lang="en-CA" dirty="0" smtClean="0"/>
              <a:t>Planned Actions</a:t>
            </a:r>
          </a:p>
          <a:p>
            <a:pPr lvl="1"/>
            <a:r>
              <a:rPr lang="en-CA" dirty="0" smtClean="0"/>
              <a:t>Resources</a:t>
            </a:r>
          </a:p>
          <a:p>
            <a:pPr lvl="1"/>
            <a:r>
              <a:rPr lang="en-CA" dirty="0" smtClean="0"/>
              <a:t>Barriers</a:t>
            </a:r>
          </a:p>
          <a:p>
            <a:pPr lvl="1"/>
            <a:r>
              <a:rPr lang="en-CA" dirty="0" smtClean="0"/>
              <a:t>Team (connections)</a:t>
            </a:r>
          </a:p>
          <a:p>
            <a:pPr lvl="1"/>
            <a:r>
              <a:rPr lang="en-CA" dirty="0" smtClean="0"/>
              <a:t>Associated parties (Power of Attorney, substitute decision maker, spouse etc.)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644320" y="764704"/>
            <a:ext cx="4238201" cy="4714875"/>
          </a:xfrm>
          <a:prstGeom prst="rect">
            <a:avLst/>
          </a:prstGeom>
        </p:spPr>
        <p:txBody>
          <a:bodyPr/>
          <a:lstStyle/>
          <a:p>
            <a:r>
              <a:rPr lang="en-CA" sz="2400" dirty="0"/>
              <a:t>Laboratory results (LOINC)</a:t>
            </a:r>
          </a:p>
          <a:p>
            <a:r>
              <a:rPr lang="en-CA" sz="2400" dirty="0"/>
              <a:t>Common clinical measures (LOINC where possible – PHQ9, GAD7, Palliative Performance Scale, Pain10 etc. )</a:t>
            </a:r>
          </a:p>
          <a:p>
            <a:r>
              <a:rPr lang="en-CA" sz="2400" dirty="0"/>
              <a:t>Medical Imaging (SNOMED CT)</a:t>
            </a:r>
          </a:p>
          <a:p>
            <a:r>
              <a:rPr lang="en-CA" sz="2400" dirty="0"/>
              <a:t>Function (ICF)</a:t>
            </a:r>
          </a:p>
          <a:p>
            <a:r>
              <a:rPr lang="en-CA" sz="2400" dirty="0"/>
              <a:t>Medical Devices (Health Canada)</a:t>
            </a:r>
          </a:p>
          <a:p>
            <a:r>
              <a:rPr lang="en-CA" sz="2400" dirty="0"/>
              <a:t>Data quality support and review (“the placemat”)</a:t>
            </a:r>
          </a:p>
        </p:txBody>
      </p:sp>
    </p:spTree>
    <p:extLst>
      <p:ext uri="{BB962C8B-B14F-4D97-AF65-F5344CB8AC3E}">
        <p14:creationId xmlns:p14="http://schemas.microsoft.com/office/powerpoint/2010/main" val="3204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Elements of the Universal Schema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6997" y="1825625"/>
            <a:ext cx="5012803" cy="472345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Demographics</a:t>
            </a:r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Occupation</a:t>
            </a:r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Ethnicity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Observations</a:t>
            </a:r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Measurable including laboratory </a:t>
            </a:r>
            <a:r>
              <a:rPr lang="en-CA" dirty="0" smtClean="0"/>
              <a:t>results</a:t>
            </a:r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Non-measurable (e.g. cyanosis)</a:t>
            </a:r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By history (e.g. insomnia)</a:t>
            </a:r>
            <a:endParaRPr lang="en-CA" dirty="0" smtClean="0"/>
          </a:p>
          <a:p>
            <a:pPr marL="76834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Imaging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Procedures/interventions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Health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Medication 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37200" y="1981200"/>
            <a:ext cx="5959400" cy="2514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Prescriptions &amp; other </a:t>
            </a:r>
            <a:r>
              <a:rPr lang="en-CA" dirty="0" smtClean="0"/>
              <a:t>instructions/orders (e.g. exacerbation plan)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Family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Encounters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Care plan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Billing (fees suggest services provided)</a:t>
            </a:r>
            <a:endParaRPr lang="en-CA" dirty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6999" y="6356352"/>
            <a:ext cx="2574404" cy="365125"/>
          </a:xfrm>
          <a:prstGeom prst="rect">
            <a:avLst/>
          </a:prstGeom>
        </p:spPr>
        <p:txBody>
          <a:bodyPr/>
          <a:lstStyle/>
          <a:p>
            <a:fld id="{49B442E5-21BF-814A-BD88-7A0B56D4EA86}" type="datetime1">
              <a:rPr lang="en-CA" smtClean="0"/>
              <a:t>6/19/2017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AA360F-5C15-FD40-8832-F0BDC50D4BE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20" y="69795"/>
            <a:ext cx="1499615" cy="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6000" y="5688632"/>
            <a:ext cx="12114000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-27384"/>
            <a:ext cx="9319903" cy="6788228"/>
          </a:xfrm>
          <a:prstGeom prst="rect">
            <a:avLst/>
          </a:prstGeom>
        </p:spPr>
      </p:pic>
      <p:pic>
        <p:nvPicPr>
          <p:cNvPr id="5" name="In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0719">
            <a:off x="1183517" y="2797777"/>
            <a:ext cx="2419112" cy="222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09" y="116632"/>
            <a:ext cx="1176164" cy="8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" y="4077072"/>
            <a:ext cx="2146847" cy="18104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Choreography versus Orchestration</a:t>
            </a:r>
            <a:br>
              <a:rPr lang="en-CA" dirty="0" smtClean="0"/>
            </a:br>
            <a:r>
              <a:rPr lang="en-CA" dirty="0" smtClean="0"/>
              <a:t>(Jazz versus Symphony)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520" y="1556792"/>
            <a:ext cx="8280920" cy="3821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4869160"/>
            <a:ext cx="27946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Core Data Set and Data Quality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272517"/>
            <a:ext cx="8414560" cy="44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590800" y="908720"/>
            <a:ext cx="7321550" cy="489654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2400" b="1" dirty="0"/>
              <a:t>Presenter: </a:t>
            </a:r>
            <a:r>
              <a:rPr lang="en-US" altLang="en-US" sz="2400" dirty="0" smtClean="0"/>
              <a:t>William Clifford</a:t>
            </a:r>
            <a:endParaRPr lang="en-US" altLang="en-US" sz="2400" dirty="0"/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No </a:t>
            </a:r>
            <a:r>
              <a:rPr lang="en-US" altLang="en-US" sz="2000" dirty="0"/>
              <a:t>current affiliation with any commercial organization</a:t>
            </a:r>
            <a:r>
              <a:rPr lang="en-US" altLang="en-US" sz="2000" dirty="0" smtClean="0"/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CMIO, Northern Health</a:t>
            </a:r>
            <a:endParaRPr lang="en-US" altLang="en-US" sz="2000" dirty="0"/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Medical Director, </a:t>
            </a:r>
            <a:r>
              <a:rPr lang="en-US" altLang="en-US" sz="2000" dirty="0"/>
              <a:t>Health Data </a:t>
            </a:r>
            <a:r>
              <a:rPr lang="en-US" altLang="en-US" sz="2000" dirty="0" smtClean="0"/>
              <a:t>Coalition.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Honorary Board Member, Applied Informatics for Health Society.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Co-chair, Health Information Standards Standing Committee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Member, provincial IMIT Standing Committee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Board member, </a:t>
            </a:r>
            <a:r>
              <a:rPr lang="en-US" altLang="en-US" sz="2000" dirty="0" err="1" smtClean="0"/>
              <a:t>PGDoFP</a:t>
            </a:r>
            <a:endParaRPr lang="en-US" altLang="en-US" sz="2000" dirty="0" smtClean="0"/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smtClean="0"/>
              <a:t>Site Lead Informatics, Prince George Family Practice Residency Program</a:t>
            </a:r>
          </a:p>
          <a:p>
            <a:pPr>
              <a:spcAft>
                <a:spcPts val="1200"/>
              </a:spcAft>
              <a:defRPr/>
            </a:pPr>
            <a:endParaRPr lang="en-US" altLang="en-US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209800" y="188913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n-US" altLang="en-US" kern="0" dirty="0"/>
              <a:t>Presenter Disclosure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1" y="260648"/>
            <a:ext cx="11085135" cy="491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717" y="5184320"/>
            <a:ext cx="1194896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The emerging benefits of electronic medical records in community based-based care, PwC,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 rot="4210619">
              <a:off x="9419820" y="2537138"/>
              <a:ext cx="2073059" cy="245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4210619">
                <a:off x="9407219" y="2527058"/>
                <a:ext cx="2101861" cy="24823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4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510192" cy="1143000"/>
          </a:xfrm>
        </p:spPr>
        <p:txBody>
          <a:bodyPr/>
          <a:lstStyle/>
          <a:p>
            <a:r>
              <a:rPr lang="en-CA" dirty="0" smtClean="0"/>
              <a:t>Use of information in Primary Care </a:t>
            </a:r>
            <a:r>
              <a:rPr lang="en-CA" sz="2000" dirty="0" smtClean="0"/>
              <a:t>(Commonwealth Fund Report)</a:t>
            </a:r>
            <a:endParaRPr lang="en-CA" sz="2000" dirty="0"/>
          </a:p>
        </p:txBody>
      </p:sp>
      <p:sp>
        <p:nvSpPr>
          <p:cNvPr id="3" name="Rectangle 2"/>
          <p:cNvSpPr/>
          <p:nvPr/>
        </p:nvSpPr>
        <p:spPr>
          <a:xfrm>
            <a:off x="2392641" y="1417172"/>
            <a:ext cx="761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Proportion of primary care doctors who</a:t>
            </a:r>
            <a:endParaRPr lang="en-CA" sz="1400" b="1" dirty="0"/>
          </a:p>
        </p:txBody>
      </p:sp>
      <p:graphicFrame>
        <p:nvGraphicFramePr>
          <p:cNvPr id="4" name="Chart 18"/>
          <p:cNvGraphicFramePr/>
          <p:nvPr>
            <p:extLst>
              <p:ext uri="{D42A27DB-BD31-4B8C-83A1-F6EECF244321}">
                <p14:modId xmlns:p14="http://schemas.microsoft.com/office/powerpoint/2010/main" val="840778390"/>
              </p:ext>
            </p:extLst>
          </p:nvPr>
        </p:nvGraphicFramePr>
        <p:xfrm>
          <a:off x="2285660" y="2035324"/>
          <a:ext cx="3913931" cy="414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9"/>
          <p:cNvGraphicFramePr/>
          <p:nvPr>
            <p:extLst>
              <p:ext uri="{D42A27DB-BD31-4B8C-83A1-F6EECF244321}">
                <p14:modId xmlns:p14="http://schemas.microsoft.com/office/powerpoint/2010/main" val="990930690"/>
              </p:ext>
            </p:extLst>
          </p:nvPr>
        </p:nvGraphicFramePr>
        <p:xfrm>
          <a:off x="6763848" y="1844824"/>
          <a:ext cx="3744416" cy="433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823932"/>
            <a:ext cx="1603952" cy="707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392052" y="5039602"/>
              <a:ext cx="1727200" cy="409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9453" y="5029522"/>
                <a:ext cx="1755999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28" y="69795"/>
            <a:ext cx="10972800" cy="10813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is my attachment? What is attachment in my community?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/>
          <a:lstStyle/>
          <a:p>
            <a:fld id="{FDAA360F-5C15-FD40-8832-F0BDC50D4BE1}" type="slidenum">
              <a:rPr lang="en-US" smtClean="0">
                <a:solidFill>
                  <a:srgbClr val="00A2D1"/>
                </a:solidFill>
              </a:rPr>
              <a:pPr/>
              <a:t>22</a:t>
            </a:fld>
            <a:endParaRPr lang="en-US">
              <a:solidFill>
                <a:srgbClr val="00A2D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1502"/>
          <a:stretch/>
        </p:blipFill>
        <p:spPr>
          <a:xfrm>
            <a:off x="1343472" y="1124744"/>
            <a:ext cx="9484529" cy="466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20" y="69795"/>
            <a:ext cx="1499615" cy="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589" y="2420888"/>
            <a:ext cx="8711789" cy="35740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am I with respect to my peers?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" y="1292588"/>
            <a:ext cx="12185641" cy="112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67" y="1930680"/>
            <a:ext cx="857370" cy="905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804" y="1906865"/>
            <a:ext cx="2114845" cy="95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20" y="69795"/>
            <a:ext cx="1499615" cy="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2060848"/>
            <a:ext cx="9167750" cy="373431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Did We Get to Here?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988"/>
          <a:stretch/>
        </p:blipFill>
        <p:spPr>
          <a:xfrm>
            <a:off x="119336" y="1208823"/>
            <a:ext cx="12069406" cy="708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512" y="1967227"/>
            <a:ext cx="733527" cy="80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534" y="1967227"/>
            <a:ext cx="1905266" cy="93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20" y="116632"/>
            <a:ext cx="1499615" cy="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Northern Blended Funding Model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1" y="1484784"/>
            <a:ext cx="6960870" cy="4352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9470" y="1637873"/>
            <a:ext cx="4846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Uses EMR data to determine complexity (health concerns, socioeconomic status and physical / mental functioning measurements)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00" y="3733325"/>
            <a:ext cx="4145290" cy="18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82" y="692696"/>
            <a:ext cx="11994263" cy="4558121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13" r="3056"/>
          <a:stretch/>
        </p:blipFill>
        <p:spPr>
          <a:xfrm>
            <a:off x="3647728" y="548680"/>
            <a:ext cx="4896544" cy="5281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936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Health System - ONC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244706"/>
            <a:ext cx="9879403" cy="45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48" y="1052736"/>
            <a:ext cx="8026400" cy="2514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sz="4400" b="1" dirty="0">
                <a:solidFill>
                  <a:schemeClr val="tx1"/>
                </a:solidFill>
              </a:rPr>
              <a:t>Faithful record of what clinicians have heard, seen, thought and done”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Rector, Nolan &amp; Kay, </a:t>
            </a:r>
            <a:r>
              <a:rPr lang="en-US" sz="1600" dirty="0" smtClean="0">
                <a:solidFill>
                  <a:schemeClr val="tx1"/>
                </a:solidFill>
              </a:rPr>
              <a:t>1991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Foundations for an electronic medical record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>
            <a:off x="5375920" y="3212976"/>
            <a:ext cx="1944216" cy="1152128"/>
          </a:xfrm>
          <a:prstGeom prst="curvedConnector3">
            <a:avLst>
              <a:gd name="adj1" fmla="val 5883"/>
            </a:avLst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320136" y="3789040"/>
            <a:ext cx="4536504" cy="109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Including what they plan to do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5219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8640"/>
            <a:ext cx="7423901" cy="555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980728"/>
            <a:ext cx="4693717" cy="433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60" y="2924944"/>
            <a:ext cx="5785662" cy="2684909"/>
          </a:xfrm>
          <a:prstGeom prst="rect">
            <a:avLst/>
          </a:prstGeom>
        </p:spPr>
      </p:pic>
      <p:pic>
        <p:nvPicPr>
          <p:cNvPr id="2" name="Picture 4" descr="http://www.internetmonk.com/wp-content/uploads/doctor-examining-patient-e1315938393897-22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0648"/>
            <a:ext cx="3096344" cy="41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sheg.stanford.edu/upload/Lessons/Bubonic_Plagu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2" y="116632"/>
            <a:ext cx="3410035" cy="35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1504" y="188640"/>
            <a:ext cx="8875387" cy="5418137"/>
          </a:xfrm>
          <a:prstGeom prst="rect">
            <a:avLst/>
          </a:prstGeom>
        </p:spPr>
      </p:pic>
      <p:pic>
        <p:nvPicPr>
          <p:cNvPr id="4" name="In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1311" y="2897857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0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6000" y="5688632"/>
            <a:ext cx="12114000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18" y="69796"/>
            <a:ext cx="5663646" cy="67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86248"/>
            <a:ext cx="8136904" cy="5686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340768"/>
            <a:ext cx="6225862" cy="41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>
          <a:xfrm>
            <a:off x="1961271" y="110455"/>
            <a:ext cx="8311193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Myriad Pro"/>
        <a:ea typeface="ヒラギノ角ゴ Pro W3"/>
        <a:cs typeface="ヒラギノ角ゴ Pro W3"/>
      </a:majorFont>
      <a:minorFont>
        <a:latin typeface="Myriad Pr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519</Words>
  <Application>Microsoft Office PowerPoint</Application>
  <PresentationFormat>Widescreen</PresentationFormat>
  <Paragraphs>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Myriad Pro</vt:lpstr>
      <vt:lpstr>Myriad Pro It</vt:lpstr>
      <vt:lpstr>ヒラギノ角ゴ Pro W3</vt:lpstr>
      <vt:lpstr>Blank Presentation</vt:lpstr>
      <vt:lpstr>One Patient, One Record:   Big data from small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Interoperability – IEEE Definition</vt:lpstr>
      <vt:lpstr>Northern Core Clinical Data Set</vt:lpstr>
      <vt:lpstr>Northern Core Clinical Data Set Continued</vt:lpstr>
      <vt:lpstr>Some Elements of the Universal Schema</vt:lpstr>
      <vt:lpstr>PowerPoint Presentation</vt:lpstr>
      <vt:lpstr>Choreography versus Orchestration (Jazz versus Symphony)</vt:lpstr>
      <vt:lpstr>Core Data Set and Data Quality</vt:lpstr>
      <vt:lpstr>PowerPoint Presentation</vt:lpstr>
      <vt:lpstr>Use of information in Primary Care (Commonwealth Fund Report)</vt:lpstr>
      <vt:lpstr>What is my attachment? What is attachment in my community?</vt:lpstr>
      <vt:lpstr>Where am I with respect to my peers?</vt:lpstr>
      <vt:lpstr>How Did We Get to Here?</vt:lpstr>
      <vt:lpstr>Northern Blended Funding Model</vt:lpstr>
      <vt:lpstr>PowerPoint Presentation</vt:lpstr>
      <vt:lpstr>Learning Health System - ONC</vt:lpstr>
    </vt:vector>
  </TitlesOfParts>
  <Company>Brenda Hewer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Hewer</dc:creator>
  <cp:lastModifiedBy>Clifford, Bill</cp:lastModifiedBy>
  <cp:revision>98</cp:revision>
  <dcterms:created xsi:type="dcterms:W3CDTF">2011-09-07T20:20:14Z</dcterms:created>
  <dcterms:modified xsi:type="dcterms:W3CDTF">2017-06-19T13:43:29Z</dcterms:modified>
</cp:coreProperties>
</file>