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6" r:id="rId2"/>
    <p:sldId id="270" r:id="rId3"/>
    <p:sldId id="280" r:id="rId4"/>
    <p:sldId id="269" r:id="rId5"/>
    <p:sldId id="268" r:id="rId6"/>
    <p:sldId id="274" r:id="rId7"/>
    <p:sldId id="263" r:id="rId8"/>
    <p:sldId id="264" r:id="rId9"/>
    <p:sldId id="272" r:id="rId10"/>
    <p:sldId id="257" r:id="rId11"/>
    <p:sldId id="277" r:id="rId12"/>
    <p:sldId id="259" r:id="rId13"/>
    <p:sldId id="278" r:id="rId14"/>
    <p:sldId id="260" r:id="rId15"/>
    <p:sldId id="279" r:id="rId16"/>
    <p:sldId id="273" r:id="rId17"/>
    <p:sldId id="275"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87" autoAdjust="0"/>
  </p:normalViewPr>
  <p:slideViewPr>
    <p:cSldViewPr snapToGrid="0" snapToObjects="1">
      <p:cViewPr varScale="1">
        <p:scale>
          <a:sx n="124" d="100"/>
          <a:sy n="124" d="100"/>
        </p:scale>
        <p:origin x="1230" y="108"/>
      </p:cViewPr>
      <p:guideLst>
        <p:guide orient="horz" pos="2160"/>
        <p:guide pos="2880"/>
      </p:guideLst>
    </p:cSldViewPr>
  </p:slideViewPr>
  <p:outlineViewPr>
    <p:cViewPr>
      <p:scale>
        <a:sx n="33" d="100"/>
        <a:sy n="33" d="100"/>
      </p:scale>
      <p:origin x="8" y="155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56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4B1ED-9FB6-1D47-9210-E10B3C555A5E}" type="datetimeFigureOut">
              <a:rPr lang="en-US" smtClean="0"/>
              <a:t>5/8/2018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27E84-50A2-AD45-99E4-60FC96F67760}" type="slidenum">
              <a:rPr lang="en-US" smtClean="0"/>
              <a:t>‹#›</a:t>
            </a:fld>
            <a:endParaRPr lang="en-US"/>
          </a:p>
        </p:txBody>
      </p:sp>
    </p:spTree>
    <p:extLst>
      <p:ext uri="{BB962C8B-B14F-4D97-AF65-F5344CB8AC3E}">
        <p14:creationId xmlns:p14="http://schemas.microsoft.com/office/powerpoint/2010/main" val="1954950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claws.ca/EPLibraries/bclaws_new/document/ID/freeside/00_96183_0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psbc.ca/files/pdf/HPA-Bylaws.pdf" TargetMode="External"/><Relationship Id="rId5" Type="http://schemas.openxmlformats.org/officeDocument/2006/relationships/hyperlink" Target="http://www2.gov.bc.ca/assets/gov/health/practitioner-pro/professional-regulation/deposited_reg_129_2016.pdf" TargetMode="External"/><Relationship Id="rId4" Type="http://schemas.openxmlformats.org/officeDocument/2006/relationships/hyperlink" Target="http://www.bclaws.ca/EPLibraries/bclaws_new/document/ID/freeside/416_200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Nursing has its roots in primary health care. Florence Nightingale, widely recognized as the 19th century founder of modern nursing, said: “Money would be better spent in maintaining health in communities rather than building hospitals to cure.” By the early 20th century, registered nurses were serving as autonomous primary care providers, particularly in urban centers and rural communities where the needs were greatest. In 1919, a nurse-run community health center regarded the hospital as a “repair shop, necessary only where preventive medicine has failed.” </a:t>
            </a:r>
            <a:endParaRPr lang="en-US" dirty="0" smtClean="0"/>
          </a:p>
          <a:p>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3</a:t>
            </a:fld>
            <a:endParaRPr lang="en-US"/>
          </a:p>
        </p:txBody>
      </p:sp>
    </p:spTree>
    <p:extLst>
      <p:ext uri="{BB962C8B-B14F-4D97-AF65-F5344CB8AC3E}">
        <p14:creationId xmlns:p14="http://schemas.microsoft.com/office/powerpoint/2010/main" val="246635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Consultation and inclusion  - build your team around patient</a:t>
            </a:r>
          </a:p>
          <a:p>
            <a:r>
              <a:rPr lang="en-US" dirty="0" smtClean="0"/>
              <a:t>Discuss experience Dawson, Vancouver Island Health</a:t>
            </a:r>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17</a:t>
            </a:fld>
            <a:endParaRPr lang="en-US"/>
          </a:p>
        </p:txBody>
      </p:sp>
    </p:spTree>
    <p:extLst>
      <p:ext uri="{BB962C8B-B14F-4D97-AF65-F5344CB8AC3E}">
        <p14:creationId xmlns:p14="http://schemas.microsoft.com/office/powerpoint/2010/main" val="343777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18</a:t>
            </a:fld>
            <a:endParaRPr lang="en-US"/>
          </a:p>
        </p:txBody>
      </p:sp>
    </p:spTree>
    <p:extLst>
      <p:ext uri="{BB962C8B-B14F-4D97-AF65-F5344CB8AC3E}">
        <p14:creationId xmlns:p14="http://schemas.microsoft.com/office/powerpoint/2010/main" val="60737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Nursing has its roots in primary health care. Florence Nightingale, widely recognized as the 19th century founder of modern nursing, said: “Money would be better spent in maintaining health in communities rather than building hospitals to cure.” By the early 20th century, registered nurses were serving as autonomous primary care providers, particularly in urban centers and rural communities where the needs were greatest. In 1919, a nurse-run community health center regarded the hospital as a “repair shop, necessary only where preventive medicine has failed.” </a:t>
            </a:r>
            <a:endParaRPr lang="en-US" dirty="0" smtClean="0"/>
          </a:p>
          <a:p>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4</a:t>
            </a:fld>
            <a:endParaRPr lang="en-US"/>
          </a:p>
        </p:txBody>
      </p:sp>
    </p:spTree>
    <p:extLst>
      <p:ext uri="{BB962C8B-B14F-4D97-AF65-F5344CB8AC3E}">
        <p14:creationId xmlns:p14="http://schemas.microsoft.com/office/powerpoint/2010/main" val="232118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three main components of the legislative framework that regulates the profession of nursing. These include the </a:t>
            </a:r>
            <a:r>
              <a:rPr lang="en-CA" i="1" dirty="0"/>
              <a:t>Health Professions Act</a:t>
            </a:r>
            <a:r>
              <a:rPr lang="en-CA" dirty="0"/>
              <a:t>, the Regulations and the Bylaws.</a:t>
            </a:r>
          </a:p>
          <a:p>
            <a:r>
              <a:rPr lang="en-CA" i="1" dirty="0">
                <a:hlinkClick r:id="rId3"/>
              </a:rPr>
              <a:t>Health Professions Act </a:t>
            </a:r>
            <a:r>
              <a:rPr lang="en-CA" dirty="0"/>
              <a:t>– the Act is umbrella legislation that provides a common regulatory framework for health professions in British Columbia.</a:t>
            </a:r>
          </a:p>
          <a:p>
            <a:r>
              <a:rPr lang="en-CA" dirty="0">
                <a:hlinkClick r:id="rId4"/>
              </a:rPr>
              <a:t>Regulations</a:t>
            </a:r>
            <a:r>
              <a:rPr lang="en-CA" dirty="0"/>
              <a:t> (</a:t>
            </a:r>
            <a:r>
              <a:rPr lang="en-CA" dirty="0">
                <a:hlinkClick r:id="rId5"/>
              </a:rPr>
              <a:t>BC Reg 129/2016</a:t>
            </a:r>
            <a:r>
              <a:rPr lang="en-CA" dirty="0"/>
              <a:t> – June 6, 2016) – Regulations are created by government for each individual health profession governed under the Act. Each regulation defines reserved titles, contains a statement about the scope of practice and outlines a set of restricted activities describing what members of that profession are authorized to do.</a:t>
            </a:r>
          </a:p>
          <a:p>
            <a:r>
              <a:rPr lang="en-CA" dirty="0">
                <a:hlinkClick r:id="rId6"/>
              </a:rPr>
              <a:t>Bylaws</a:t>
            </a:r>
            <a:r>
              <a:rPr lang="en-CA" dirty="0"/>
              <a:t> – each regulatory college has its own bylaws. The bylaws set out the details of the operation of the organization, including: the duties and responsibilities of a governing board, committees and the registrar; qualifications for registration and licensing; the regulation of professional conduct and ethics; and fee schedules.</a:t>
            </a:r>
          </a:p>
          <a:p>
            <a:r>
              <a:rPr lang="en-CA" dirty="0"/>
              <a:t>Professional Regulation</a:t>
            </a:r>
          </a:p>
          <a:p>
            <a:r>
              <a:rPr lang="en-CA" dirty="0"/>
              <a:t> </a:t>
            </a:r>
          </a:p>
          <a:p>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7</a:t>
            </a:fld>
            <a:endParaRPr lang="en-US"/>
          </a:p>
        </p:txBody>
      </p:sp>
    </p:spTree>
    <p:extLst>
      <p:ext uri="{BB962C8B-B14F-4D97-AF65-F5344CB8AC3E}">
        <p14:creationId xmlns:p14="http://schemas.microsoft.com/office/powerpoint/2010/main" val="309139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https://www.cmpa-acpm.ca/en/advice-publications/browse-articles/2014/physicians-and-nurse-practitioners-working-collaboratively-as-independent-health-professionals</a:t>
            </a:r>
          </a:p>
          <a:p>
            <a:r>
              <a:rPr lang="en-CA" dirty="0" smtClean="0"/>
              <a:t>https://www.cnps.ca/upload-files/pdf_english/CMPA_CNPS_Joint_Statement_2017_EN.pdf</a:t>
            </a:r>
            <a:endParaRPr lang="en-CA" dirty="0"/>
          </a:p>
        </p:txBody>
      </p:sp>
      <p:sp>
        <p:nvSpPr>
          <p:cNvPr id="4" name="Slide Number Placeholder 3"/>
          <p:cNvSpPr>
            <a:spLocks noGrp="1"/>
          </p:cNvSpPr>
          <p:nvPr>
            <p:ph type="sldNum" sz="quarter" idx="10"/>
          </p:nvPr>
        </p:nvSpPr>
        <p:spPr/>
        <p:txBody>
          <a:bodyPr/>
          <a:lstStyle/>
          <a:p>
            <a:fld id="{8A227E84-50A2-AD45-99E4-60FC96F67760}" type="slidenum">
              <a:rPr lang="en-US" smtClean="0"/>
              <a:t>8</a:t>
            </a:fld>
            <a:endParaRPr lang="en-US"/>
          </a:p>
        </p:txBody>
      </p:sp>
    </p:spTree>
    <p:extLst>
      <p:ext uri="{BB962C8B-B14F-4D97-AF65-F5344CB8AC3E}">
        <p14:creationId xmlns:p14="http://schemas.microsoft.com/office/powerpoint/2010/main" val="336496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Restricted Activities</a:t>
            </a:r>
          </a:p>
          <a:p>
            <a:r>
              <a:rPr lang="en-CA" sz="1200" kern="1200" dirty="0" smtClean="0">
                <a:solidFill>
                  <a:schemeClr val="tx1"/>
                </a:solidFill>
                <a:effectLst/>
                <a:latin typeface="+mn-lt"/>
                <a:ea typeface="+mn-ea"/>
                <a:cs typeface="+mn-cs"/>
              </a:rPr>
              <a:t>Restricted activities (formerly called reserved acts) are a narrowly defined list of invasive, higher risk activities that must not be performed by any person in the course of providing health services, except</a:t>
            </a:r>
          </a:p>
          <a:p>
            <a:pPr lvl="0"/>
            <a:r>
              <a:rPr lang="en-CA" sz="1200" kern="1200" dirty="0" smtClean="0">
                <a:solidFill>
                  <a:schemeClr val="tx1"/>
                </a:solidFill>
                <a:effectLst/>
                <a:latin typeface="+mn-lt"/>
                <a:ea typeface="+mn-ea"/>
                <a:cs typeface="+mn-cs"/>
              </a:rPr>
              <a:t>members of a regulated profession that has been granted specific authority to do so in their regulations, based on their education and competence, and</a:t>
            </a:r>
          </a:p>
          <a:p>
            <a:pPr lvl="0"/>
            <a:r>
              <a:rPr lang="en-CA" sz="1200" kern="1200" dirty="0" smtClean="0">
                <a:solidFill>
                  <a:schemeClr val="tx1"/>
                </a:solidFill>
                <a:effectLst/>
                <a:latin typeface="+mn-lt"/>
                <a:ea typeface="+mn-ea"/>
                <a:cs typeface="+mn-cs"/>
              </a:rPr>
              <a:t>unregulated persons who have been delegated the authority to perform the restricted activity, or who have been authorized to perform the restricted activity, by a member of a regulated profession that has been granted the restricted activity.</a:t>
            </a:r>
          </a:p>
          <a:p>
            <a:r>
              <a:rPr lang="en-CA" sz="1200" kern="1200" dirty="0" smtClean="0">
                <a:solidFill>
                  <a:schemeClr val="tx1"/>
                </a:solidFill>
                <a:effectLst/>
                <a:latin typeface="+mn-lt"/>
                <a:ea typeface="+mn-ea"/>
                <a:cs typeface="+mn-cs"/>
              </a:rPr>
              <a:t>Individual professions will be granted a list of specific restricted activities from a ‘master list’ as appropriate to their education and competencies, which may be performed while providing the services described in their respective scope of practice statements. The same restricted activities may be granted to more than one profession. Not all professions will be granted restricted activities. Unregulated persons or classes of persons may be exempted from the prohibition. The 'master list' and any exemptions will also be established in regulations.</a:t>
            </a:r>
          </a:p>
          <a:p>
            <a:r>
              <a:rPr lang="en-CA" sz="1200" kern="1200" dirty="0" smtClean="0">
                <a:solidFill>
                  <a:schemeClr val="tx1"/>
                </a:solidFill>
                <a:effectLst/>
                <a:latin typeface="+mn-lt"/>
                <a:ea typeface="+mn-ea"/>
                <a:cs typeface="+mn-cs"/>
              </a:rPr>
              <a:t>This approach abandons the historical notion of professional exclusivity in which legislation prohibits any person other than a member of the profession from performing certain services or procedures, except where another profession is also specifically authorized in legislation to perform them. Under the new model, many aspects of the scope of practice of each regulated profession may overlap, or be shared, with those of other regulated professions, and may also be performed by unregulated persons (to the extent that either no restricted activities are involved in the service, or the unregulated person is delegated or authorized to perform a restricted activity under supervision).</a:t>
            </a:r>
          </a:p>
          <a:p>
            <a:r>
              <a:rPr lang="en-CA" sz="1200" kern="1200" dirty="0" smtClean="0">
                <a:solidFill>
                  <a:schemeClr val="tx1"/>
                </a:solidFill>
                <a:effectLst/>
                <a:latin typeface="+mn-lt"/>
                <a:ea typeface="+mn-ea"/>
                <a:cs typeface="+mn-cs"/>
              </a:rPr>
              <a:t>This approach supports enhanced </a:t>
            </a:r>
            <a:r>
              <a:rPr lang="en-CA" sz="1200" kern="1200" dirty="0" err="1" smtClean="0">
                <a:solidFill>
                  <a:schemeClr val="tx1"/>
                </a:solidFill>
                <a:effectLst/>
                <a:latin typeface="+mn-lt"/>
                <a:ea typeface="+mn-ea"/>
                <a:cs typeface="+mn-cs"/>
              </a:rPr>
              <a:t>interprofessional</a:t>
            </a:r>
            <a:r>
              <a:rPr lang="en-CA" sz="1200" kern="1200" dirty="0" smtClean="0">
                <a:solidFill>
                  <a:schemeClr val="tx1"/>
                </a:solidFill>
                <a:effectLst/>
                <a:latin typeface="+mn-lt"/>
                <a:ea typeface="+mn-ea"/>
                <a:cs typeface="+mn-cs"/>
              </a:rPr>
              <a:t> and multidisciplinary practice and increased consumer choice, while maintaining patient safety and public protection. </a:t>
            </a:r>
          </a:p>
          <a:p>
            <a:r>
              <a:rPr lang="en-CA" sz="1200" kern="1200" dirty="0" smtClean="0">
                <a:solidFill>
                  <a:schemeClr val="tx1"/>
                </a:solidFill>
                <a:effectLst/>
                <a:latin typeface="+mn-lt"/>
                <a:ea typeface="+mn-ea"/>
                <a:cs typeface="+mn-cs"/>
              </a:rPr>
              <a:t>https://www2.gov.bc.ca/</a:t>
            </a:r>
            <a:r>
              <a:rPr lang="en-CA" sz="1200" kern="1200" dirty="0" err="1" smtClean="0">
                <a:solidFill>
                  <a:schemeClr val="tx1"/>
                </a:solidFill>
                <a:effectLst/>
                <a:latin typeface="+mn-lt"/>
                <a:ea typeface="+mn-ea"/>
                <a:cs typeface="+mn-cs"/>
              </a:rPr>
              <a:t>gov</a:t>
            </a:r>
            <a:r>
              <a:rPr lang="en-CA" sz="1200" kern="1200" dirty="0" smtClean="0">
                <a:solidFill>
                  <a:schemeClr val="tx1"/>
                </a:solidFill>
                <a:effectLst/>
                <a:latin typeface="+mn-lt"/>
                <a:ea typeface="+mn-ea"/>
                <a:cs typeface="+mn-cs"/>
              </a:rPr>
              <a:t>/content/health/practitioner-professional-resources/professional-regulation/scope-of-practice-reform</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227E84-50A2-AD45-99E4-60FC96F67760}" type="slidenum">
              <a:rPr lang="en-US" smtClean="0"/>
              <a:t>9</a:t>
            </a:fld>
            <a:endParaRPr lang="en-US"/>
          </a:p>
        </p:txBody>
      </p:sp>
    </p:spTree>
    <p:extLst>
      <p:ext uri="{BB962C8B-B14F-4D97-AF65-F5344CB8AC3E}">
        <p14:creationId xmlns:p14="http://schemas.microsoft.com/office/powerpoint/2010/main" val="215102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Opportunities for significant LPN involvement in this changing health care environment include: </a:t>
            </a:r>
            <a:endParaRPr lang="en-US" dirty="0" smtClean="0"/>
          </a:p>
          <a:p>
            <a:r>
              <a:rPr lang="en-US" sz="1200" kern="1200" dirty="0" smtClean="0">
                <a:solidFill>
                  <a:schemeClr val="tx1"/>
                </a:solidFill>
                <a:effectLst/>
                <a:latin typeface="+mn-lt"/>
                <a:ea typeface="+mn-ea"/>
                <a:cs typeface="+mn-cs"/>
              </a:rPr>
              <a:t>Chronic disease management (e.g., in physicians offices, home care, senior support programs, outpatient programs for diabetes, chronic obstructive pulmonary disease (COPD), asthma, renal disease, etc.)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Ambulatory care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for non-urgent and emergent care </a:t>
            </a:r>
            <a:endParaRPr lang="en-US" dirty="0" smtClean="0"/>
          </a:p>
          <a:p>
            <a:r>
              <a:rPr lang="en-US" sz="1200" kern="1200" dirty="0" smtClean="0">
                <a:solidFill>
                  <a:schemeClr val="tx1"/>
                </a:solidFill>
                <a:effectLst/>
                <a:latin typeface="+mn-lt"/>
                <a:ea typeface="+mn-ea"/>
                <a:cs typeface="+mn-cs"/>
              </a:rPr>
              <a:t>Preventive care, immunization, school health programs (e.g., nutrition, smoking reduction, etc.) Technical skills and expertise (e.g., casting, dialysis, electrocardiograms [ECGs], venous puncture, etc.)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Birth to death - wellness and support. </a:t>
            </a:r>
            <a:endParaRPr lang="en-US" dirty="0" smtClean="0"/>
          </a:p>
          <a:p>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10</a:t>
            </a:fld>
            <a:endParaRPr lang="en-US"/>
          </a:p>
        </p:txBody>
      </p:sp>
    </p:spTree>
    <p:extLst>
      <p:ext uri="{BB962C8B-B14F-4D97-AF65-F5344CB8AC3E}">
        <p14:creationId xmlns:p14="http://schemas.microsoft.com/office/powerpoint/2010/main" val="207246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Opportunities for significant LPN involvement in this changing health care environment include: </a:t>
            </a:r>
            <a:endParaRPr lang="en-US" dirty="0" smtClean="0"/>
          </a:p>
          <a:p>
            <a:r>
              <a:rPr lang="en-US" sz="1200" kern="1200" dirty="0" smtClean="0">
                <a:solidFill>
                  <a:schemeClr val="tx1"/>
                </a:solidFill>
                <a:effectLst/>
                <a:latin typeface="+mn-lt"/>
                <a:ea typeface="+mn-ea"/>
                <a:cs typeface="+mn-cs"/>
              </a:rPr>
              <a:t>Chronic disease management (e.g., in physicians offices, home care, senior support programs, outpatient programs for diabetes, chronic obstructive pulmonary disease (COPD), asthma, renal disease, etc.)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Ambulatory care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for non-urgent and emergent care </a:t>
            </a:r>
            <a:endParaRPr lang="en-US" dirty="0" smtClean="0"/>
          </a:p>
          <a:p>
            <a:r>
              <a:rPr lang="en-US" sz="1200" kern="1200" dirty="0" smtClean="0">
                <a:solidFill>
                  <a:schemeClr val="tx1"/>
                </a:solidFill>
                <a:effectLst/>
                <a:latin typeface="+mn-lt"/>
                <a:ea typeface="+mn-ea"/>
                <a:cs typeface="+mn-cs"/>
              </a:rPr>
              <a:t>Preventive care, immunization, school health programs (e.g., nutrition, smoking reduction, etc.) Technical skills and expertise (e.g., casting, dialysis, electrocardiograms [ECGs], venous puncture, etc.)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Birth to death - wellness and support. </a:t>
            </a:r>
          </a:p>
          <a:p>
            <a:r>
              <a:rPr lang="en-US" sz="1200" kern="1200" dirty="0" smtClean="0">
                <a:solidFill>
                  <a:schemeClr val="tx1"/>
                </a:solidFill>
                <a:effectLst/>
                <a:latin typeface="+mn-lt"/>
                <a:ea typeface="+mn-ea"/>
                <a:cs typeface="+mn-cs"/>
              </a:rPr>
              <a:t>Talk about Yukon</a:t>
            </a:r>
            <a:endParaRPr lang="en-US" dirty="0" smtClean="0"/>
          </a:p>
          <a:p>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11</a:t>
            </a:fld>
            <a:endParaRPr lang="en-US"/>
          </a:p>
        </p:txBody>
      </p:sp>
    </p:spTree>
    <p:extLst>
      <p:ext uri="{BB962C8B-B14F-4D97-AF65-F5344CB8AC3E}">
        <p14:creationId xmlns:p14="http://schemas.microsoft.com/office/powerpoint/2010/main" val="207246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OHC experience</a:t>
            </a:r>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13</a:t>
            </a:fld>
            <a:endParaRPr lang="en-US"/>
          </a:p>
        </p:txBody>
      </p:sp>
    </p:spTree>
    <p:extLst>
      <p:ext uri="{BB962C8B-B14F-4D97-AF65-F5344CB8AC3E}">
        <p14:creationId xmlns:p14="http://schemas.microsoft.com/office/powerpoint/2010/main" val="65952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Evergreen and OHC</a:t>
            </a:r>
          </a:p>
          <a:p>
            <a:r>
              <a:rPr lang="en-US" dirty="0" smtClean="0"/>
              <a:t>Admit and discharge with privileging</a:t>
            </a:r>
            <a:endParaRPr lang="en-US" dirty="0"/>
          </a:p>
        </p:txBody>
      </p:sp>
      <p:sp>
        <p:nvSpPr>
          <p:cNvPr id="4" name="Slide Number Placeholder 3"/>
          <p:cNvSpPr>
            <a:spLocks noGrp="1"/>
          </p:cNvSpPr>
          <p:nvPr>
            <p:ph type="sldNum" sz="quarter" idx="10"/>
          </p:nvPr>
        </p:nvSpPr>
        <p:spPr/>
        <p:txBody>
          <a:bodyPr/>
          <a:lstStyle/>
          <a:p>
            <a:fld id="{8A227E84-50A2-AD45-99E4-60FC96F67760}" type="slidenum">
              <a:rPr lang="en-US" smtClean="0"/>
              <a:t>15</a:t>
            </a:fld>
            <a:endParaRPr lang="en-US"/>
          </a:p>
        </p:txBody>
      </p:sp>
    </p:spTree>
    <p:extLst>
      <p:ext uri="{BB962C8B-B14F-4D97-AF65-F5344CB8AC3E}">
        <p14:creationId xmlns:p14="http://schemas.microsoft.com/office/powerpoint/2010/main" val="151045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May 08, 2018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May 08,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May 08,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Title 12"/>
          <p:cNvSpPr>
            <a:spLocks noGrp="1"/>
          </p:cNvSpPr>
          <p:nvPr>
            <p:ph type="title"/>
          </p:nvPr>
        </p:nvSpPr>
        <p:spPr/>
        <p:txBody>
          <a:bodyPr/>
          <a:lstStyle/>
          <a:p>
            <a:r>
              <a:rPr lang="en-CA"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Tuesday, May 08, 2018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May 08, 2018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CA"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May 08, 2018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CA"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CA"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May 08, 2018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Tuesday, May 08, 2018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May 08, 2018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May 08, 2018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CA"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CA"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Tuesday, May 08, 2018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CA"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May 08, 2018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macyfoundation.org/docs/macy_pubs/201609_Nursing_Conference_Exectuive_Summary_Final.pdf" TargetMode="External"/><Relationship Id="rId3" Type="http://schemas.openxmlformats.org/officeDocument/2006/relationships/hyperlink" Target="http://www.bclaws.ca/civix/document/id/lc/statreg/284_2008" TargetMode="External"/><Relationship Id="rId7" Type="http://schemas.openxmlformats.org/officeDocument/2006/relationships/hyperlink" Target="https://www.cmpa-acpm.ca/en/advice-publications/browse-articles/2014/physicians-and-nurse-practitioners-working-collaboratively-as-independent-health-profession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rnbc.ca/crnbc/Documents/324.pdf" TargetMode="External"/><Relationship Id="rId5" Type="http://schemas.openxmlformats.org/officeDocument/2006/relationships/hyperlink" Target="https://www.clpnbc.org/Documents/Practice-Support-Documents/Scope-of-Practice-ONLINE.aspx" TargetMode="External"/><Relationship Id="rId4" Type="http://schemas.openxmlformats.org/officeDocument/2006/relationships/hyperlink" Target="https://www.health.gov.bc.ca/library/publications/year/2018/nursing-policy-consulation-report-Jan24-2018.pdf" TargetMode="External"/><Relationship Id="rId9" Type="http://schemas.openxmlformats.org/officeDocument/2006/relationships/hyperlink" Target="https://bcnpa.org/wp-content/uploads/BCNPA_PHC_Model_FINAL-November-2-2016.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Nurses in primary care </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Rosemary Graham, FNP, MN, BScN</a:t>
            </a:r>
          </a:p>
          <a:p>
            <a:r>
              <a:rPr lang="en-US" dirty="0" smtClean="0"/>
              <a:t>GPSC Summit April 17, 2018</a:t>
            </a:r>
            <a:endParaRPr lang="en-US" dirty="0"/>
          </a:p>
        </p:txBody>
      </p:sp>
    </p:spTree>
    <p:extLst>
      <p:ext uri="{BB962C8B-B14F-4D97-AF65-F5344CB8AC3E}">
        <p14:creationId xmlns:p14="http://schemas.microsoft.com/office/powerpoint/2010/main" val="29823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effectLst/>
              </a:rPr>
              <a:t>LPNs have </a:t>
            </a:r>
            <a:r>
              <a:rPr lang="en-US" dirty="0">
                <a:effectLst/>
              </a:rPr>
              <a:t>two year diploma education in nursing </a:t>
            </a:r>
            <a:r>
              <a:rPr lang="en-US" dirty="0" smtClean="0">
                <a:effectLst/>
              </a:rPr>
              <a:t>that covers foundational nursing knowledge.</a:t>
            </a:r>
          </a:p>
          <a:p>
            <a:r>
              <a:rPr lang="en-US" dirty="0" smtClean="0">
                <a:effectLst/>
              </a:rPr>
              <a:t>LPNs </a:t>
            </a:r>
            <a:r>
              <a:rPr lang="en-US" dirty="0">
                <a:effectLst/>
              </a:rPr>
              <a:t>care for patients at all life stages and provide care to patients with a focus on stable or predictable states of health. </a:t>
            </a:r>
            <a:endParaRPr lang="en-US" dirty="0" smtClean="0">
              <a:effectLst/>
            </a:endParaRPr>
          </a:p>
          <a:p>
            <a:r>
              <a:rPr lang="en-US" dirty="0">
                <a:effectLst/>
              </a:rPr>
              <a:t>With additional education and experience some LPNs may be able to care for patients who have more complex care </a:t>
            </a:r>
            <a:r>
              <a:rPr lang="en-US" dirty="0" smtClean="0">
                <a:effectLst/>
              </a:rPr>
              <a:t>needs.</a:t>
            </a:r>
            <a:endParaRPr lang="en-US" dirty="0"/>
          </a:p>
          <a:p>
            <a:endParaRPr lang="en-US" dirty="0" smtClean="0">
              <a:effectLst/>
            </a:endParaRPr>
          </a:p>
          <a:p>
            <a:endParaRPr lang="en-US" dirty="0" smtClean="0">
              <a:effectLst/>
            </a:endParaRPr>
          </a:p>
        </p:txBody>
      </p:sp>
      <p:sp>
        <p:nvSpPr>
          <p:cNvPr id="3" name="Title 2"/>
          <p:cNvSpPr>
            <a:spLocks noGrp="1"/>
          </p:cNvSpPr>
          <p:nvPr>
            <p:ph type="title"/>
          </p:nvPr>
        </p:nvSpPr>
        <p:spPr/>
        <p:txBody>
          <a:bodyPr/>
          <a:lstStyle/>
          <a:p>
            <a:r>
              <a:rPr lang="en-US" dirty="0" smtClean="0"/>
              <a:t>LPN </a:t>
            </a:r>
            <a:endParaRPr lang="en-US" dirty="0"/>
          </a:p>
        </p:txBody>
      </p:sp>
    </p:spTree>
    <p:extLst>
      <p:ext uri="{BB962C8B-B14F-4D97-AF65-F5344CB8AC3E}">
        <p14:creationId xmlns:p14="http://schemas.microsoft.com/office/powerpoint/2010/main" val="343528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effectLst/>
              </a:rPr>
              <a:t>Case finding , handover, outreach</a:t>
            </a:r>
          </a:p>
          <a:p>
            <a:r>
              <a:rPr lang="en-CA" dirty="0" smtClean="0">
                <a:effectLst/>
              </a:rPr>
              <a:t>Develop </a:t>
            </a:r>
            <a:r>
              <a:rPr lang="en-CA" dirty="0">
                <a:effectLst/>
              </a:rPr>
              <a:t>health plan with </a:t>
            </a:r>
            <a:r>
              <a:rPr lang="en-CA" dirty="0" err="1" smtClean="0">
                <a:effectLst/>
              </a:rPr>
              <a:t>pt</a:t>
            </a:r>
            <a:r>
              <a:rPr lang="en-CA" dirty="0" smtClean="0">
                <a:effectLst/>
              </a:rPr>
              <a:t> &amp; team </a:t>
            </a:r>
          </a:p>
          <a:p>
            <a:r>
              <a:rPr lang="en-US" dirty="0" smtClean="0">
                <a:effectLst/>
              </a:rPr>
              <a:t>Health assessment, screening , promotion</a:t>
            </a:r>
          </a:p>
          <a:p>
            <a:r>
              <a:rPr lang="en-US" dirty="0" smtClean="0">
                <a:effectLst/>
              </a:rPr>
              <a:t>Vital signs</a:t>
            </a:r>
          </a:p>
          <a:p>
            <a:r>
              <a:rPr lang="en-US" dirty="0" smtClean="0">
                <a:effectLst/>
              </a:rPr>
              <a:t>Medication updates</a:t>
            </a:r>
          </a:p>
          <a:p>
            <a:r>
              <a:rPr lang="en-US" dirty="0" smtClean="0">
                <a:effectLst/>
              </a:rPr>
              <a:t>Procedures within scope – labs, dressings, some immunizations &amp; injections </a:t>
            </a:r>
            <a:r>
              <a:rPr lang="en-US" dirty="0" err="1" smtClean="0">
                <a:effectLst/>
              </a:rPr>
              <a:t>etc</a:t>
            </a:r>
            <a:endParaRPr lang="en-US" dirty="0" smtClean="0">
              <a:effectLst/>
            </a:endParaRPr>
          </a:p>
          <a:p>
            <a:r>
              <a:rPr lang="en-US" dirty="0" smtClean="0">
                <a:effectLst/>
              </a:rPr>
              <a:t>Evaluate </a:t>
            </a:r>
            <a:r>
              <a:rPr lang="en-US" dirty="0" err="1" smtClean="0">
                <a:effectLst/>
              </a:rPr>
              <a:t>pt</a:t>
            </a:r>
            <a:r>
              <a:rPr lang="en-US" dirty="0" smtClean="0">
                <a:effectLst/>
              </a:rPr>
              <a:t> response/effectiveness </a:t>
            </a:r>
            <a:r>
              <a:rPr lang="en-US" dirty="0">
                <a:effectLst/>
              </a:rPr>
              <a:t>of interventions</a:t>
            </a:r>
            <a:r>
              <a:rPr lang="en-CA" dirty="0">
                <a:effectLst/>
              </a:rPr>
              <a:t> </a:t>
            </a:r>
            <a:endParaRPr lang="en-CA" dirty="0" smtClean="0">
              <a:effectLst/>
            </a:endParaRPr>
          </a:p>
          <a:p>
            <a:r>
              <a:rPr lang="en-CA" dirty="0" smtClean="0">
                <a:effectLst/>
              </a:rPr>
              <a:t>Update plans</a:t>
            </a:r>
          </a:p>
        </p:txBody>
      </p:sp>
      <p:sp>
        <p:nvSpPr>
          <p:cNvPr id="3" name="Title 2"/>
          <p:cNvSpPr>
            <a:spLocks noGrp="1"/>
          </p:cNvSpPr>
          <p:nvPr>
            <p:ph type="title"/>
          </p:nvPr>
        </p:nvSpPr>
        <p:spPr/>
        <p:txBody>
          <a:bodyPr/>
          <a:lstStyle/>
          <a:p>
            <a:r>
              <a:rPr lang="en-US" dirty="0" smtClean="0"/>
              <a:t>LPN </a:t>
            </a:r>
            <a:endParaRPr lang="en-US" dirty="0"/>
          </a:p>
        </p:txBody>
      </p:sp>
    </p:spTree>
    <p:extLst>
      <p:ext uri="{BB962C8B-B14F-4D97-AF65-F5344CB8AC3E}">
        <p14:creationId xmlns:p14="http://schemas.microsoft.com/office/powerpoint/2010/main" val="289828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RN</a:t>
            </a:r>
            <a:endParaRPr lang="en-US" dirty="0"/>
          </a:p>
        </p:txBody>
      </p:sp>
      <p:sp>
        <p:nvSpPr>
          <p:cNvPr id="2" name="Content Placeholder 1"/>
          <p:cNvSpPr>
            <a:spLocks noGrp="1"/>
          </p:cNvSpPr>
          <p:nvPr>
            <p:ph sz="quarter" idx="13"/>
          </p:nvPr>
        </p:nvSpPr>
        <p:spPr>
          <a:xfrm>
            <a:off x="1344168" y="658367"/>
            <a:ext cx="6772018" cy="4041223"/>
          </a:xfrm>
        </p:spPr>
        <p:txBody>
          <a:bodyPr>
            <a:normAutofit/>
          </a:bodyPr>
          <a:lstStyle/>
          <a:p>
            <a:r>
              <a:rPr lang="en-US" dirty="0">
                <a:effectLst/>
              </a:rPr>
              <a:t>C</a:t>
            </a:r>
            <a:r>
              <a:rPr lang="en-US" dirty="0" smtClean="0">
                <a:effectLst/>
              </a:rPr>
              <a:t>an </a:t>
            </a:r>
            <a:r>
              <a:rPr lang="en-US" dirty="0">
                <a:effectLst/>
              </a:rPr>
              <a:t>work in </a:t>
            </a:r>
            <a:r>
              <a:rPr lang="en-US" dirty="0" smtClean="0">
                <a:effectLst/>
              </a:rPr>
              <a:t>varied settings </a:t>
            </a:r>
            <a:r>
              <a:rPr lang="en-US" dirty="0">
                <a:effectLst/>
              </a:rPr>
              <a:t>and with any type of patient, and can care for clients with </a:t>
            </a:r>
            <a:r>
              <a:rPr lang="en-US" dirty="0" smtClean="0">
                <a:effectLst/>
              </a:rPr>
              <a:t>complex needs </a:t>
            </a:r>
            <a:r>
              <a:rPr lang="en-US" dirty="0">
                <a:effectLst/>
              </a:rPr>
              <a:t>in unpredictable </a:t>
            </a:r>
            <a:r>
              <a:rPr lang="en-US" dirty="0" smtClean="0">
                <a:effectLst/>
              </a:rPr>
              <a:t>situations. </a:t>
            </a:r>
          </a:p>
          <a:p>
            <a:r>
              <a:rPr lang="en-US" sz="2000" dirty="0" smtClean="0">
                <a:effectLst/>
              </a:rPr>
              <a:t>RNs </a:t>
            </a:r>
            <a:r>
              <a:rPr lang="en-US" sz="2000" dirty="0">
                <a:effectLst/>
              </a:rPr>
              <a:t>can perform assessments, provide a nursing diagnosis, conduct physical examinations, screening, healthy lifestyle support, education and chronic disease management with a goal of improving health outcomes and facilitating access to services. </a:t>
            </a:r>
            <a:endParaRPr lang="en-US" sz="2000" dirty="0" smtClean="0">
              <a:effectLst/>
            </a:endParaRPr>
          </a:p>
          <a:p>
            <a:r>
              <a:rPr lang="en-US" sz="2000" dirty="0">
                <a:effectLst/>
              </a:rPr>
              <a:t>RNs work with patients individually or with their teams to develop plans of </a:t>
            </a:r>
            <a:r>
              <a:rPr lang="en-US" sz="2000" dirty="0" smtClean="0">
                <a:effectLst/>
              </a:rPr>
              <a:t>care</a:t>
            </a:r>
            <a:endParaRPr lang="en-US" dirty="0" smtClean="0">
              <a:effectLst/>
            </a:endParaRPr>
          </a:p>
          <a:p>
            <a:endParaRPr lang="en-US" dirty="0"/>
          </a:p>
        </p:txBody>
      </p:sp>
    </p:spTree>
    <p:extLst>
      <p:ext uri="{BB962C8B-B14F-4D97-AF65-F5344CB8AC3E}">
        <p14:creationId xmlns:p14="http://schemas.microsoft.com/office/powerpoint/2010/main" val="237776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RN</a:t>
            </a:r>
            <a:endParaRPr lang="en-US" dirty="0"/>
          </a:p>
        </p:txBody>
      </p:sp>
      <p:sp>
        <p:nvSpPr>
          <p:cNvPr id="2" name="Content Placeholder 1"/>
          <p:cNvSpPr>
            <a:spLocks noGrp="1"/>
          </p:cNvSpPr>
          <p:nvPr>
            <p:ph sz="quarter" idx="13"/>
          </p:nvPr>
        </p:nvSpPr>
        <p:spPr>
          <a:xfrm>
            <a:off x="1344168" y="658367"/>
            <a:ext cx="6772018" cy="4041223"/>
          </a:xfrm>
        </p:spPr>
        <p:txBody>
          <a:bodyPr>
            <a:normAutofit lnSpcReduction="10000"/>
          </a:bodyPr>
          <a:lstStyle/>
          <a:p>
            <a:r>
              <a:rPr lang="en-US" dirty="0" smtClean="0">
                <a:effectLst/>
              </a:rPr>
              <a:t>Case finding and case management &amp; coordination</a:t>
            </a:r>
          </a:p>
          <a:p>
            <a:r>
              <a:rPr lang="en-US" dirty="0" smtClean="0">
                <a:effectLst/>
              </a:rPr>
              <a:t>Triage</a:t>
            </a:r>
          </a:p>
          <a:p>
            <a:r>
              <a:rPr lang="en-US" sz="2000" dirty="0" smtClean="0">
                <a:effectLst/>
              </a:rPr>
              <a:t>RN only visits </a:t>
            </a:r>
          </a:p>
          <a:p>
            <a:pPr lvl="1"/>
            <a:r>
              <a:rPr lang="en-US" sz="1800" dirty="0" smtClean="0">
                <a:effectLst/>
              </a:rPr>
              <a:t>Initiate labs for screening or monitoring of disease</a:t>
            </a:r>
          </a:p>
          <a:p>
            <a:pPr lvl="1"/>
            <a:r>
              <a:rPr lang="en-US" sz="1800" dirty="0" smtClean="0">
                <a:effectLst/>
              </a:rPr>
              <a:t>Treatment, dressings and procedures </a:t>
            </a:r>
          </a:p>
          <a:p>
            <a:pPr lvl="1"/>
            <a:r>
              <a:rPr lang="en-US" sz="1800" dirty="0">
                <a:effectLst/>
              </a:rPr>
              <a:t>M</a:t>
            </a:r>
            <a:r>
              <a:rPr lang="en-US" sz="1800" dirty="0" smtClean="0">
                <a:effectLst/>
              </a:rPr>
              <a:t>edication dispensing or Rx within scope</a:t>
            </a:r>
          </a:p>
          <a:p>
            <a:pPr lvl="1"/>
            <a:r>
              <a:rPr lang="en-US" sz="1800" dirty="0" smtClean="0">
                <a:effectLst/>
              </a:rPr>
              <a:t>Standing orders</a:t>
            </a:r>
          </a:p>
          <a:p>
            <a:pPr lvl="1"/>
            <a:r>
              <a:rPr lang="en-US" sz="1800" dirty="0" smtClean="0">
                <a:effectLst/>
              </a:rPr>
              <a:t>Health monitoring, education &amp; coaching</a:t>
            </a:r>
          </a:p>
          <a:p>
            <a:r>
              <a:rPr lang="en-US" sz="1800" dirty="0" smtClean="0">
                <a:effectLst/>
              </a:rPr>
              <a:t>RN </a:t>
            </a:r>
            <a:r>
              <a:rPr lang="en-US" sz="1800" dirty="0">
                <a:effectLst/>
              </a:rPr>
              <a:t>co- </a:t>
            </a:r>
            <a:r>
              <a:rPr lang="en-US" sz="1800" dirty="0" smtClean="0">
                <a:effectLst/>
              </a:rPr>
              <a:t>visits</a:t>
            </a:r>
          </a:p>
          <a:p>
            <a:pPr lvl="1"/>
            <a:r>
              <a:rPr lang="en-US" sz="1600" dirty="0" smtClean="0">
                <a:effectLst/>
              </a:rPr>
              <a:t>Medication review</a:t>
            </a:r>
          </a:p>
          <a:p>
            <a:pPr lvl="1"/>
            <a:r>
              <a:rPr lang="en-US" sz="1600" dirty="0" smtClean="0">
                <a:effectLst/>
              </a:rPr>
              <a:t>Health maintenance review</a:t>
            </a:r>
          </a:p>
          <a:p>
            <a:pPr lvl="1"/>
            <a:r>
              <a:rPr lang="en-US" sz="1600" dirty="0" err="1" smtClean="0">
                <a:effectLst/>
              </a:rPr>
              <a:t>Telehealth</a:t>
            </a:r>
            <a:endParaRPr lang="en-US" sz="2000" dirty="0">
              <a:effectLst/>
            </a:endParaRPr>
          </a:p>
          <a:p>
            <a:pPr marL="18288" indent="0">
              <a:buNone/>
            </a:pPr>
            <a:endParaRPr lang="en-US" sz="2000" dirty="0" smtClean="0">
              <a:effectLst/>
            </a:endParaRPr>
          </a:p>
        </p:txBody>
      </p:sp>
    </p:spTree>
    <p:extLst>
      <p:ext uri="{BB962C8B-B14F-4D97-AF65-F5344CB8AC3E}">
        <p14:creationId xmlns:p14="http://schemas.microsoft.com/office/powerpoint/2010/main" val="18593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NP</a:t>
            </a:r>
            <a:endParaRPr lang="en-US" dirty="0"/>
          </a:p>
        </p:txBody>
      </p:sp>
      <p:sp>
        <p:nvSpPr>
          <p:cNvPr id="4" name="Content Placeholder 3"/>
          <p:cNvSpPr>
            <a:spLocks noGrp="1"/>
          </p:cNvSpPr>
          <p:nvPr>
            <p:ph sz="quarter" idx="14"/>
          </p:nvPr>
        </p:nvSpPr>
        <p:spPr>
          <a:xfrm>
            <a:off x="1108938" y="658368"/>
            <a:ext cx="7193814" cy="3432175"/>
          </a:xfrm>
        </p:spPr>
        <p:txBody>
          <a:bodyPr>
            <a:normAutofit fontScale="85000" lnSpcReduction="20000"/>
          </a:bodyPr>
          <a:lstStyle/>
          <a:p>
            <a:pPr>
              <a:buFont typeface="Wingdings" charset="2"/>
              <a:buChar char=""/>
            </a:pPr>
            <a:endParaRPr lang="en-US" dirty="0" smtClean="0">
              <a:effectLst/>
            </a:endParaRPr>
          </a:p>
          <a:p>
            <a:r>
              <a:rPr lang="en-US" dirty="0">
                <a:effectLst/>
              </a:rPr>
              <a:t>NPs have graduate or post graduate nursing education. (</a:t>
            </a:r>
            <a:r>
              <a:rPr lang="en-US" dirty="0" smtClean="0">
                <a:effectLst/>
              </a:rPr>
              <a:t>Masters or doctorate) with autonomous scope</a:t>
            </a:r>
          </a:p>
          <a:p>
            <a:r>
              <a:rPr lang="en-US" dirty="0" smtClean="0">
                <a:effectLst/>
              </a:rPr>
              <a:t>Clinical focus</a:t>
            </a:r>
            <a:endParaRPr lang="en-US" dirty="0">
              <a:effectLst/>
            </a:endParaRPr>
          </a:p>
          <a:p>
            <a:pPr lvl="1"/>
            <a:r>
              <a:rPr lang="en-US" dirty="0" smtClean="0">
                <a:effectLst/>
              </a:rPr>
              <a:t>Assess</a:t>
            </a:r>
            <a:r>
              <a:rPr lang="en-US" dirty="0">
                <a:effectLst/>
              </a:rPr>
              <a:t>, treat and educate patients </a:t>
            </a:r>
            <a:r>
              <a:rPr lang="en-US" dirty="0" smtClean="0">
                <a:effectLst/>
              </a:rPr>
              <a:t>&amp; plan </a:t>
            </a:r>
            <a:r>
              <a:rPr lang="en-US" dirty="0">
                <a:effectLst/>
              </a:rPr>
              <a:t>ongoing  care and surveillance</a:t>
            </a:r>
            <a:r>
              <a:rPr lang="en-US" dirty="0" smtClean="0">
                <a:effectLst/>
              </a:rPr>
              <a:t>.</a:t>
            </a:r>
          </a:p>
          <a:p>
            <a:pPr lvl="1">
              <a:buFont typeface="Wingdings" charset="2"/>
              <a:buChar char=""/>
            </a:pPr>
            <a:r>
              <a:rPr lang="en-US" dirty="0" smtClean="0">
                <a:effectLst/>
              </a:rPr>
              <a:t>ORDER </a:t>
            </a:r>
            <a:r>
              <a:rPr lang="en-US" dirty="0">
                <a:effectLst/>
              </a:rPr>
              <a:t>a wide range of diagnostic tests (e.g. X-rays, lab tests, ultrasounds, MRIs</a:t>
            </a:r>
            <a:r>
              <a:rPr lang="en-US" dirty="0" smtClean="0">
                <a:effectLst/>
              </a:rPr>
              <a:t>).</a:t>
            </a:r>
            <a:endParaRPr lang="en-US" dirty="0">
              <a:effectLst/>
            </a:endParaRPr>
          </a:p>
          <a:p>
            <a:pPr lvl="1">
              <a:buFont typeface="Wingdings" charset="2"/>
              <a:buChar char=""/>
            </a:pPr>
            <a:r>
              <a:rPr lang="en-US" dirty="0" smtClean="0">
                <a:effectLst/>
              </a:rPr>
              <a:t>DIAGNOSE </a:t>
            </a:r>
            <a:r>
              <a:rPr lang="en-US" dirty="0">
                <a:effectLst/>
              </a:rPr>
              <a:t>and </a:t>
            </a:r>
            <a:r>
              <a:rPr lang="en-US" dirty="0" smtClean="0">
                <a:effectLst/>
              </a:rPr>
              <a:t>treat </a:t>
            </a:r>
            <a:r>
              <a:rPr lang="en-US" dirty="0">
                <a:effectLst/>
              </a:rPr>
              <a:t>a disease, illness or </a:t>
            </a:r>
            <a:r>
              <a:rPr lang="en-US" dirty="0" smtClean="0">
                <a:effectLst/>
              </a:rPr>
              <a:t>condition. </a:t>
            </a:r>
            <a:endParaRPr lang="en-US" dirty="0">
              <a:effectLst/>
            </a:endParaRPr>
          </a:p>
          <a:p>
            <a:pPr lvl="1"/>
            <a:r>
              <a:rPr lang="en-US" dirty="0" smtClean="0">
                <a:effectLst/>
              </a:rPr>
              <a:t>REFER </a:t>
            </a:r>
            <a:r>
              <a:rPr lang="en-US" dirty="0">
                <a:effectLst/>
              </a:rPr>
              <a:t>to </a:t>
            </a:r>
            <a:r>
              <a:rPr lang="en-US" dirty="0" smtClean="0">
                <a:effectLst/>
              </a:rPr>
              <a:t>specialists.</a:t>
            </a:r>
            <a:endParaRPr lang="en-US" dirty="0">
              <a:effectLst/>
            </a:endParaRPr>
          </a:p>
          <a:p>
            <a:pPr lvl="1"/>
            <a:r>
              <a:rPr lang="en-US" dirty="0" smtClean="0">
                <a:effectLst/>
              </a:rPr>
              <a:t>PRESCRIBE </a:t>
            </a:r>
            <a:r>
              <a:rPr lang="en-US" dirty="0">
                <a:effectLst/>
              </a:rPr>
              <a:t>Schedule I, </a:t>
            </a:r>
            <a:r>
              <a:rPr lang="en-US" dirty="0" smtClean="0">
                <a:effectLst/>
              </a:rPr>
              <a:t>IA </a:t>
            </a:r>
            <a:r>
              <a:rPr lang="en-US" dirty="0">
                <a:effectLst/>
              </a:rPr>
              <a:t>and II </a:t>
            </a:r>
            <a:r>
              <a:rPr lang="en-US" dirty="0" smtClean="0">
                <a:effectLst/>
              </a:rPr>
              <a:t>drugs.</a:t>
            </a:r>
          </a:p>
          <a:p>
            <a:r>
              <a:rPr lang="en-US" dirty="0" smtClean="0">
                <a:effectLst/>
              </a:rPr>
              <a:t>Leadership</a:t>
            </a:r>
            <a:endParaRPr lang="en-US" dirty="0">
              <a:effectLst/>
            </a:endParaRPr>
          </a:p>
          <a:p>
            <a:r>
              <a:rPr lang="en-US" dirty="0" smtClean="0">
                <a:effectLst/>
              </a:rPr>
              <a:t>Research</a:t>
            </a:r>
          </a:p>
          <a:p>
            <a:pPr marL="18288" indent="0">
              <a:buNone/>
            </a:pPr>
            <a:endParaRPr lang="en-US" dirty="0"/>
          </a:p>
          <a:p>
            <a:endParaRPr lang="en-US" dirty="0"/>
          </a:p>
        </p:txBody>
      </p:sp>
    </p:spTree>
    <p:extLst>
      <p:ext uri="{BB962C8B-B14F-4D97-AF65-F5344CB8AC3E}">
        <p14:creationId xmlns:p14="http://schemas.microsoft.com/office/powerpoint/2010/main" val="125778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NP</a:t>
            </a:r>
            <a:endParaRPr lang="en-US" dirty="0"/>
          </a:p>
        </p:txBody>
      </p:sp>
      <p:sp>
        <p:nvSpPr>
          <p:cNvPr id="4" name="Content Placeholder 3"/>
          <p:cNvSpPr>
            <a:spLocks noGrp="1"/>
          </p:cNvSpPr>
          <p:nvPr>
            <p:ph sz="quarter" idx="4294967295"/>
          </p:nvPr>
        </p:nvSpPr>
        <p:spPr>
          <a:xfrm>
            <a:off x="1033114" y="1208496"/>
            <a:ext cx="5904858" cy="3432175"/>
          </a:xfrm>
        </p:spPr>
        <p:txBody>
          <a:bodyPr>
            <a:normAutofit fontScale="85000" lnSpcReduction="20000"/>
          </a:bodyPr>
          <a:lstStyle/>
          <a:p>
            <a:pPr marL="18288" indent="0">
              <a:buNone/>
            </a:pPr>
            <a:endParaRPr lang="en-US" dirty="0" smtClean="0">
              <a:effectLst/>
            </a:endParaRPr>
          </a:p>
          <a:p>
            <a:r>
              <a:rPr lang="en-US" dirty="0" smtClean="0">
                <a:effectLst/>
              </a:rPr>
              <a:t>MRP &amp; collaborative partner in care</a:t>
            </a:r>
            <a:endParaRPr lang="en-US" dirty="0">
              <a:effectLst/>
            </a:endParaRPr>
          </a:p>
          <a:p>
            <a:r>
              <a:rPr lang="en-US" dirty="0">
                <a:effectLst/>
              </a:rPr>
              <a:t>Med reconciliation &amp; Rx initiation or renewal</a:t>
            </a:r>
          </a:p>
          <a:p>
            <a:r>
              <a:rPr lang="en-US" dirty="0">
                <a:effectLst/>
              </a:rPr>
              <a:t>Health and illness screening, assessment &amp; monitoring and treatment within scope</a:t>
            </a:r>
          </a:p>
          <a:p>
            <a:r>
              <a:rPr lang="en-US" dirty="0">
                <a:effectLst/>
              </a:rPr>
              <a:t>Ordering investigation  -labs, x-ray, U/S, CT, MRI biopsy</a:t>
            </a:r>
          </a:p>
          <a:p>
            <a:r>
              <a:rPr lang="en-US" dirty="0">
                <a:effectLst/>
              </a:rPr>
              <a:t>In-office surgical or other interventional procedures</a:t>
            </a:r>
          </a:p>
          <a:p>
            <a:r>
              <a:rPr lang="en-US" dirty="0">
                <a:effectLst/>
              </a:rPr>
              <a:t>Referral to medical specialists</a:t>
            </a:r>
          </a:p>
          <a:p>
            <a:r>
              <a:rPr lang="en-US" dirty="0">
                <a:effectLst/>
              </a:rPr>
              <a:t>Admit and discharge with </a:t>
            </a:r>
            <a:r>
              <a:rPr lang="en-US" dirty="0" smtClean="0">
                <a:effectLst/>
              </a:rPr>
              <a:t>privileging</a:t>
            </a:r>
          </a:p>
          <a:p>
            <a:r>
              <a:rPr lang="en-US" dirty="0">
                <a:effectLst/>
              </a:rPr>
              <a:t>Team leadership</a:t>
            </a:r>
            <a:r>
              <a:rPr lang="en-US" dirty="0" smtClean="0">
                <a:effectLst/>
              </a:rPr>
              <a:t>, education</a:t>
            </a:r>
          </a:p>
          <a:p>
            <a:r>
              <a:rPr lang="en-US" dirty="0" smtClean="0">
                <a:effectLst/>
              </a:rPr>
              <a:t>Research</a:t>
            </a:r>
            <a:endParaRPr lang="en-US" dirty="0">
              <a:effectLst/>
            </a:endParaRPr>
          </a:p>
        </p:txBody>
      </p:sp>
    </p:spTree>
    <p:extLst>
      <p:ext uri="{BB962C8B-B14F-4D97-AF65-F5344CB8AC3E}">
        <p14:creationId xmlns:p14="http://schemas.microsoft.com/office/powerpoint/2010/main" val="262125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p>
          <a:p>
            <a:r>
              <a:rPr lang="en-CA" dirty="0" smtClean="0"/>
              <a:t>Population, patient needs</a:t>
            </a:r>
            <a:endParaRPr lang="en-CA" dirty="0"/>
          </a:p>
          <a:p>
            <a:r>
              <a:rPr lang="en-CA" dirty="0" smtClean="0"/>
              <a:t>Location – office or remote</a:t>
            </a:r>
          </a:p>
          <a:p>
            <a:r>
              <a:rPr lang="en-CA" dirty="0" smtClean="0"/>
              <a:t>Scope – LPN, RN, NP</a:t>
            </a:r>
          </a:p>
          <a:p>
            <a:r>
              <a:rPr lang="en-CA" dirty="0" smtClean="0"/>
              <a:t>Competence – novice to expert</a:t>
            </a:r>
          </a:p>
          <a:p>
            <a:r>
              <a:rPr lang="en-CA" dirty="0" smtClean="0"/>
              <a:t>Experience – remote, community, hospital</a:t>
            </a:r>
          </a:p>
          <a:p>
            <a:r>
              <a:rPr lang="en-CA" dirty="0" smtClean="0"/>
              <a:t>Personal qualities – adaptability, willingness to learn etc.</a:t>
            </a:r>
          </a:p>
          <a:p>
            <a:r>
              <a:rPr lang="en-CA" dirty="0"/>
              <a:t>Team fit – mentorship, leadership, </a:t>
            </a:r>
            <a:r>
              <a:rPr lang="en-CA" dirty="0" smtClean="0"/>
              <a:t>collaborative</a:t>
            </a:r>
          </a:p>
          <a:p>
            <a:endParaRPr lang="en-CA" dirty="0"/>
          </a:p>
        </p:txBody>
      </p:sp>
      <p:sp>
        <p:nvSpPr>
          <p:cNvPr id="3" name="Title 2"/>
          <p:cNvSpPr>
            <a:spLocks noGrp="1"/>
          </p:cNvSpPr>
          <p:nvPr>
            <p:ph type="title"/>
          </p:nvPr>
        </p:nvSpPr>
        <p:spPr/>
        <p:txBody>
          <a:bodyPr/>
          <a:lstStyle/>
          <a:p>
            <a:r>
              <a:rPr lang="en-CA" dirty="0" smtClean="0"/>
              <a:t>Fit</a:t>
            </a:r>
            <a:endParaRPr lang="en-CA" dirty="0"/>
          </a:p>
        </p:txBody>
      </p:sp>
    </p:spTree>
    <p:extLst>
      <p:ext uri="{BB962C8B-B14F-4D97-AF65-F5344CB8AC3E}">
        <p14:creationId xmlns:p14="http://schemas.microsoft.com/office/powerpoint/2010/main" val="20286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Right fit for patient and team</a:t>
            </a:r>
            <a:endParaRPr lang="en-CA" dirty="0"/>
          </a:p>
        </p:txBody>
      </p:sp>
      <p:pic>
        <p:nvPicPr>
          <p:cNvPr id="4" name="Content Placeholder 3" descr="2a2703ffcf14b0896e717aac075ebba0.jpg"/>
          <p:cNvPicPr>
            <a:picLocks noGrp="1" noChangeAspect="1"/>
          </p:cNvPicPr>
          <p:nvPr>
            <p:ph idx="1"/>
          </p:nvPr>
        </p:nvPicPr>
        <p:blipFill>
          <a:blip r:embed="rId3">
            <a:extLst>
              <a:ext uri="{28A0092B-C50C-407E-A947-70E740481C1C}">
                <a14:useLocalDpi xmlns:a14="http://schemas.microsoft.com/office/drawing/2010/main" val="0"/>
              </a:ext>
            </a:extLst>
          </a:blip>
          <a:srcRect t="12148" b="12148"/>
          <a:stretch>
            <a:fillRect/>
          </a:stretch>
        </p:blipFill>
        <p:spPr>
          <a:xfrm>
            <a:off x="2057775" y="733188"/>
            <a:ext cx="6096000" cy="3657599"/>
          </a:xfrm>
        </p:spPr>
      </p:pic>
    </p:spTree>
    <p:extLst>
      <p:ext uri="{BB962C8B-B14F-4D97-AF65-F5344CB8AC3E}">
        <p14:creationId xmlns:p14="http://schemas.microsoft.com/office/powerpoint/2010/main" val="3893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33600" y="369615"/>
            <a:ext cx="6096000" cy="3973786"/>
          </a:xfrm>
        </p:spPr>
        <p:txBody>
          <a:bodyPr>
            <a:normAutofit lnSpcReduction="10000"/>
          </a:bodyPr>
          <a:lstStyle/>
          <a:p>
            <a:pPr marL="274320" lvl="1">
              <a:buFont typeface="Wingdings" pitchFamily="2" charset="2"/>
              <a:buChar char=""/>
            </a:pPr>
            <a:r>
              <a:rPr lang="en-CA" sz="1200" dirty="0" smtClean="0"/>
              <a:t>BC Laws, Health Protection Act, Nurses and Nurse Practitioner Regulation, 2016</a:t>
            </a:r>
            <a:r>
              <a:rPr lang="en-CA" sz="1200" dirty="0"/>
              <a:t>. </a:t>
            </a:r>
            <a:r>
              <a:rPr lang="en-CA" sz="1200" dirty="0">
                <a:hlinkClick r:id="rId3"/>
              </a:rPr>
              <a:t>http://www.bclaws.ca/civix/document/id/lc/statreg/</a:t>
            </a:r>
            <a:r>
              <a:rPr lang="en-CA" sz="1200" dirty="0" smtClean="0">
                <a:hlinkClick r:id="rId3"/>
              </a:rPr>
              <a:t>284_2008</a:t>
            </a:r>
            <a:endParaRPr lang="en-CA" sz="1200" dirty="0" smtClean="0"/>
          </a:p>
          <a:p>
            <a:r>
              <a:rPr lang="en-CA" sz="1200" dirty="0" smtClean="0"/>
              <a:t>Byers, D , 2018, Nursing Policy Secretariat, </a:t>
            </a:r>
            <a:r>
              <a:rPr lang="en-CA" sz="1200" dirty="0"/>
              <a:t>Priority Recommendations. </a:t>
            </a:r>
            <a:r>
              <a:rPr lang="en-CA" sz="1200" dirty="0">
                <a:hlinkClick r:id="rId4"/>
              </a:rPr>
              <a:t>https://www.health.gov.bc.ca/library/publications/year/2018/nursing-policy-consulation-report-Jan24-2018.</a:t>
            </a:r>
            <a:r>
              <a:rPr lang="en-CA" sz="1200" dirty="0" smtClean="0">
                <a:hlinkClick r:id="rId4"/>
              </a:rPr>
              <a:t>pdf</a:t>
            </a:r>
            <a:endParaRPr lang="en-CA" sz="1200" dirty="0" smtClean="0"/>
          </a:p>
          <a:p>
            <a:r>
              <a:rPr lang="en-CA" sz="1200" dirty="0" smtClean="0"/>
              <a:t>CLPNBC Scope of practice for </a:t>
            </a:r>
            <a:r>
              <a:rPr lang="en-CA" sz="1200" dirty="0"/>
              <a:t>LPNs in BC, 2018 </a:t>
            </a:r>
            <a:r>
              <a:rPr lang="en-CA" sz="1200" dirty="0" err="1" smtClean="0"/>
              <a:t>revisions</a:t>
            </a:r>
            <a:r>
              <a:rPr lang="en-CA" sz="1200" dirty="0" err="1" smtClean="0">
                <a:hlinkClick r:id="rId5"/>
              </a:rPr>
              <a:t>https</a:t>
            </a:r>
            <a:r>
              <a:rPr lang="en-CA" sz="1200" dirty="0">
                <a:hlinkClick r:id="rId5"/>
              </a:rPr>
              <a:t>://www.clpnbc.org/Documents/Practice-Support-Documents/Scope-of-Practice-</a:t>
            </a:r>
            <a:r>
              <a:rPr lang="en-CA" sz="1200" dirty="0" smtClean="0">
                <a:hlinkClick r:id="rId5"/>
              </a:rPr>
              <a:t>ONLINE.aspx</a:t>
            </a:r>
            <a:endParaRPr lang="en-CA" sz="1200" dirty="0" smtClean="0"/>
          </a:p>
          <a:p>
            <a:r>
              <a:rPr lang="en-CA" sz="1200" dirty="0" smtClean="0"/>
              <a:t>CRNBC, Overview of the Health Professions Act, RNs and </a:t>
            </a:r>
            <a:r>
              <a:rPr lang="en-CA" sz="1200" dirty="0"/>
              <a:t>Nurse Practitioners. </a:t>
            </a:r>
            <a:r>
              <a:rPr lang="en-CA" sz="1200" dirty="0">
                <a:hlinkClick r:id="rId6"/>
              </a:rPr>
              <a:t>https://www.crnbc.ca/crnbc/Documents/324.</a:t>
            </a:r>
            <a:r>
              <a:rPr lang="en-CA" sz="1200" dirty="0" smtClean="0">
                <a:hlinkClick r:id="rId6"/>
              </a:rPr>
              <a:t>pdf</a:t>
            </a:r>
            <a:endParaRPr lang="en-CA" sz="1200" dirty="0" smtClean="0"/>
          </a:p>
          <a:p>
            <a:r>
              <a:rPr lang="en-CA" sz="1200" dirty="0" smtClean="0"/>
              <a:t>CMPA, 2014, Physicians </a:t>
            </a:r>
            <a:r>
              <a:rPr lang="en-CA" sz="1200" dirty="0"/>
              <a:t>and nurse practitioners: Working collaboratively as independent health professionals  </a:t>
            </a:r>
            <a:r>
              <a:rPr lang="en-CA" sz="1200" dirty="0" smtClean="0">
                <a:hlinkClick r:id="rId7"/>
              </a:rPr>
              <a:t>https</a:t>
            </a:r>
            <a:r>
              <a:rPr lang="en-CA" sz="1200" dirty="0">
                <a:hlinkClick r:id="rId7"/>
              </a:rPr>
              <a:t>://</a:t>
            </a:r>
            <a:r>
              <a:rPr lang="en-CA" sz="1000" dirty="0">
                <a:hlinkClick r:id="rId7"/>
              </a:rPr>
              <a:t>www.cmpa-acpm.ca/en/advice-publications/browse-articles/2014/physicians-and-nurse-practitioners-working-collaboratively-as-independent-health-</a:t>
            </a:r>
            <a:r>
              <a:rPr lang="en-CA" sz="1000" dirty="0" smtClean="0">
                <a:hlinkClick r:id="rId7"/>
              </a:rPr>
              <a:t>professionals</a:t>
            </a:r>
            <a:endParaRPr lang="en-CA" sz="1000" dirty="0" smtClean="0"/>
          </a:p>
          <a:p>
            <a:r>
              <a:rPr lang="en-CA" sz="1200" dirty="0" smtClean="0"/>
              <a:t>Executive Summary, Conference Recommendations, </a:t>
            </a:r>
            <a:r>
              <a:rPr lang="en-CA" sz="1200" dirty="0"/>
              <a:t>Macy Foundation, </a:t>
            </a:r>
            <a:r>
              <a:rPr lang="en-CA" sz="1200" dirty="0" smtClean="0"/>
              <a:t>June15-18, 2016 Atlanta </a:t>
            </a:r>
            <a:r>
              <a:rPr lang="en-CA" sz="1200" dirty="0" err="1" smtClean="0"/>
              <a:t>Georgia</a:t>
            </a:r>
            <a:r>
              <a:rPr lang="en-CA" sz="1200" dirty="0" err="1" smtClean="0">
                <a:hlinkClick r:id="rId8"/>
              </a:rPr>
              <a:t>http</a:t>
            </a:r>
            <a:r>
              <a:rPr lang="en-CA" sz="1200" dirty="0">
                <a:hlinkClick r:id="rId8"/>
              </a:rPr>
              <a:t>://macyfoundation.org/docs/macy_pubs/</a:t>
            </a:r>
            <a:r>
              <a:rPr lang="en-CA" sz="1200" dirty="0" smtClean="0">
                <a:hlinkClick r:id="rId8"/>
              </a:rPr>
              <a:t>201609_Nursing_Conference_Exectuive_Summary_Final.pdf</a:t>
            </a:r>
            <a:endParaRPr lang="en-CA" sz="1200" dirty="0"/>
          </a:p>
          <a:p>
            <a:r>
              <a:rPr lang="en-CA" sz="1200" dirty="0" err="1" smtClean="0"/>
              <a:t>Proden</a:t>
            </a:r>
            <a:r>
              <a:rPr lang="en-CA" sz="1200" dirty="0" smtClean="0"/>
              <a:t> </a:t>
            </a:r>
            <a:r>
              <a:rPr lang="en-CA" sz="1200" dirty="0" err="1" smtClean="0"/>
              <a:t>Bhalla</a:t>
            </a:r>
            <a:r>
              <a:rPr lang="en-CA" sz="1200" dirty="0" smtClean="0"/>
              <a:t>, N,  Scott, L.  2016.  Primary Care </a:t>
            </a:r>
            <a:r>
              <a:rPr lang="en-CA" sz="1200" dirty="0"/>
              <a:t>Transformation in BC, </a:t>
            </a:r>
            <a:r>
              <a:rPr lang="en-CA" sz="1200" dirty="0" smtClean="0"/>
              <a:t>A New Model to Integrate Nurse </a:t>
            </a:r>
            <a:r>
              <a:rPr lang="en-CA" sz="1200" dirty="0" err="1" smtClean="0"/>
              <a:t>Practitioners</a:t>
            </a:r>
            <a:r>
              <a:rPr lang="en-CA" sz="1200" dirty="0" err="1" smtClean="0">
                <a:hlinkClick r:id="rId9"/>
              </a:rPr>
              <a:t>https</a:t>
            </a:r>
            <a:r>
              <a:rPr lang="en-CA" sz="1200" dirty="0">
                <a:hlinkClick r:id="rId9"/>
              </a:rPr>
              <a:t>://bcnpa.org/wp-content/uploads/BCNPA_PHC_Model_FINAL-November-2-2016.</a:t>
            </a:r>
            <a:r>
              <a:rPr lang="en-CA" sz="1200" dirty="0" smtClean="0">
                <a:hlinkClick r:id="rId9"/>
              </a:rPr>
              <a:t>pdf</a:t>
            </a:r>
            <a:endParaRPr lang="en-CA" sz="1000" dirty="0" smtClean="0"/>
          </a:p>
          <a:p>
            <a:endParaRPr lang="en-CA" sz="1000" dirty="0"/>
          </a:p>
        </p:txBody>
      </p:sp>
      <p:sp>
        <p:nvSpPr>
          <p:cNvPr id="7" name="Title 6"/>
          <p:cNvSpPr>
            <a:spLocks noGrp="1"/>
          </p:cNvSpPr>
          <p:nvPr>
            <p:ph type="title"/>
          </p:nvPr>
        </p:nvSpPr>
        <p:spPr/>
        <p:txBody>
          <a:bodyPr/>
          <a:lstStyle/>
          <a:p>
            <a:r>
              <a:rPr lang="en-CA" dirty="0" smtClean="0"/>
              <a:t>References</a:t>
            </a:r>
            <a:endParaRPr lang="en-CA" dirty="0"/>
          </a:p>
        </p:txBody>
      </p:sp>
    </p:spTree>
    <p:extLst>
      <p:ext uri="{BB962C8B-B14F-4D97-AF65-F5344CB8AC3E}">
        <p14:creationId xmlns:p14="http://schemas.microsoft.com/office/powerpoint/2010/main" val="28454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CA" dirty="0"/>
              <a:t>Grant/Research Support: </a:t>
            </a:r>
            <a:r>
              <a:rPr lang="en-CA" dirty="0" smtClean="0"/>
              <a:t>NO</a:t>
            </a:r>
            <a:endParaRPr lang="en-CA" dirty="0"/>
          </a:p>
          <a:p>
            <a:pPr>
              <a:buFont typeface="Arial" panose="020B0604020202020204" pitchFamily="34" charset="0"/>
              <a:buChar char="•"/>
            </a:pPr>
            <a:r>
              <a:rPr lang="en-CA" dirty="0" smtClean="0"/>
              <a:t>Speaker’s </a:t>
            </a:r>
            <a:r>
              <a:rPr lang="en-CA" dirty="0"/>
              <a:t>Bureau: </a:t>
            </a:r>
            <a:r>
              <a:rPr lang="en-CA" dirty="0" smtClean="0"/>
              <a:t>NO</a:t>
            </a:r>
            <a:endParaRPr lang="en-CA" dirty="0"/>
          </a:p>
          <a:p>
            <a:pPr>
              <a:buFont typeface="Arial" panose="020B0604020202020204" pitchFamily="34" charset="0"/>
              <a:buChar char="•"/>
            </a:pPr>
            <a:r>
              <a:rPr lang="en-CA" dirty="0" smtClean="0"/>
              <a:t>Consultant</a:t>
            </a:r>
            <a:r>
              <a:rPr lang="en-CA" dirty="0"/>
              <a:t>: </a:t>
            </a:r>
            <a:r>
              <a:rPr lang="en-CA" dirty="0" smtClean="0"/>
              <a:t>CRNBC NP accreditation assessment &amp; OSCE examiner</a:t>
            </a:r>
            <a:endParaRPr lang="en-CA" dirty="0"/>
          </a:p>
          <a:p>
            <a:pPr>
              <a:buFont typeface="Arial" panose="020B0604020202020204" pitchFamily="34" charset="0"/>
              <a:buChar char="•"/>
            </a:pPr>
            <a:r>
              <a:rPr lang="en-CA" dirty="0" smtClean="0"/>
              <a:t>Major </a:t>
            </a:r>
            <a:r>
              <a:rPr lang="en-CA" dirty="0"/>
              <a:t>Shareholder: </a:t>
            </a:r>
            <a:r>
              <a:rPr lang="en-CA" dirty="0" smtClean="0"/>
              <a:t>NO</a:t>
            </a:r>
            <a:endParaRPr lang="en-CA" dirty="0"/>
          </a:p>
          <a:p>
            <a:pPr>
              <a:buFont typeface="Arial" panose="020B0604020202020204" pitchFamily="34" charset="0"/>
              <a:buChar char="•"/>
            </a:pPr>
            <a:r>
              <a:rPr lang="en-CA" dirty="0" smtClean="0"/>
              <a:t>Other</a:t>
            </a:r>
            <a:r>
              <a:rPr lang="en-CA" dirty="0"/>
              <a:t>: </a:t>
            </a:r>
            <a:r>
              <a:rPr lang="en-CA" dirty="0" smtClean="0"/>
              <a:t>I work for Island Health Authority</a:t>
            </a:r>
            <a:endParaRPr lang="en-CA" dirty="0"/>
          </a:p>
        </p:txBody>
      </p:sp>
      <p:sp>
        <p:nvSpPr>
          <p:cNvPr id="3" name="Title 2"/>
          <p:cNvSpPr>
            <a:spLocks noGrp="1"/>
          </p:cNvSpPr>
          <p:nvPr>
            <p:ph type="title"/>
          </p:nvPr>
        </p:nvSpPr>
        <p:spPr/>
        <p:txBody>
          <a:bodyPr/>
          <a:lstStyle/>
          <a:p>
            <a:r>
              <a:rPr lang="en-CA" dirty="0" smtClean="0"/>
              <a:t>Disclosures</a:t>
            </a:r>
            <a:endParaRPr lang="en-CA" dirty="0"/>
          </a:p>
        </p:txBody>
      </p:sp>
    </p:spTree>
    <p:extLst>
      <p:ext uri="{BB962C8B-B14F-4D97-AF65-F5344CB8AC3E}">
        <p14:creationId xmlns:p14="http://schemas.microsoft.com/office/powerpoint/2010/main" val="273581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p:txBody>
          <a:bodyPr>
            <a:normAutofit fontScale="92500"/>
          </a:bodyPr>
          <a:lstStyle/>
          <a:p>
            <a:r>
              <a:rPr lang="en-US" dirty="0">
                <a:effectLst/>
              </a:rPr>
              <a:t>“Money would be better spent in maintaining health in communities rather than building hospitals to cure.” </a:t>
            </a:r>
            <a:endParaRPr lang="en-US" dirty="0"/>
          </a:p>
          <a:p>
            <a:endParaRPr lang="en-US" dirty="0"/>
          </a:p>
        </p:txBody>
      </p:sp>
      <p:sp>
        <p:nvSpPr>
          <p:cNvPr id="4" name="Title 3"/>
          <p:cNvSpPr>
            <a:spLocks noGrp="1"/>
          </p:cNvSpPr>
          <p:nvPr>
            <p:ph type="title"/>
          </p:nvPr>
        </p:nvSpPr>
        <p:spPr/>
        <p:txBody>
          <a:bodyPr/>
          <a:lstStyle/>
          <a:p>
            <a:r>
              <a:rPr lang="en-US" dirty="0" smtClean="0"/>
              <a:t>Florence Nightingale</a:t>
            </a:r>
            <a:endParaRPr lang="en-US" dirty="0"/>
          </a:p>
        </p:txBody>
      </p:sp>
      <p:pic>
        <p:nvPicPr>
          <p:cNvPr id="6" name="Picture Placeholder 5"/>
          <p:cNvPicPr>
            <a:picLocks noGrp="1" noChangeAspect="1"/>
          </p:cNvPicPr>
          <p:nvPr>
            <p:ph type="pic" idx="1"/>
          </p:nvPr>
        </p:nvPicPr>
        <p:blipFill>
          <a:blip r:embed="rId3"/>
          <a:srcRect t="27300" b="27300"/>
          <a:stretch>
            <a:fillRect/>
          </a:stretch>
        </p:blipFill>
        <p:spPr>
          <a:prstGeom prst="rect">
            <a:avLst/>
          </a:prstGeom>
        </p:spPr>
      </p:pic>
    </p:spTree>
    <p:extLst>
      <p:ext uri="{BB962C8B-B14F-4D97-AF65-F5344CB8AC3E}">
        <p14:creationId xmlns:p14="http://schemas.microsoft.com/office/powerpoint/2010/main" val="81316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nurse?</a:t>
            </a:r>
            <a:endParaRPr lang="en-US" dirty="0"/>
          </a:p>
        </p:txBody>
      </p:sp>
      <p:pic>
        <p:nvPicPr>
          <p:cNvPr id="4" name="Content Placeholder 3" descr="300px-Student_enrolled_nurses.jpg"/>
          <p:cNvPicPr>
            <a:picLocks noGrp="1" noChangeAspect="1"/>
          </p:cNvPicPr>
          <p:nvPr>
            <p:ph idx="1"/>
          </p:nvPr>
        </p:nvPicPr>
        <p:blipFill>
          <a:blip r:embed="rId3">
            <a:extLst>
              <a:ext uri="{28A0092B-C50C-407E-A947-70E740481C1C}">
                <a14:useLocalDpi xmlns:a14="http://schemas.microsoft.com/office/drawing/2010/main" val="0"/>
              </a:ext>
            </a:extLst>
          </a:blip>
          <a:srcRect t="5000" b="5000"/>
          <a:stretch>
            <a:fillRect/>
          </a:stretch>
        </p:blipFill>
        <p:spPr>
          <a:xfrm>
            <a:off x="4008147" y="678194"/>
            <a:ext cx="3573271" cy="2143962"/>
          </a:xfrm>
        </p:spPr>
      </p:pic>
      <p:pic>
        <p:nvPicPr>
          <p:cNvPr id="8" name="Picture 7" descr="ANS-Practitioner-Hero-mobil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5810" y="2589795"/>
            <a:ext cx="3201227" cy="2209378"/>
          </a:xfrm>
          <a:prstGeom prst="rect">
            <a:avLst/>
          </a:prstGeom>
        </p:spPr>
      </p:pic>
      <p:pic>
        <p:nvPicPr>
          <p:cNvPr id="5" name="Picture 4" descr="nurses-uniform.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66886" y="2822156"/>
            <a:ext cx="3516217" cy="2054644"/>
          </a:xfrm>
          <a:prstGeom prst="rect">
            <a:avLst/>
          </a:prstGeom>
        </p:spPr>
      </p:pic>
      <p:pic>
        <p:nvPicPr>
          <p:cNvPr id="9" name="Picture 8"/>
          <p:cNvPicPr>
            <a:picLocks noChangeAspect="1"/>
          </p:cNvPicPr>
          <p:nvPr/>
        </p:nvPicPr>
        <p:blipFill>
          <a:blip r:embed="rId6"/>
          <a:stretch>
            <a:fillRect/>
          </a:stretch>
        </p:blipFill>
        <p:spPr>
          <a:xfrm>
            <a:off x="1175810" y="678195"/>
            <a:ext cx="2909252" cy="1911600"/>
          </a:xfrm>
          <a:prstGeom prst="rect">
            <a:avLst/>
          </a:prstGeom>
        </p:spPr>
      </p:pic>
      <p:pic>
        <p:nvPicPr>
          <p:cNvPr id="10" name="Picture 9" descr="images-10.jpe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19268" y="2077325"/>
            <a:ext cx="1910980" cy="1489661"/>
          </a:xfrm>
          <a:prstGeom prst="rect">
            <a:avLst/>
          </a:prstGeom>
        </p:spPr>
      </p:pic>
    </p:spTree>
    <p:extLst>
      <p:ext uri="{BB962C8B-B14F-4D97-AF65-F5344CB8AC3E}">
        <p14:creationId xmlns:p14="http://schemas.microsoft.com/office/powerpoint/2010/main" val="249180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nurse?</a:t>
            </a:r>
            <a:endParaRPr lang="en-US" dirty="0"/>
          </a:p>
        </p:txBody>
      </p:sp>
      <p:sp>
        <p:nvSpPr>
          <p:cNvPr id="5" name="Content Placeholder 4"/>
          <p:cNvSpPr>
            <a:spLocks noGrp="1"/>
          </p:cNvSpPr>
          <p:nvPr>
            <p:ph idx="1"/>
          </p:nvPr>
        </p:nvSpPr>
        <p:spPr/>
        <p:txBody>
          <a:bodyPr/>
          <a:lstStyle/>
          <a:p>
            <a:r>
              <a:rPr lang="en-US" dirty="0" smtClean="0"/>
              <a:t>A person trained to provide specialized care and assistance through relationship, education and therapeutic intervention.</a:t>
            </a:r>
          </a:p>
          <a:p>
            <a:r>
              <a:rPr lang="en-US" dirty="0" smtClean="0"/>
              <a:t>Supports individuals to the extent that it increases their capacity for health and feeling of wellness.</a:t>
            </a:r>
          </a:p>
          <a:p>
            <a:r>
              <a:rPr lang="en-US" dirty="0"/>
              <a:t>Can work independently or </a:t>
            </a:r>
            <a:r>
              <a:rPr lang="en-US" dirty="0" smtClean="0"/>
              <a:t>collaboratively.</a:t>
            </a:r>
            <a:endParaRPr lang="en-US" dirty="0"/>
          </a:p>
        </p:txBody>
      </p:sp>
    </p:spTree>
    <p:extLst>
      <p:ext uri="{BB962C8B-B14F-4D97-AF65-F5344CB8AC3E}">
        <p14:creationId xmlns:p14="http://schemas.microsoft.com/office/powerpoint/2010/main" val="4244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Nurses in BC</a:t>
            </a:r>
            <a:endParaRPr lang="en-US" dirty="0"/>
          </a:p>
        </p:txBody>
      </p:sp>
      <p:sp>
        <p:nvSpPr>
          <p:cNvPr id="5" name="Content Placeholder 4"/>
          <p:cNvSpPr>
            <a:spLocks noGrp="1"/>
          </p:cNvSpPr>
          <p:nvPr>
            <p:ph idx="1"/>
          </p:nvPr>
        </p:nvSpPr>
        <p:spPr/>
        <p:txBody>
          <a:bodyPr/>
          <a:lstStyle/>
          <a:p>
            <a:r>
              <a:rPr lang="en-US" dirty="0" smtClean="0"/>
              <a:t>Oversight and professional regulation by CRNBC, CLPNBC</a:t>
            </a:r>
          </a:p>
          <a:p>
            <a:r>
              <a:rPr lang="en-US" dirty="0" smtClean="0"/>
              <a:t>LPNs, RNs, RPNs and NPs are all regulated health professionals.</a:t>
            </a:r>
          </a:p>
          <a:p>
            <a:r>
              <a:rPr lang="en-US" dirty="0" smtClean="0"/>
              <a:t>Each category of nursing builds on foundational nursing knowledge and skills</a:t>
            </a:r>
          </a:p>
          <a:p>
            <a:r>
              <a:rPr lang="en-US" dirty="0"/>
              <a:t>N</a:t>
            </a:r>
            <a:r>
              <a:rPr lang="en-US" dirty="0" smtClean="0"/>
              <a:t>ursing activities depend on location, scope, training &amp;/or privileging and competence.</a:t>
            </a:r>
          </a:p>
          <a:p>
            <a:r>
              <a:rPr lang="en-US" dirty="0" smtClean="0"/>
              <a:t>Work independently or collaboratively on teams</a:t>
            </a:r>
            <a:endParaRPr lang="en-US" dirty="0"/>
          </a:p>
        </p:txBody>
      </p:sp>
    </p:spTree>
    <p:extLst>
      <p:ext uri="{BB962C8B-B14F-4D97-AF65-F5344CB8AC3E}">
        <p14:creationId xmlns:p14="http://schemas.microsoft.com/office/powerpoint/2010/main" val="88207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8297" y="736625"/>
            <a:ext cx="6096000" cy="3657599"/>
          </a:xfrm>
        </p:spPr>
        <p:txBody>
          <a:bodyPr>
            <a:normAutofit fontScale="92500" lnSpcReduction="10000"/>
            <a:scene3d>
              <a:camera prst="orthographicFront"/>
              <a:lightRig rig="soft" dir="t">
                <a:rot lat="0" lon="0" rev="10800000"/>
              </a:lightRig>
            </a:scene3d>
            <a:sp3d>
              <a:bevelT w="27940" h="12700"/>
              <a:contourClr>
                <a:srgbClr val="DDDDDD"/>
              </a:contourClr>
            </a:sp3d>
          </a:bodyPr>
          <a:lstStyle/>
          <a:p>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Health </a:t>
            </a:r>
            <a:r>
              <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care for the promotion, maintenance and restoration of </a:t>
            </a: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health. </a:t>
            </a:r>
            <a:endPar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Prevention</a:t>
            </a:r>
            <a:r>
              <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treatment and palliation of illness and injury, primarily by </a:t>
            </a: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1"/>
            <a:r>
              <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Assessing health </a:t>
            </a: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status. </a:t>
            </a:r>
            <a:endPar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1"/>
            <a:r>
              <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Planning, implementing and evaluating </a:t>
            </a: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interventions. </a:t>
            </a:r>
            <a:endPar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1"/>
            <a:r>
              <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Coordinating health </a:t>
            </a: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services. </a:t>
            </a:r>
            <a:endParaRPr lang="en-US"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MAID</a:t>
            </a:r>
          </a:p>
          <a:p>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Restricted activities</a:t>
            </a:r>
          </a:p>
          <a:p>
            <a:pPr marL="18288" lvl="1" indent="0">
              <a:buNone/>
            </a:pPr>
            <a:r>
              <a:rPr lang="en-US" b="1" spc="150" dirty="0" smtClean="0">
                <a:ln w="11430"/>
                <a:solidFill>
                  <a:srgbClr val="F8F8F8"/>
                </a:solidFill>
                <a:effectLst>
                  <a:outerShdw blurRad="25400" algn="tl" rotWithShape="0">
                    <a:srgbClr val="000000">
                      <a:alpha val="43000"/>
                    </a:srgbClr>
                  </a:outerShdw>
                </a:effectLst>
              </a:rPr>
              <a:t>			</a:t>
            </a:r>
            <a:r>
              <a:rPr lang="en-US" sz="1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Health </a:t>
            </a:r>
            <a:r>
              <a:rPr lang="en-US" sz="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Professions Act, 2016</a:t>
            </a:r>
          </a:p>
          <a:p>
            <a:pPr marL="18288" indent="0">
              <a:buNone/>
            </a:pPr>
            <a:endParaRPr lang="en-US" b="1" spc="150" dirty="0">
              <a:ln w="11430"/>
              <a:solidFill>
                <a:srgbClr val="F8F8F8"/>
              </a:solidFill>
              <a:effectLst>
                <a:outerShdw blurRad="25400" algn="tl" rotWithShape="0">
                  <a:srgbClr val="000000">
                    <a:alpha val="43000"/>
                  </a:srgbClr>
                </a:outerShdw>
              </a:effectLst>
            </a:endParaRPr>
          </a:p>
        </p:txBody>
      </p:sp>
      <p:sp>
        <p:nvSpPr>
          <p:cNvPr id="3" name="Title 2"/>
          <p:cNvSpPr>
            <a:spLocks noGrp="1"/>
          </p:cNvSpPr>
          <p:nvPr>
            <p:ph type="title"/>
          </p:nvPr>
        </p:nvSpPr>
        <p:spPr/>
        <p:txBody>
          <a:bodyPr/>
          <a:lstStyle/>
          <a:p>
            <a:r>
              <a:rPr lang="en-US" dirty="0" smtClean="0"/>
              <a:t>Nurses in BC</a:t>
            </a:r>
            <a:endParaRPr lang="en-US" dirty="0"/>
          </a:p>
        </p:txBody>
      </p:sp>
    </p:spTree>
    <p:extLst>
      <p:ext uri="{BB962C8B-B14F-4D97-AF65-F5344CB8AC3E}">
        <p14:creationId xmlns:p14="http://schemas.microsoft.com/office/powerpoint/2010/main" val="21097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effectLst/>
              </a:rPr>
              <a:t>Licensed professional nurses carry professional </a:t>
            </a:r>
            <a:r>
              <a:rPr lang="en-US" dirty="0">
                <a:effectLst/>
              </a:rPr>
              <a:t>liability protection (PLP) for negligence in the provision of nursing services for at least $1 million per claim. </a:t>
            </a:r>
            <a:endParaRPr lang="en-US" dirty="0" smtClean="0">
              <a:effectLst/>
            </a:endParaRPr>
          </a:p>
          <a:p>
            <a:r>
              <a:rPr lang="en-US" dirty="0" smtClean="0">
                <a:effectLst/>
              </a:rPr>
              <a:t>Nurse </a:t>
            </a:r>
            <a:r>
              <a:rPr lang="en-US" dirty="0">
                <a:effectLst/>
              </a:rPr>
              <a:t>practitioners are required to have coverage of at least $5 million per claim. </a:t>
            </a:r>
          </a:p>
          <a:p>
            <a:r>
              <a:rPr lang="en-US" dirty="0">
                <a:effectLst/>
              </a:rPr>
              <a:t>The Canadian Nurses Protective Society (CNPS) provides professional liability protection up to a $10 million limit per year per RN or NP. </a:t>
            </a:r>
            <a:endParaRPr lang="en-US" dirty="0" smtClean="0">
              <a:effectLst/>
            </a:endParaRPr>
          </a:p>
          <a:p>
            <a:r>
              <a:rPr lang="en-US" dirty="0" smtClean="0">
                <a:effectLst/>
              </a:rPr>
              <a:t>CMPA advice to NPs.</a:t>
            </a:r>
          </a:p>
          <a:p>
            <a:r>
              <a:rPr lang="en-US" dirty="0" smtClean="0"/>
              <a:t>CMPA/CNPS joint statement.</a:t>
            </a:r>
            <a:endParaRPr lang="en-US" dirty="0"/>
          </a:p>
          <a:p>
            <a:endParaRPr lang="en-US" dirty="0"/>
          </a:p>
        </p:txBody>
      </p:sp>
      <p:sp>
        <p:nvSpPr>
          <p:cNvPr id="3" name="Title 2"/>
          <p:cNvSpPr>
            <a:spLocks noGrp="1"/>
          </p:cNvSpPr>
          <p:nvPr>
            <p:ph type="title"/>
          </p:nvPr>
        </p:nvSpPr>
        <p:spPr/>
        <p:txBody>
          <a:bodyPr/>
          <a:lstStyle/>
          <a:p>
            <a:r>
              <a:rPr lang="en-US" dirty="0" smtClean="0"/>
              <a:t>Liability</a:t>
            </a:r>
            <a:endParaRPr lang="en-US" dirty="0"/>
          </a:p>
        </p:txBody>
      </p:sp>
    </p:spTree>
    <p:extLst>
      <p:ext uri="{BB962C8B-B14F-4D97-AF65-F5344CB8AC3E}">
        <p14:creationId xmlns:p14="http://schemas.microsoft.com/office/powerpoint/2010/main" val="1889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a:t>
            </a:r>
            <a:r>
              <a:rPr lang="en-CA" dirty="0"/>
              <a:t>courts have stated that physicians working in the context of collaborative practice are not required to check the work of other independent healthcare professionals, such as nurse practitioners, who are providing care within their scope of practice and, generally speaking, each healthcare professional is responsible for the care provided</a:t>
            </a:r>
            <a:r>
              <a:rPr lang="en-CA" dirty="0" smtClean="0"/>
              <a:t>.” CMPA 2014</a:t>
            </a:r>
            <a:endParaRPr lang="en-CA" dirty="0"/>
          </a:p>
        </p:txBody>
      </p:sp>
      <p:sp>
        <p:nvSpPr>
          <p:cNvPr id="3" name="Title 2"/>
          <p:cNvSpPr>
            <a:spLocks noGrp="1"/>
          </p:cNvSpPr>
          <p:nvPr>
            <p:ph type="title"/>
          </p:nvPr>
        </p:nvSpPr>
        <p:spPr/>
        <p:txBody>
          <a:bodyPr/>
          <a:lstStyle/>
          <a:p>
            <a:r>
              <a:rPr lang="en-CA" dirty="0" smtClean="0"/>
              <a:t>Liability</a:t>
            </a:r>
            <a:endParaRPr lang="en-CA" dirty="0"/>
          </a:p>
        </p:txBody>
      </p:sp>
    </p:spTree>
    <p:extLst>
      <p:ext uri="{BB962C8B-B14F-4D97-AF65-F5344CB8AC3E}">
        <p14:creationId xmlns:p14="http://schemas.microsoft.com/office/powerpoint/2010/main" val="23004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7990</TotalTime>
  <Words>1566</Words>
  <Application>Microsoft Office PowerPoint</Application>
  <PresentationFormat>On-screen Show (4:3)</PresentationFormat>
  <Paragraphs>150</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Palatino Linotype</vt:lpstr>
      <vt:lpstr>Wingdings</vt:lpstr>
      <vt:lpstr>Elemental</vt:lpstr>
      <vt:lpstr>Nurses in primary care </vt:lpstr>
      <vt:lpstr>Disclosures</vt:lpstr>
      <vt:lpstr>Florence Nightingale</vt:lpstr>
      <vt:lpstr>What is a nurse?</vt:lpstr>
      <vt:lpstr>What is a nurse?</vt:lpstr>
      <vt:lpstr>Nurses in BC</vt:lpstr>
      <vt:lpstr>Nurses in BC</vt:lpstr>
      <vt:lpstr>Liability</vt:lpstr>
      <vt:lpstr>Liability</vt:lpstr>
      <vt:lpstr>LPN </vt:lpstr>
      <vt:lpstr>LPN </vt:lpstr>
      <vt:lpstr>RN</vt:lpstr>
      <vt:lpstr>RN</vt:lpstr>
      <vt:lpstr>NP</vt:lpstr>
      <vt:lpstr>NP</vt:lpstr>
      <vt:lpstr>Fit</vt:lpstr>
      <vt:lpstr>Right fit for patient and team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Graham</dc:creator>
  <cp:lastModifiedBy>Murphy, Hayley</cp:lastModifiedBy>
  <cp:revision>56</cp:revision>
  <dcterms:created xsi:type="dcterms:W3CDTF">2018-04-07T21:19:50Z</dcterms:created>
  <dcterms:modified xsi:type="dcterms:W3CDTF">2018-05-08T21:20:42Z</dcterms:modified>
</cp:coreProperties>
</file>