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92" r:id="rId3"/>
    <p:sldId id="305" r:id="rId4"/>
    <p:sldId id="316" r:id="rId5"/>
    <p:sldId id="283" r:id="rId6"/>
    <p:sldId id="315" r:id="rId7"/>
    <p:sldId id="307" r:id="rId8"/>
    <p:sldId id="317" r:id="rId9"/>
    <p:sldId id="262" r:id="rId10"/>
    <p:sldId id="309" r:id="rId11"/>
    <p:sldId id="312"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BBD9"/>
    <a:srgbClr val="FA7AB4"/>
    <a:srgbClr val="92E43D"/>
    <a:srgbClr val="3D93FE"/>
    <a:srgbClr val="FFA4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669" autoAdjust="0"/>
    <p:restoredTop sz="65563" autoAdjust="0"/>
  </p:normalViewPr>
  <p:slideViewPr>
    <p:cSldViewPr>
      <p:cViewPr varScale="1">
        <p:scale>
          <a:sx n="76" d="100"/>
          <a:sy n="76" d="100"/>
        </p:scale>
        <p:origin x="22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D95F85FE-EB62-4BD4-A0BF-6306A78CEB24}" type="datetimeFigureOut">
              <a:rPr lang="en-US" smtClean="0"/>
              <a:t>4/11/2018</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AD103B95-5855-4F43-861C-5C3534239E14}" type="slidenum">
              <a:rPr lang="en-US" smtClean="0"/>
              <a:t>‹#›</a:t>
            </a:fld>
            <a:endParaRPr lang="en-US" dirty="0"/>
          </a:p>
        </p:txBody>
      </p:sp>
    </p:spTree>
    <p:extLst>
      <p:ext uri="{BB962C8B-B14F-4D97-AF65-F5344CB8AC3E}">
        <p14:creationId xmlns:p14="http://schemas.microsoft.com/office/powerpoint/2010/main" val="440045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health.alberta.ca/initiatives/PCN-review.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103B95-5855-4F43-861C-5C3534239E14}" type="slidenum">
              <a:rPr lang="en-US" smtClean="0"/>
              <a:t>1</a:t>
            </a:fld>
            <a:endParaRPr lang="en-US" dirty="0"/>
          </a:p>
        </p:txBody>
      </p:sp>
    </p:spTree>
    <p:extLst>
      <p:ext uri="{BB962C8B-B14F-4D97-AF65-F5344CB8AC3E}">
        <p14:creationId xmlns:p14="http://schemas.microsoft.com/office/powerpoint/2010/main" val="977204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103B95-5855-4F43-861C-5C3534239E14}" type="slidenum">
              <a:rPr lang="en-US" smtClean="0"/>
              <a:t>4</a:t>
            </a:fld>
            <a:endParaRPr lang="en-US" dirty="0"/>
          </a:p>
        </p:txBody>
      </p:sp>
    </p:spTree>
    <p:extLst>
      <p:ext uri="{BB962C8B-B14F-4D97-AF65-F5344CB8AC3E}">
        <p14:creationId xmlns:p14="http://schemas.microsoft.com/office/powerpoint/2010/main" val="1337709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the structure requires each of the 42 PCNs to communicate with Alberta Health independently. This silo approach limits the opportunity to integrate at a zonal level and expand PCN services at the zonal level with Alberta Health Services. It’s also missing an important communication link between the provincial committee and to PCNs. </a:t>
            </a:r>
          </a:p>
          <a:p>
            <a:pPr defTabSz="924916">
              <a:defRPr/>
            </a:pPr>
            <a:endParaRPr lang="en-US" dirty="0"/>
          </a:p>
          <a:p>
            <a:pPr defTabSz="924916">
              <a:defRPr/>
            </a:pPr>
            <a:r>
              <a:rPr lang="en-US" dirty="0"/>
              <a:t>Alberta Health Services (AHS) and Alberta Health (AH) have partnered with PCNs since their inception and also have a key role to play in the planning and provision of community-based services. </a:t>
            </a:r>
            <a:r>
              <a:rPr lang="en-US" sz="1200" kern="1200" dirty="0" smtClean="0">
                <a:solidFill>
                  <a:schemeClr val="tx1"/>
                </a:solidFill>
                <a:effectLst/>
                <a:latin typeface="+mn-lt"/>
                <a:ea typeface="+mn-ea"/>
                <a:cs typeface="+mn-cs"/>
              </a:rPr>
              <a:t>PCNs are a Joint Venture between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Not for Profit Physician Corporations (NPC) and Alberta Health Services. </a:t>
            </a:r>
            <a:endParaRPr lang="en-US" dirty="0"/>
          </a:p>
          <a:p>
            <a:pPr defTabSz="924916">
              <a:defRPr/>
            </a:pPr>
            <a:endParaRPr lang="en-US" dirty="0"/>
          </a:p>
          <a:p>
            <a:r>
              <a:rPr lang="en-US" dirty="0"/>
              <a:t>Since the 2016 </a:t>
            </a:r>
            <a:r>
              <a:rPr lang="en-US" u="sng" dirty="0">
                <a:hlinkClick r:id="rId3"/>
              </a:rPr>
              <a:t>PCN Review</a:t>
            </a:r>
            <a:r>
              <a:rPr lang="en-US" dirty="0"/>
              <a:t>, there has been a desire to build on this solid foundation and to further evolve the structures and processes to facilitate even closer partnership, collaboration and planning activities. </a:t>
            </a:r>
          </a:p>
          <a:p>
            <a:pPr defTabSz="924916">
              <a:defRPr/>
            </a:pPr>
            <a:endParaRPr lang="en-US" dirty="0" smtClean="0"/>
          </a:p>
          <a:p>
            <a:pPr defTabSz="924916">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103B95-5855-4F43-861C-5C3534239E14}" type="slidenum">
              <a:rPr lang="en-US" smtClean="0"/>
              <a:t>5</a:t>
            </a:fld>
            <a:endParaRPr lang="en-US" dirty="0"/>
          </a:p>
        </p:txBody>
      </p:sp>
    </p:spTree>
    <p:extLst>
      <p:ext uri="{BB962C8B-B14F-4D97-AF65-F5344CB8AC3E}">
        <p14:creationId xmlns:p14="http://schemas.microsoft.com/office/powerpoint/2010/main" val="215654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we had to provide to summarize a few key learnings from our early years we learned:</a:t>
            </a:r>
          </a:p>
          <a:p>
            <a:endParaRPr lang="en-US" baseline="0" dirty="0" smtClean="0"/>
          </a:p>
          <a:p>
            <a:pPr marL="228600" indent="-228600">
              <a:buAutoNum type="arabicParenR"/>
            </a:pPr>
            <a:r>
              <a:rPr lang="en-US" baseline="0" dirty="0" smtClean="0"/>
              <a:t>Given the new nature of the PCN concept, especially in an era where many primary care physicians were skeptical of the government and the reginal health authorities at the time, PCNs were “sold” to physicians with the concept of having them determine how the money was to spent to develop local solutions for local problems.  This worked well for many years but the process could have been enhanced with greater patient engagement and collaboration between PCNs.  The local solutions approach lead to a strong local identity perhaps at the expense of where sharing and collaboration would have been more effective.</a:t>
            </a:r>
          </a:p>
          <a:p>
            <a:pPr marL="228600" indent="-228600">
              <a:buAutoNum type="arabicParenR"/>
            </a:pPr>
            <a:endParaRPr lang="en-US" baseline="0" dirty="0" smtClean="0"/>
          </a:p>
          <a:p>
            <a:pPr marL="228600" indent="-228600">
              <a:buAutoNum type="arabicParenR"/>
            </a:pPr>
            <a:r>
              <a:rPr lang="en-US" baseline="0" dirty="0" smtClean="0"/>
              <a:t>Model One which represents the majority of the province has a model where the two joint venture partners work together in a looser and less defined manner than Model Two which creates a full second board.  This resulted in some confusion on roles, responsibilities and sometimes disagreement between the two joint venture partners. This was also variable within the province stemming from past relationships and trust between the joint partners.</a:t>
            </a:r>
          </a:p>
          <a:p>
            <a:pPr marL="0" indent="0">
              <a:buNone/>
            </a:pPr>
            <a:endParaRPr lang="en-US" baseline="0" dirty="0" smtClean="0"/>
          </a:p>
          <a:p>
            <a:pPr marL="228600" indent="-228600">
              <a:buFont typeface="+mj-lt"/>
              <a:buAutoNum type="arabicParenR" startAt="4"/>
            </a:pPr>
            <a:r>
              <a:rPr lang="en-US" baseline="0" dirty="0" smtClean="0"/>
              <a:t>After about 2 years from the onset of the PCN concept it was realized some form of provincial leadership  would be of benefit and the concept of the PCN Provincial Leads emerged .  The problem with the current structure is that the structure could only influence 42 separate PCNs and no formal authority existed.</a:t>
            </a:r>
          </a:p>
          <a:p>
            <a:pPr marL="228600" indent="-228600">
              <a:buFont typeface="+mj-lt"/>
              <a:buAutoNum type="arabicParenR" startAt="4"/>
            </a:pPr>
            <a:endParaRPr lang="en-US" baseline="0" dirty="0" smtClean="0"/>
          </a:p>
          <a:p>
            <a:pPr marL="228600" indent="-228600">
              <a:buFont typeface="+mj-lt"/>
              <a:buAutoNum type="arabicParenR" startAt="4"/>
            </a:pPr>
            <a:r>
              <a:rPr lang="en-US" baseline="0" dirty="0" smtClean="0"/>
              <a:t> Extensive support both financial and manpower was required to get to he 42 PCNs we have today,   Financial support at the development stage was critical to get physicians to the table and the AMA provided extensive business advisor support to assist with business case writing, organizational development etc.</a:t>
            </a:r>
          </a:p>
          <a:p>
            <a:pPr marL="228600" indent="-228600">
              <a:buFont typeface="+mj-lt"/>
              <a:buAutoNum type="arabicParenR" startAt="4"/>
            </a:pPr>
            <a:endParaRPr lang="en-US" baseline="0" dirty="0" smtClean="0"/>
          </a:p>
          <a:p>
            <a:pPr marL="228600" indent="-228600">
              <a:buFont typeface="+mj-lt"/>
              <a:buAutoNum type="arabicParenR" startAt="4"/>
            </a:pPr>
            <a:r>
              <a:rPr lang="en-US" baseline="0" dirty="0" smtClean="0"/>
              <a:t>With the Joint Venture Aspect of our model we have had a few bumps along the road as we navigated the roles of the two joint venture partners and learned to work more effectively together.  In some parts of the province either AHS roles was minimized or vice versa and ensuring clarity and developing mutual respect of each joint venture partner sometimes was a challenge.</a:t>
            </a:r>
            <a:endParaRPr lang="en-US" dirty="0"/>
          </a:p>
        </p:txBody>
      </p:sp>
      <p:sp>
        <p:nvSpPr>
          <p:cNvPr id="4" name="Slide Number Placeholder 3"/>
          <p:cNvSpPr>
            <a:spLocks noGrp="1"/>
          </p:cNvSpPr>
          <p:nvPr>
            <p:ph type="sldNum" sz="quarter" idx="10"/>
          </p:nvPr>
        </p:nvSpPr>
        <p:spPr/>
        <p:txBody>
          <a:bodyPr/>
          <a:lstStyle/>
          <a:p>
            <a:fld id="{AD103B95-5855-4F43-861C-5C3534239E14}" type="slidenum">
              <a:rPr lang="en-US" smtClean="0"/>
              <a:t>6</a:t>
            </a:fld>
            <a:endParaRPr lang="en-US" dirty="0"/>
          </a:p>
        </p:txBody>
      </p:sp>
    </p:spTree>
    <p:extLst>
      <p:ext uri="{BB962C8B-B14F-4D97-AF65-F5344CB8AC3E}">
        <p14:creationId xmlns:p14="http://schemas.microsoft.com/office/powerpoint/2010/main" val="1337709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clear one year ago that if we to ensure primary care was to take on a leadership role as stewards of of health care system as well as lead the way for system-wide integration</a:t>
            </a:r>
            <a:r>
              <a:rPr lang="en-US" baseline="0" dirty="0" smtClean="0"/>
              <a:t> a new governance framework would be needed that;</a:t>
            </a:r>
          </a:p>
          <a:p>
            <a:endParaRPr lang="en-US" baseline="0" dirty="0" smtClean="0"/>
          </a:p>
          <a:p>
            <a:pPr marL="228600" indent="-228600">
              <a:buAutoNum type="arabicPeriod"/>
            </a:pPr>
            <a:r>
              <a:rPr lang="en-US" baseline="0" dirty="0" smtClean="0"/>
              <a:t>Gave a stronger and more than ever a unified voice</a:t>
            </a:r>
          </a:p>
          <a:p>
            <a:pPr marL="228600" indent="-228600">
              <a:buAutoNum type="arabicPeriod"/>
            </a:pPr>
            <a:r>
              <a:rPr lang="en-US" baseline="0" dirty="0" smtClean="0"/>
              <a:t>Outlined a better working relationship between physicians and AHS</a:t>
            </a:r>
          </a:p>
          <a:p>
            <a:pPr marL="228600" indent="-228600">
              <a:buAutoNum type="arabicPeriod"/>
            </a:pPr>
            <a:r>
              <a:rPr lang="en-US" baseline="0" dirty="0" smtClean="0"/>
              <a:t>Allowed for local ownership but fostered enhanced accountability and greater standardization</a:t>
            </a:r>
          </a:p>
          <a:p>
            <a:pPr marL="228600" indent="-228600">
              <a:buAutoNum type="arabicPeriod"/>
            </a:pPr>
            <a:r>
              <a:rPr lang="en-US" baseline="0" dirty="0" smtClean="0"/>
              <a:t>Create a mechanism to better share critical resources between PCNs.</a:t>
            </a:r>
            <a:endParaRPr lang="en-US" dirty="0"/>
          </a:p>
        </p:txBody>
      </p:sp>
      <p:sp>
        <p:nvSpPr>
          <p:cNvPr id="4" name="Slide Number Placeholder 3"/>
          <p:cNvSpPr>
            <a:spLocks noGrp="1"/>
          </p:cNvSpPr>
          <p:nvPr>
            <p:ph type="sldNum" sz="quarter" idx="10"/>
          </p:nvPr>
        </p:nvSpPr>
        <p:spPr/>
        <p:txBody>
          <a:bodyPr/>
          <a:lstStyle/>
          <a:p>
            <a:fld id="{AD103B95-5855-4F43-861C-5C3534239E14}" type="slidenum">
              <a:rPr lang="en-US" smtClean="0"/>
              <a:t>7</a:t>
            </a:fld>
            <a:endParaRPr lang="en-US" dirty="0"/>
          </a:p>
        </p:txBody>
      </p:sp>
    </p:spTree>
    <p:extLst>
      <p:ext uri="{BB962C8B-B14F-4D97-AF65-F5344CB8AC3E}">
        <p14:creationId xmlns:p14="http://schemas.microsoft.com/office/powerpoint/2010/main" val="569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objectives for the new PCN Governance Framework are:</a:t>
            </a:r>
          </a:p>
          <a:p>
            <a:pPr marL="171450" lvl="0" indent="-171450">
              <a:buFont typeface="Arial" panose="020B0604020202020204" pitchFamily="34" charset="0"/>
              <a:buChar char="•"/>
            </a:pPr>
            <a:r>
              <a:rPr lang="en-US" sz="1200" b="0" kern="1200" dirty="0" smtClean="0">
                <a:solidFill>
                  <a:schemeClr val="tx1"/>
                </a:solidFill>
                <a:effectLst/>
                <a:latin typeface="+mn-lt"/>
                <a:ea typeface="+mn-ea"/>
                <a:cs typeface="+mn-cs"/>
              </a:rPr>
              <a:t>To create accountable governance and operations policies for local levels;</a:t>
            </a:r>
          </a:p>
          <a:p>
            <a:pPr marL="171450" lvl="0" indent="-171450">
              <a:buFont typeface="Arial" panose="020B0604020202020204" pitchFamily="34" charset="0"/>
              <a:buChar char="•"/>
            </a:pPr>
            <a:r>
              <a:rPr lang="en-US" sz="1200" b="0" kern="1200" dirty="0" smtClean="0">
                <a:solidFill>
                  <a:schemeClr val="tx1"/>
                </a:solidFill>
                <a:effectLst/>
                <a:latin typeface="+mn-lt"/>
                <a:ea typeface="+mn-ea"/>
                <a:cs typeface="+mn-cs"/>
              </a:rPr>
              <a:t>To have shared decision making and efficient policy implementation;</a:t>
            </a:r>
          </a:p>
          <a:p>
            <a:pPr marL="171450" lvl="0" indent="-171450">
              <a:buFont typeface="Arial" panose="020B0604020202020204" pitchFamily="34" charset="0"/>
              <a:buChar char="•"/>
            </a:pPr>
            <a:r>
              <a:rPr lang="en-US" sz="1200" b="0" kern="1200" dirty="0" smtClean="0">
                <a:solidFill>
                  <a:schemeClr val="tx1"/>
                </a:solidFill>
                <a:effectLst/>
                <a:latin typeface="+mn-lt"/>
                <a:ea typeface="+mn-ea"/>
                <a:cs typeface="+mn-cs"/>
              </a:rPr>
              <a:t>To allow for clearer lines of communication and feedback that is bi-directional (e.g., information will flow up from PCNs, to zone committee(s), to the provincial committee and vice versa.);</a:t>
            </a:r>
          </a:p>
          <a:p>
            <a:pPr marL="171450" lvl="0" indent="-171450">
              <a:buFont typeface="Arial" panose="020B0604020202020204" pitchFamily="34" charset="0"/>
              <a:buChar char="•"/>
            </a:pPr>
            <a:r>
              <a:rPr lang="en-US" sz="1200" b="0" kern="1200" dirty="0" smtClean="0">
                <a:solidFill>
                  <a:schemeClr val="tx1"/>
                </a:solidFill>
                <a:effectLst/>
                <a:latin typeface="+mn-lt"/>
                <a:ea typeface="+mn-ea"/>
                <a:cs typeface="+mn-cs"/>
              </a:rPr>
              <a:t>To create a framework that provides a forum for testing and challenging policy and innovation.</a:t>
            </a:r>
          </a:p>
          <a:p>
            <a:endParaRPr lang="en-US" dirty="0"/>
          </a:p>
          <a:p>
            <a:endParaRPr lang="en-US" dirty="0"/>
          </a:p>
        </p:txBody>
      </p:sp>
      <p:sp>
        <p:nvSpPr>
          <p:cNvPr id="4" name="Slide Number Placeholder 3"/>
          <p:cNvSpPr>
            <a:spLocks noGrp="1"/>
          </p:cNvSpPr>
          <p:nvPr>
            <p:ph type="sldNum" sz="quarter" idx="10"/>
          </p:nvPr>
        </p:nvSpPr>
        <p:spPr/>
        <p:txBody>
          <a:bodyPr/>
          <a:lstStyle/>
          <a:p>
            <a:fld id="{AD103B95-5855-4F43-861C-5C3534239E14}" type="slidenum">
              <a:rPr lang="en-US" smtClean="0"/>
              <a:t>9</a:t>
            </a:fld>
            <a:endParaRPr lang="en-US" dirty="0"/>
          </a:p>
        </p:txBody>
      </p:sp>
    </p:spTree>
    <p:extLst>
      <p:ext uri="{BB962C8B-B14F-4D97-AF65-F5344CB8AC3E}">
        <p14:creationId xmlns:p14="http://schemas.microsoft.com/office/powerpoint/2010/main" val="1688410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t>Under the Proposed Governance Framework:</a:t>
            </a:r>
          </a:p>
          <a:p>
            <a:pPr marL="0" indent="0">
              <a:buFont typeface="Arial" panose="020B0604020202020204" pitchFamily="34" charset="0"/>
              <a:buNone/>
            </a:pPr>
            <a:endParaRPr lang="en-US" sz="1200" dirty="0" smtClean="0"/>
          </a:p>
          <a:p>
            <a:pPr marL="0" indent="0">
              <a:buFont typeface="Arial" panose="020B0604020202020204" pitchFamily="34" charset="0"/>
              <a:buNone/>
            </a:pPr>
            <a:r>
              <a:rPr lang="en-US" sz="1200" dirty="0" smtClean="0"/>
              <a:t>What will Change?</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Provincial and Zonal committees are formalized</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Stakeholders at the committee levels</a:t>
            </a:r>
            <a:r>
              <a:rPr lang="en-US" sz="1200" baseline="0" dirty="0" smtClean="0"/>
              <a:t> - </a:t>
            </a:r>
            <a:r>
              <a:rPr lang="en-US" sz="1200" dirty="0" smtClean="0"/>
              <a:t>Physicians, AHS, AH, and AMA on committees</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Reporting structure - The Zonal committees will report to and inform the Provincial committee</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Movement toward</a:t>
            </a:r>
            <a:r>
              <a:rPr lang="en-US" sz="1200" baseline="0" dirty="0" smtClean="0"/>
              <a:t> equitable support for vulnerable populations</a:t>
            </a:r>
            <a:endParaRPr lang="en-US" sz="1200" dirty="0" smtClean="0"/>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Influence - Increased influence to inform policy at the provincial level</a:t>
            </a:r>
          </a:p>
          <a:p>
            <a:pPr marL="0" indent="0">
              <a:buFont typeface="Arial" panose="020B0604020202020204" pitchFamily="34" charset="0"/>
              <a:buNone/>
            </a:pPr>
            <a:endParaRPr lang="en-US" sz="1200" dirty="0" smtClean="0"/>
          </a:p>
          <a:p>
            <a:pPr marL="0" indent="0">
              <a:buFont typeface="Arial" panose="020B0604020202020204" pitchFamily="34" charset="0"/>
              <a:buNone/>
            </a:pPr>
            <a:r>
              <a:rPr lang="en-US" sz="1200" dirty="0" smtClean="0"/>
              <a:t>What will not Change?</a:t>
            </a:r>
          </a:p>
          <a:p>
            <a:pPr marL="342900" indent="-342900">
              <a:buFont typeface="Arial" panose="020B0604020202020204" pitchFamily="34" charset="0"/>
              <a:buChar char="•"/>
            </a:pPr>
            <a:r>
              <a:rPr lang="en-US" sz="1200" dirty="0" smtClean="0"/>
              <a:t>NPCs as a legal entity </a:t>
            </a:r>
          </a:p>
          <a:p>
            <a:pPr marL="342900" indent="-342900">
              <a:buFont typeface="Arial" panose="020B0604020202020204" pitchFamily="34" charset="0"/>
              <a:buChar char="•"/>
            </a:pPr>
            <a:r>
              <a:rPr lang="en-US" sz="1200" dirty="0" smtClean="0"/>
              <a:t>Legal Models  - Models 1 and 2 will remain as they are</a:t>
            </a:r>
          </a:p>
          <a:p>
            <a:pPr marL="342900" indent="-342900">
              <a:buFont typeface="Arial" panose="020B0604020202020204" pitchFamily="34" charset="0"/>
              <a:buChar char="•"/>
            </a:pPr>
            <a:r>
              <a:rPr lang="en-US" sz="1200" dirty="0" smtClean="0"/>
              <a:t>Joint</a:t>
            </a:r>
            <a:r>
              <a:rPr lang="en-US" sz="1200" baseline="0" dirty="0" smtClean="0"/>
              <a:t> </a:t>
            </a:r>
            <a:r>
              <a:rPr lang="en-US" sz="1200" dirty="0" smtClean="0"/>
              <a:t>Venture Agreement – This</a:t>
            </a:r>
            <a:r>
              <a:rPr lang="en-US" sz="1200" baseline="0" dirty="0" smtClean="0"/>
              <a:t> agreement will also remain as is</a:t>
            </a:r>
            <a:endParaRPr lang="en-US" sz="1200" dirty="0" smtClean="0"/>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number of PCNs in the province – The number of PCNs will not</a:t>
            </a:r>
            <a:r>
              <a:rPr lang="en-US" sz="1200" baseline="0" dirty="0" smtClean="0"/>
              <a:t> be impacted (e.g. concerns raised about Super-PCNs) unless interested NPCs initiate that (e.g. mergers).</a:t>
            </a:r>
            <a:endParaRPr lang="en-US" sz="1200" dirty="0" smtClean="0"/>
          </a:p>
        </p:txBody>
      </p:sp>
      <p:sp>
        <p:nvSpPr>
          <p:cNvPr id="4" name="Slide Number Placeholder 3"/>
          <p:cNvSpPr>
            <a:spLocks noGrp="1"/>
          </p:cNvSpPr>
          <p:nvPr>
            <p:ph type="sldNum" sz="quarter" idx="10"/>
          </p:nvPr>
        </p:nvSpPr>
        <p:spPr/>
        <p:txBody>
          <a:bodyPr/>
          <a:lstStyle/>
          <a:p>
            <a:fld id="{AD103B95-5855-4F43-861C-5C3534239E14}" type="slidenum">
              <a:rPr lang="en-US" smtClean="0"/>
              <a:t>10</a:t>
            </a:fld>
            <a:endParaRPr lang="en-US" dirty="0"/>
          </a:p>
        </p:txBody>
      </p:sp>
    </p:spTree>
    <p:extLst>
      <p:ext uri="{BB962C8B-B14F-4D97-AF65-F5344CB8AC3E}">
        <p14:creationId xmlns:p14="http://schemas.microsoft.com/office/powerpoint/2010/main" val="131393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to where</a:t>
            </a:r>
            <a:r>
              <a:rPr lang="en-US" baseline="0" dirty="0" smtClean="0"/>
              <a:t> we are today required strong leaders to come forward with the commitment and fortitude required, One lesson we learned was that physicians need to be supported to become great leaders given that few have either the interest or competency to be successful.</a:t>
            </a:r>
          </a:p>
          <a:p>
            <a:endParaRPr lang="en-US" baseline="0" dirty="0" smtClean="0"/>
          </a:p>
        </p:txBody>
      </p:sp>
      <p:sp>
        <p:nvSpPr>
          <p:cNvPr id="4" name="Slide Number Placeholder 3"/>
          <p:cNvSpPr>
            <a:spLocks noGrp="1"/>
          </p:cNvSpPr>
          <p:nvPr>
            <p:ph type="sldNum" sz="quarter" idx="10"/>
          </p:nvPr>
        </p:nvSpPr>
        <p:spPr/>
        <p:txBody>
          <a:bodyPr/>
          <a:lstStyle/>
          <a:p>
            <a:fld id="{AD103B95-5855-4F43-861C-5C3534239E14}" type="slidenum">
              <a:rPr lang="en-US" smtClean="0"/>
              <a:t>11</a:t>
            </a:fld>
            <a:endParaRPr lang="en-US" dirty="0"/>
          </a:p>
        </p:txBody>
      </p:sp>
    </p:spTree>
    <p:extLst>
      <p:ext uri="{BB962C8B-B14F-4D97-AF65-F5344CB8AC3E}">
        <p14:creationId xmlns:p14="http://schemas.microsoft.com/office/powerpoint/2010/main" val="682272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grpSp>
        <p:nvGrpSpPr>
          <p:cNvPr id="8" name="그룹 7"/>
          <p:cNvGrpSpPr/>
          <p:nvPr/>
        </p:nvGrpSpPr>
        <p:grpSpPr>
          <a:xfrm>
            <a:off x="1588" y="0"/>
            <a:ext cx="9140826" cy="6892925"/>
            <a:chOff x="1588" y="0"/>
            <a:chExt cx="9140826" cy="6892925"/>
          </a:xfrm>
        </p:grpSpPr>
        <p:sp>
          <p:nvSpPr>
            <p:cNvPr id="9" name="Freeform 14"/>
            <p:cNvSpPr>
              <a:spLocks/>
            </p:cNvSpPr>
            <p:nvPr/>
          </p:nvSpPr>
          <p:spPr bwMode="auto">
            <a:xfrm>
              <a:off x="1588" y="0"/>
              <a:ext cx="9140825" cy="6892925"/>
            </a:xfrm>
            <a:custGeom>
              <a:avLst/>
              <a:gdLst>
                <a:gd name="T0" fmla="*/ 0 w 2880"/>
                <a:gd name="T1" fmla="*/ 1797 h 2171"/>
                <a:gd name="T2" fmla="*/ 2880 w 2880"/>
                <a:gd name="T3" fmla="*/ 953 h 2171"/>
                <a:gd name="T4" fmla="*/ 2880 w 2880"/>
                <a:gd name="T5" fmla="*/ 0 h 2171"/>
                <a:gd name="T6" fmla="*/ 0 w 2880"/>
                <a:gd name="T7" fmla="*/ 0 h 2171"/>
                <a:gd name="T8" fmla="*/ 0 w 2880"/>
                <a:gd name="T9" fmla="*/ 1797 h 2171"/>
              </a:gdLst>
              <a:ahLst/>
              <a:cxnLst>
                <a:cxn ang="0">
                  <a:pos x="T0" y="T1"/>
                </a:cxn>
                <a:cxn ang="0">
                  <a:pos x="T2" y="T3"/>
                </a:cxn>
                <a:cxn ang="0">
                  <a:pos x="T4" y="T5"/>
                </a:cxn>
                <a:cxn ang="0">
                  <a:pos x="T6" y="T7"/>
                </a:cxn>
                <a:cxn ang="0">
                  <a:pos x="T8" y="T9"/>
                </a:cxn>
              </a:cxnLst>
              <a:rect l="0" t="0" r="r" b="b"/>
              <a:pathLst>
                <a:path w="2880" h="2171">
                  <a:moveTo>
                    <a:pt x="0" y="1797"/>
                  </a:moveTo>
                  <a:cubicBezTo>
                    <a:pt x="0" y="1797"/>
                    <a:pt x="1816" y="2171"/>
                    <a:pt x="2880" y="953"/>
                  </a:cubicBezTo>
                  <a:cubicBezTo>
                    <a:pt x="2880" y="0"/>
                    <a:pt x="2880" y="0"/>
                    <a:pt x="2880" y="0"/>
                  </a:cubicBezTo>
                  <a:cubicBezTo>
                    <a:pt x="0" y="0"/>
                    <a:pt x="0" y="0"/>
                    <a:pt x="0" y="0"/>
                  </a:cubicBezTo>
                  <a:lnTo>
                    <a:pt x="0" y="1797"/>
                  </a:lnTo>
                  <a:close/>
                </a:path>
              </a:pathLst>
            </a:custGeom>
            <a:gradFill>
              <a:gsLst>
                <a:gs pos="0">
                  <a:schemeClr val="accent1"/>
                </a:gs>
                <a:gs pos="100000">
                  <a:schemeClr val="accent2"/>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0" name="Freeform 15"/>
            <p:cNvSpPr>
              <a:spLocks/>
            </p:cNvSpPr>
            <p:nvPr/>
          </p:nvSpPr>
          <p:spPr bwMode="auto">
            <a:xfrm>
              <a:off x="1588" y="2130425"/>
              <a:ext cx="9140825" cy="4762500"/>
            </a:xfrm>
            <a:custGeom>
              <a:avLst/>
              <a:gdLst>
                <a:gd name="T0" fmla="*/ 0 w 2880"/>
                <a:gd name="T1" fmla="*/ 1126 h 1500"/>
                <a:gd name="T2" fmla="*/ 2880 w 2880"/>
                <a:gd name="T3" fmla="*/ 282 h 1500"/>
                <a:gd name="T4" fmla="*/ 2880 w 2880"/>
                <a:gd name="T5" fmla="*/ 0 h 1500"/>
                <a:gd name="T6" fmla="*/ 0 w 2880"/>
                <a:gd name="T7" fmla="*/ 1126 h 1500"/>
              </a:gdLst>
              <a:ahLst/>
              <a:cxnLst>
                <a:cxn ang="0">
                  <a:pos x="T0" y="T1"/>
                </a:cxn>
                <a:cxn ang="0">
                  <a:pos x="T2" y="T3"/>
                </a:cxn>
                <a:cxn ang="0">
                  <a:pos x="T4" y="T5"/>
                </a:cxn>
                <a:cxn ang="0">
                  <a:pos x="T6" y="T7"/>
                </a:cxn>
              </a:cxnLst>
              <a:rect l="0" t="0" r="r" b="b"/>
              <a:pathLst>
                <a:path w="2880" h="1500">
                  <a:moveTo>
                    <a:pt x="0" y="1126"/>
                  </a:moveTo>
                  <a:cubicBezTo>
                    <a:pt x="0" y="1126"/>
                    <a:pt x="1816" y="1500"/>
                    <a:pt x="2880" y="282"/>
                  </a:cubicBezTo>
                  <a:cubicBezTo>
                    <a:pt x="2880" y="0"/>
                    <a:pt x="2880" y="0"/>
                    <a:pt x="2880" y="0"/>
                  </a:cubicBezTo>
                  <a:cubicBezTo>
                    <a:pt x="2035" y="1397"/>
                    <a:pt x="0" y="1126"/>
                    <a:pt x="0" y="1126"/>
                  </a:cubicBezTo>
                </a:path>
              </a:pathLst>
            </a:custGeom>
            <a:gradFill>
              <a:gsLst>
                <a:gs pos="0">
                  <a:schemeClr val="tx2">
                    <a:alpha val="0"/>
                  </a:schemeClr>
                </a:gs>
                <a:gs pos="100000">
                  <a:schemeClr val="tx2">
                    <a:alpha val="10000"/>
                  </a:schemeClr>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1" name="Freeform 16"/>
            <p:cNvSpPr>
              <a:spLocks/>
            </p:cNvSpPr>
            <p:nvPr/>
          </p:nvSpPr>
          <p:spPr bwMode="auto">
            <a:xfrm>
              <a:off x="3749676" y="3606800"/>
              <a:ext cx="5392738" cy="2270125"/>
            </a:xfrm>
            <a:custGeom>
              <a:avLst/>
              <a:gdLst>
                <a:gd name="T0" fmla="*/ 0 w 1699"/>
                <a:gd name="T1" fmla="*/ 715 h 715"/>
                <a:gd name="T2" fmla="*/ 1699 w 1699"/>
                <a:gd name="T3" fmla="*/ 0 h 715"/>
                <a:gd name="T4" fmla="*/ 1699 w 1699"/>
                <a:gd name="T5" fmla="*/ 196 h 715"/>
                <a:gd name="T6" fmla="*/ 0 w 1699"/>
                <a:gd name="T7" fmla="*/ 715 h 715"/>
              </a:gdLst>
              <a:ahLst/>
              <a:cxnLst>
                <a:cxn ang="0">
                  <a:pos x="T0" y="T1"/>
                </a:cxn>
                <a:cxn ang="0">
                  <a:pos x="T2" y="T3"/>
                </a:cxn>
                <a:cxn ang="0">
                  <a:pos x="T4" y="T5"/>
                </a:cxn>
                <a:cxn ang="0">
                  <a:pos x="T6" y="T7"/>
                </a:cxn>
              </a:cxnLst>
              <a:rect l="0" t="0" r="r" b="b"/>
              <a:pathLst>
                <a:path w="1699" h="715">
                  <a:moveTo>
                    <a:pt x="0" y="715"/>
                  </a:moveTo>
                  <a:cubicBezTo>
                    <a:pt x="0" y="715"/>
                    <a:pt x="1206" y="585"/>
                    <a:pt x="1699" y="0"/>
                  </a:cubicBezTo>
                  <a:cubicBezTo>
                    <a:pt x="1699" y="196"/>
                    <a:pt x="1699" y="196"/>
                    <a:pt x="1699" y="196"/>
                  </a:cubicBezTo>
                  <a:cubicBezTo>
                    <a:pt x="1699" y="196"/>
                    <a:pt x="1323" y="593"/>
                    <a:pt x="0" y="715"/>
                  </a:cubicBezTo>
                  <a:close/>
                </a:path>
              </a:pathLst>
            </a:custGeom>
            <a:gradFill>
              <a:gsLst>
                <a:gs pos="0">
                  <a:schemeClr val="accent2">
                    <a:alpha val="0"/>
                  </a:schemeClr>
                </a:gs>
                <a:gs pos="100000">
                  <a:schemeClr val="accent2"/>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2" name="Freeform 17"/>
            <p:cNvSpPr>
              <a:spLocks/>
            </p:cNvSpPr>
            <p:nvPr/>
          </p:nvSpPr>
          <p:spPr bwMode="auto">
            <a:xfrm>
              <a:off x="1588" y="1323975"/>
              <a:ext cx="9140825" cy="5568950"/>
            </a:xfrm>
            <a:custGeom>
              <a:avLst/>
              <a:gdLst>
                <a:gd name="T0" fmla="*/ 0 w 2880"/>
                <a:gd name="T1" fmla="*/ 1380 h 1754"/>
                <a:gd name="T2" fmla="*/ 2880 w 2880"/>
                <a:gd name="T3" fmla="*/ 536 h 1754"/>
                <a:gd name="T4" fmla="*/ 2880 w 2880"/>
                <a:gd name="T5" fmla="*/ 0 h 1754"/>
                <a:gd name="T6" fmla="*/ 0 w 2880"/>
                <a:gd name="T7" fmla="*/ 1380 h 1754"/>
              </a:gdLst>
              <a:ahLst/>
              <a:cxnLst>
                <a:cxn ang="0">
                  <a:pos x="T0" y="T1"/>
                </a:cxn>
                <a:cxn ang="0">
                  <a:pos x="T2" y="T3"/>
                </a:cxn>
                <a:cxn ang="0">
                  <a:pos x="T4" y="T5"/>
                </a:cxn>
                <a:cxn ang="0">
                  <a:pos x="T6" y="T7"/>
                </a:cxn>
              </a:cxnLst>
              <a:rect l="0" t="0" r="r" b="b"/>
              <a:pathLst>
                <a:path w="2880" h="1754">
                  <a:moveTo>
                    <a:pt x="0" y="1380"/>
                  </a:moveTo>
                  <a:cubicBezTo>
                    <a:pt x="0" y="1380"/>
                    <a:pt x="1816" y="1754"/>
                    <a:pt x="2880" y="536"/>
                  </a:cubicBezTo>
                  <a:cubicBezTo>
                    <a:pt x="2880" y="0"/>
                    <a:pt x="2880" y="0"/>
                    <a:pt x="2880" y="0"/>
                  </a:cubicBezTo>
                  <a:cubicBezTo>
                    <a:pt x="2880" y="0"/>
                    <a:pt x="2240" y="1516"/>
                    <a:pt x="0" y="1380"/>
                  </a:cubicBezTo>
                  <a:close/>
                </a:path>
              </a:pathLst>
            </a:custGeom>
            <a:gradFill>
              <a:gsLst>
                <a:gs pos="0">
                  <a:schemeClr val="tx2">
                    <a:alpha val="0"/>
                  </a:schemeClr>
                </a:gs>
                <a:gs pos="100000">
                  <a:schemeClr val="tx2">
                    <a:alpha val="10000"/>
                  </a:schemeClr>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grpSp>
      <p:sp>
        <p:nvSpPr>
          <p:cNvPr id="2" name="Title 1"/>
          <p:cNvSpPr>
            <a:spLocks noGrp="1"/>
          </p:cNvSpPr>
          <p:nvPr>
            <p:ph type="ctrTitle" hasCustomPrompt="1"/>
          </p:nvPr>
        </p:nvSpPr>
        <p:spPr>
          <a:xfrm>
            <a:off x="900000" y="906237"/>
            <a:ext cx="6792684" cy="1772070"/>
          </a:xfrm>
        </p:spPr>
        <p:txBody>
          <a:bodyPr anchor="b">
            <a:normAutofit/>
          </a:bodyPr>
          <a:lstStyle>
            <a:lvl1pPr algn="l">
              <a:defRPr sz="3600" spc="-80" baseline="0"/>
            </a:lvl1pPr>
          </a:lstStyle>
          <a:p>
            <a:r>
              <a:rPr lang="en-US" dirty="0" smtClean="0"/>
              <a:t>TITLE HERE</a:t>
            </a:r>
            <a:endParaRPr lang="en-US" dirty="0"/>
          </a:p>
        </p:txBody>
      </p:sp>
      <p:sp>
        <p:nvSpPr>
          <p:cNvPr id="3" name="Subtitle 2"/>
          <p:cNvSpPr>
            <a:spLocks noGrp="1"/>
          </p:cNvSpPr>
          <p:nvPr>
            <p:ph type="subTitle" idx="1"/>
          </p:nvPr>
        </p:nvSpPr>
        <p:spPr>
          <a:xfrm>
            <a:off x="900000" y="3187916"/>
            <a:ext cx="6792684" cy="1655762"/>
          </a:xfrm>
        </p:spPr>
        <p:txBody>
          <a:bodyPr lIns="0" tIns="0" rIns="0" bIns="0">
            <a:normAutofit/>
          </a:bodyPr>
          <a:lstStyle>
            <a:lvl1pPr marL="0" indent="0" algn="l">
              <a:lnSpc>
                <a:spcPts val="1700"/>
              </a:lnSpc>
              <a:spcBef>
                <a:spcPts val="0"/>
              </a:spcBef>
              <a:buNone/>
              <a:defRPr sz="1300" spc="-3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직사각형 4"/>
          <p:cNvSpPr/>
          <p:nvPr/>
        </p:nvSpPr>
        <p:spPr>
          <a:xfrm>
            <a:off x="0" y="2041177"/>
            <a:ext cx="900000" cy="12624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7" name="직선 연결선 6"/>
          <p:cNvCxnSpPr/>
          <p:nvPr/>
        </p:nvCxnSpPr>
        <p:spPr>
          <a:xfrm flipV="1">
            <a:off x="900000" y="2895600"/>
            <a:ext cx="6491400" cy="1868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52865" y="6118662"/>
            <a:ext cx="931339" cy="627710"/>
          </a:xfrm>
          <a:prstGeom prst="rect">
            <a:avLst/>
          </a:prstGeom>
        </p:spPr>
      </p:pic>
    </p:spTree>
    <p:extLst>
      <p:ext uri="{BB962C8B-B14F-4D97-AF65-F5344CB8AC3E}">
        <p14:creationId xmlns:p14="http://schemas.microsoft.com/office/powerpoint/2010/main" val="7732637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s">
    <p:spTree>
      <p:nvGrpSpPr>
        <p:cNvPr id="1" name=""/>
        <p:cNvGrpSpPr/>
        <p:nvPr/>
      </p:nvGrpSpPr>
      <p:grpSpPr>
        <a:xfrm>
          <a:off x="0" y="0"/>
          <a:ext cx="0" cy="0"/>
          <a:chOff x="0" y="0"/>
          <a:chExt cx="0" cy="0"/>
        </a:xfrm>
      </p:grpSpPr>
      <p:pic>
        <p:nvPicPr>
          <p:cNvPr id="17" name="Picture 16"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9739" y="6007490"/>
            <a:ext cx="2430028" cy="850510"/>
          </a:xfrm>
          <a:prstGeom prst="rect">
            <a:avLst/>
          </a:prstGeom>
        </p:spPr>
      </p:pic>
      <p:grpSp>
        <p:nvGrpSpPr>
          <p:cNvPr id="25" name="Group 24"/>
          <p:cNvGrpSpPr/>
          <p:nvPr/>
        </p:nvGrpSpPr>
        <p:grpSpPr>
          <a:xfrm>
            <a:off x="2663826" y="0"/>
            <a:ext cx="6478588" cy="4013200"/>
            <a:chOff x="2663826" y="0"/>
            <a:chExt cx="6478588" cy="4013200"/>
          </a:xfrm>
        </p:grpSpPr>
        <p:sp>
          <p:nvSpPr>
            <p:cNvPr id="7" name="Freeform 6"/>
            <p:cNvSpPr>
              <a:spLocks/>
            </p:cNvSpPr>
            <p:nvPr userDrawn="1"/>
          </p:nvSpPr>
          <p:spPr bwMode="auto">
            <a:xfrm>
              <a:off x="5130801" y="0"/>
              <a:ext cx="4011613" cy="4013200"/>
            </a:xfrm>
            <a:custGeom>
              <a:avLst/>
              <a:gdLst>
                <a:gd name="T0" fmla="*/ 0 w 1264"/>
                <a:gd name="T1" fmla="*/ 0 h 1264"/>
                <a:gd name="T2" fmla="*/ 1264 w 1264"/>
                <a:gd name="T3" fmla="*/ 0 h 1264"/>
                <a:gd name="T4" fmla="*/ 1264 w 1264"/>
                <a:gd name="T5" fmla="*/ 1264 h 1264"/>
                <a:gd name="T6" fmla="*/ 0 w 1264"/>
                <a:gd name="T7" fmla="*/ 0 h 1264"/>
              </a:gdLst>
              <a:ahLst/>
              <a:cxnLst>
                <a:cxn ang="0">
                  <a:pos x="T0" y="T1"/>
                </a:cxn>
                <a:cxn ang="0">
                  <a:pos x="T2" y="T3"/>
                </a:cxn>
                <a:cxn ang="0">
                  <a:pos x="T4" y="T5"/>
                </a:cxn>
                <a:cxn ang="0">
                  <a:pos x="T6" y="T7"/>
                </a:cxn>
              </a:cxnLst>
              <a:rect l="0" t="0" r="r" b="b"/>
              <a:pathLst>
                <a:path w="1264" h="1264">
                  <a:moveTo>
                    <a:pt x="0" y="0"/>
                  </a:moveTo>
                  <a:cubicBezTo>
                    <a:pt x="1264" y="0"/>
                    <a:pt x="1264" y="0"/>
                    <a:pt x="1264" y="0"/>
                  </a:cubicBezTo>
                  <a:cubicBezTo>
                    <a:pt x="1264" y="1264"/>
                    <a:pt x="1264" y="1264"/>
                    <a:pt x="1264" y="1264"/>
                  </a:cubicBezTo>
                  <a:cubicBezTo>
                    <a:pt x="1264" y="1264"/>
                    <a:pt x="1177" y="292"/>
                    <a:pt x="0" y="0"/>
                  </a:cubicBezTo>
                  <a:close/>
                </a:path>
              </a:pathLst>
            </a:custGeom>
            <a:gradFill>
              <a:gsLst>
                <a:gs pos="0">
                  <a:schemeClr val="accent1"/>
                </a:gs>
                <a:gs pos="100000">
                  <a:schemeClr val="accent2"/>
                </a:gs>
              </a:gsLst>
              <a:lin ang="270000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9" name="Freeform 8"/>
            <p:cNvSpPr>
              <a:spLocks/>
            </p:cNvSpPr>
            <p:nvPr userDrawn="1"/>
          </p:nvSpPr>
          <p:spPr bwMode="auto">
            <a:xfrm>
              <a:off x="5130801" y="0"/>
              <a:ext cx="4011613" cy="4013200"/>
            </a:xfrm>
            <a:custGeom>
              <a:avLst/>
              <a:gdLst>
                <a:gd name="T0" fmla="*/ 1264 w 1264"/>
                <a:gd name="T1" fmla="*/ 1264 h 1264"/>
                <a:gd name="T2" fmla="*/ 621 w 1264"/>
                <a:gd name="T3" fmla="*/ 0 h 1264"/>
                <a:gd name="T4" fmla="*/ 0 w 1264"/>
                <a:gd name="T5" fmla="*/ 0 h 1264"/>
                <a:gd name="T6" fmla="*/ 1264 w 1264"/>
                <a:gd name="T7" fmla="*/ 1264 h 1264"/>
              </a:gdLst>
              <a:ahLst/>
              <a:cxnLst>
                <a:cxn ang="0">
                  <a:pos x="T0" y="T1"/>
                </a:cxn>
                <a:cxn ang="0">
                  <a:pos x="T2" y="T3"/>
                </a:cxn>
                <a:cxn ang="0">
                  <a:pos x="T4" y="T5"/>
                </a:cxn>
                <a:cxn ang="0">
                  <a:pos x="T6" y="T7"/>
                </a:cxn>
              </a:cxnLst>
              <a:rect l="0" t="0" r="r" b="b"/>
              <a:pathLst>
                <a:path w="1264" h="1264">
                  <a:moveTo>
                    <a:pt x="1264" y="1264"/>
                  </a:moveTo>
                  <a:cubicBezTo>
                    <a:pt x="1264" y="1264"/>
                    <a:pt x="1220" y="292"/>
                    <a:pt x="621" y="0"/>
                  </a:cubicBezTo>
                  <a:cubicBezTo>
                    <a:pt x="0" y="0"/>
                    <a:pt x="0" y="0"/>
                    <a:pt x="0" y="0"/>
                  </a:cubicBezTo>
                  <a:cubicBezTo>
                    <a:pt x="1177" y="292"/>
                    <a:pt x="1264" y="1264"/>
                    <a:pt x="1264" y="1264"/>
                  </a:cubicBezTo>
                </a:path>
              </a:pathLst>
            </a:custGeom>
            <a:gradFill>
              <a:gsLst>
                <a:gs pos="0">
                  <a:schemeClr val="tx2">
                    <a:alpha val="5000"/>
                  </a:schemeClr>
                </a:gs>
                <a:gs pos="100000">
                  <a:schemeClr val="tx2">
                    <a:alpha val="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 name="Freeform 5"/>
            <p:cNvSpPr>
              <a:spLocks/>
            </p:cNvSpPr>
            <p:nvPr userDrawn="1"/>
          </p:nvSpPr>
          <p:spPr bwMode="auto">
            <a:xfrm>
              <a:off x="2663826" y="0"/>
              <a:ext cx="6478588" cy="4013200"/>
            </a:xfrm>
            <a:custGeom>
              <a:avLst/>
              <a:gdLst>
                <a:gd name="T0" fmla="*/ 430 w 2041"/>
                <a:gd name="T1" fmla="*/ 0 h 1264"/>
                <a:gd name="T2" fmla="*/ 1500 w 2041"/>
                <a:gd name="T3" fmla="*/ 460 h 1264"/>
                <a:gd name="T4" fmla="*/ 2041 w 2041"/>
                <a:gd name="T5" fmla="*/ 1264 h 1264"/>
                <a:gd name="T6" fmla="*/ 1309 w 2041"/>
                <a:gd name="T7" fmla="*/ 428 h 1264"/>
                <a:gd name="T8" fmla="*/ 0 w 2041"/>
                <a:gd name="T9" fmla="*/ 0 h 1264"/>
                <a:gd name="T10" fmla="*/ 430 w 2041"/>
                <a:gd name="T11" fmla="*/ 0 h 1264"/>
              </a:gdLst>
              <a:ahLst/>
              <a:cxnLst>
                <a:cxn ang="0">
                  <a:pos x="T0" y="T1"/>
                </a:cxn>
                <a:cxn ang="0">
                  <a:pos x="T2" y="T3"/>
                </a:cxn>
                <a:cxn ang="0">
                  <a:pos x="T4" y="T5"/>
                </a:cxn>
                <a:cxn ang="0">
                  <a:pos x="T6" y="T7"/>
                </a:cxn>
                <a:cxn ang="0">
                  <a:pos x="T8" y="T9"/>
                </a:cxn>
                <a:cxn ang="0">
                  <a:pos x="T10" y="T11"/>
                </a:cxn>
              </a:cxnLst>
              <a:rect l="0" t="0" r="r" b="b"/>
              <a:pathLst>
                <a:path w="2041" h="1264">
                  <a:moveTo>
                    <a:pt x="430" y="0"/>
                  </a:moveTo>
                  <a:cubicBezTo>
                    <a:pt x="531" y="0"/>
                    <a:pt x="1080" y="108"/>
                    <a:pt x="1500" y="460"/>
                  </a:cubicBezTo>
                  <a:cubicBezTo>
                    <a:pt x="1919" y="812"/>
                    <a:pt x="2041" y="1264"/>
                    <a:pt x="2041" y="1264"/>
                  </a:cubicBezTo>
                  <a:cubicBezTo>
                    <a:pt x="2041" y="1264"/>
                    <a:pt x="1808" y="743"/>
                    <a:pt x="1309" y="428"/>
                  </a:cubicBezTo>
                  <a:cubicBezTo>
                    <a:pt x="749" y="75"/>
                    <a:pt x="161" y="0"/>
                    <a:pt x="0" y="0"/>
                  </a:cubicBezTo>
                  <a:lnTo>
                    <a:pt x="430" y="0"/>
                  </a:lnTo>
                  <a:close/>
                </a:path>
              </a:pathLst>
            </a:custGeom>
            <a:gradFill flip="none" rotWithShape="1">
              <a:gsLst>
                <a:gs pos="0">
                  <a:schemeClr val="accent2"/>
                </a:gs>
                <a:gs pos="100000">
                  <a:schemeClr val="accent2">
                    <a:alpha val="0"/>
                  </a:schemeClr>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Freeform 7"/>
            <p:cNvSpPr>
              <a:spLocks/>
            </p:cNvSpPr>
            <p:nvPr userDrawn="1"/>
          </p:nvSpPr>
          <p:spPr bwMode="auto">
            <a:xfrm>
              <a:off x="5130801" y="0"/>
              <a:ext cx="4011613" cy="4013200"/>
            </a:xfrm>
            <a:custGeom>
              <a:avLst/>
              <a:gdLst>
                <a:gd name="T0" fmla="*/ 1264 w 1264"/>
                <a:gd name="T1" fmla="*/ 1264 h 1264"/>
                <a:gd name="T2" fmla="*/ 0 w 1264"/>
                <a:gd name="T3" fmla="*/ 0 h 1264"/>
                <a:gd name="T4" fmla="*/ 422 w 1264"/>
                <a:gd name="T5" fmla="*/ 0 h 1264"/>
                <a:gd name="T6" fmla="*/ 1264 w 1264"/>
                <a:gd name="T7" fmla="*/ 1264 h 1264"/>
              </a:gdLst>
              <a:ahLst/>
              <a:cxnLst>
                <a:cxn ang="0">
                  <a:pos x="T0" y="T1"/>
                </a:cxn>
                <a:cxn ang="0">
                  <a:pos x="T2" y="T3"/>
                </a:cxn>
                <a:cxn ang="0">
                  <a:pos x="T4" y="T5"/>
                </a:cxn>
                <a:cxn ang="0">
                  <a:pos x="T6" y="T7"/>
                </a:cxn>
              </a:cxnLst>
              <a:rect l="0" t="0" r="r" b="b"/>
              <a:pathLst>
                <a:path w="1264" h="1264">
                  <a:moveTo>
                    <a:pt x="1264" y="1264"/>
                  </a:moveTo>
                  <a:cubicBezTo>
                    <a:pt x="1264" y="1264"/>
                    <a:pt x="1177" y="292"/>
                    <a:pt x="0" y="0"/>
                  </a:cubicBezTo>
                  <a:cubicBezTo>
                    <a:pt x="422" y="0"/>
                    <a:pt x="422" y="0"/>
                    <a:pt x="422" y="0"/>
                  </a:cubicBezTo>
                  <a:cubicBezTo>
                    <a:pt x="422" y="0"/>
                    <a:pt x="1264" y="438"/>
                    <a:pt x="1264" y="1264"/>
                  </a:cubicBezTo>
                  <a:close/>
                </a:path>
              </a:pathLst>
            </a:custGeom>
            <a:gradFill>
              <a:gsLst>
                <a:gs pos="0">
                  <a:schemeClr val="tx2">
                    <a:alpha val="5000"/>
                  </a:schemeClr>
                </a:gs>
                <a:gs pos="100000">
                  <a:schemeClr val="tx2">
                    <a:alpha val="5000"/>
                  </a:schemeClr>
                </a:gs>
              </a:gsLst>
              <a:lin ang="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grpSp>
      <p:grpSp>
        <p:nvGrpSpPr>
          <p:cNvPr id="24" name="Group 23"/>
          <p:cNvGrpSpPr/>
          <p:nvPr/>
        </p:nvGrpSpPr>
        <p:grpSpPr>
          <a:xfrm>
            <a:off x="1588" y="4181475"/>
            <a:ext cx="4319588" cy="2676525"/>
            <a:chOff x="1588" y="4181475"/>
            <a:chExt cx="4319588" cy="2676525"/>
          </a:xfrm>
        </p:grpSpPr>
        <p:sp>
          <p:nvSpPr>
            <p:cNvPr id="11" name="Freeform 10"/>
            <p:cNvSpPr>
              <a:spLocks/>
            </p:cNvSpPr>
            <p:nvPr userDrawn="1"/>
          </p:nvSpPr>
          <p:spPr bwMode="auto">
            <a:xfrm>
              <a:off x="1588" y="4181475"/>
              <a:ext cx="2674938" cy="2676525"/>
            </a:xfrm>
            <a:custGeom>
              <a:avLst/>
              <a:gdLst>
                <a:gd name="T0" fmla="*/ 843 w 843"/>
                <a:gd name="T1" fmla="*/ 843 h 843"/>
                <a:gd name="T2" fmla="*/ 0 w 843"/>
                <a:gd name="T3" fmla="*/ 843 h 843"/>
                <a:gd name="T4" fmla="*/ 0 w 843"/>
                <a:gd name="T5" fmla="*/ 0 h 843"/>
                <a:gd name="T6" fmla="*/ 843 w 843"/>
                <a:gd name="T7" fmla="*/ 843 h 843"/>
              </a:gdLst>
              <a:ahLst/>
              <a:cxnLst>
                <a:cxn ang="0">
                  <a:pos x="T0" y="T1"/>
                </a:cxn>
                <a:cxn ang="0">
                  <a:pos x="T2" y="T3"/>
                </a:cxn>
                <a:cxn ang="0">
                  <a:pos x="T4" y="T5"/>
                </a:cxn>
                <a:cxn ang="0">
                  <a:pos x="T6" y="T7"/>
                </a:cxn>
              </a:cxnLst>
              <a:rect l="0" t="0" r="r" b="b"/>
              <a:pathLst>
                <a:path w="843" h="843">
                  <a:moveTo>
                    <a:pt x="843" y="843"/>
                  </a:moveTo>
                  <a:cubicBezTo>
                    <a:pt x="0" y="843"/>
                    <a:pt x="0" y="843"/>
                    <a:pt x="0" y="843"/>
                  </a:cubicBezTo>
                  <a:cubicBezTo>
                    <a:pt x="0" y="0"/>
                    <a:pt x="0" y="0"/>
                    <a:pt x="0" y="0"/>
                  </a:cubicBezTo>
                  <a:cubicBezTo>
                    <a:pt x="0" y="0"/>
                    <a:pt x="58" y="648"/>
                    <a:pt x="843" y="843"/>
                  </a:cubicBezTo>
                  <a:close/>
                </a:path>
              </a:pathLst>
            </a:custGeom>
            <a:gradFill>
              <a:gsLst>
                <a:gs pos="0">
                  <a:schemeClr val="accent1"/>
                </a:gs>
                <a:gs pos="100000">
                  <a:schemeClr val="accent2"/>
                </a:gs>
              </a:gsLst>
              <a:lin ang="270000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13" name="Freeform 12"/>
            <p:cNvSpPr>
              <a:spLocks/>
            </p:cNvSpPr>
            <p:nvPr userDrawn="1"/>
          </p:nvSpPr>
          <p:spPr bwMode="auto">
            <a:xfrm>
              <a:off x="1588" y="4181475"/>
              <a:ext cx="2674938" cy="2676525"/>
            </a:xfrm>
            <a:custGeom>
              <a:avLst/>
              <a:gdLst>
                <a:gd name="T0" fmla="*/ 0 w 843"/>
                <a:gd name="T1" fmla="*/ 0 h 843"/>
                <a:gd name="T2" fmla="*/ 428 w 843"/>
                <a:gd name="T3" fmla="*/ 843 h 843"/>
                <a:gd name="T4" fmla="*/ 843 w 843"/>
                <a:gd name="T5" fmla="*/ 843 h 843"/>
                <a:gd name="T6" fmla="*/ 0 w 843"/>
                <a:gd name="T7" fmla="*/ 0 h 843"/>
              </a:gdLst>
              <a:ahLst/>
              <a:cxnLst>
                <a:cxn ang="0">
                  <a:pos x="T0" y="T1"/>
                </a:cxn>
                <a:cxn ang="0">
                  <a:pos x="T2" y="T3"/>
                </a:cxn>
                <a:cxn ang="0">
                  <a:pos x="T4" y="T5"/>
                </a:cxn>
                <a:cxn ang="0">
                  <a:pos x="T6" y="T7"/>
                </a:cxn>
              </a:cxnLst>
              <a:rect l="0" t="0" r="r" b="b"/>
              <a:pathLst>
                <a:path w="843" h="843">
                  <a:moveTo>
                    <a:pt x="0" y="0"/>
                  </a:moveTo>
                  <a:cubicBezTo>
                    <a:pt x="0" y="0"/>
                    <a:pt x="29" y="648"/>
                    <a:pt x="428" y="843"/>
                  </a:cubicBezTo>
                  <a:cubicBezTo>
                    <a:pt x="843" y="843"/>
                    <a:pt x="843" y="843"/>
                    <a:pt x="843" y="843"/>
                  </a:cubicBezTo>
                  <a:cubicBezTo>
                    <a:pt x="58" y="648"/>
                    <a:pt x="0" y="0"/>
                    <a:pt x="0" y="0"/>
                  </a:cubicBezTo>
                </a:path>
              </a:pathLst>
            </a:custGeom>
            <a:gradFill>
              <a:gsLst>
                <a:gs pos="0">
                  <a:schemeClr val="tx2">
                    <a:alpha val="5000"/>
                  </a:schemeClr>
                </a:gs>
                <a:gs pos="100000">
                  <a:schemeClr val="tx2">
                    <a:alpha val="5000"/>
                  </a:schemeClr>
                </a:gs>
              </a:gsLst>
              <a:lin ang="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10" name="Freeform 9"/>
            <p:cNvSpPr>
              <a:spLocks/>
            </p:cNvSpPr>
            <p:nvPr userDrawn="1"/>
          </p:nvSpPr>
          <p:spPr bwMode="auto">
            <a:xfrm>
              <a:off x="1588" y="4181475"/>
              <a:ext cx="4319588" cy="2676525"/>
            </a:xfrm>
            <a:custGeom>
              <a:avLst/>
              <a:gdLst>
                <a:gd name="T0" fmla="*/ 1074 w 1361"/>
                <a:gd name="T1" fmla="*/ 843 h 843"/>
                <a:gd name="T2" fmla="*/ 361 w 1361"/>
                <a:gd name="T3" fmla="*/ 536 h 843"/>
                <a:gd name="T4" fmla="*/ 0 w 1361"/>
                <a:gd name="T5" fmla="*/ 0 h 843"/>
                <a:gd name="T6" fmla="*/ 488 w 1361"/>
                <a:gd name="T7" fmla="*/ 558 h 843"/>
                <a:gd name="T8" fmla="*/ 1361 w 1361"/>
                <a:gd name="T9" fmla="*/ 843 h 843"/>
                <a:gd name="T10" fmla="*/ 1074 w 1361"/>
                <a:gd name="T11" fmla="*/ 843 h 843"/>
              </a:gdLst>
              <a:ahLst/>
              <a:cxnLst>
                <a:cxn ang="0">
                  <a:pos x="T0" y="T1"/>
                </a:cxn>
                <a:cxn ang="0">
                  <a:pos x="T2" y="T3"/>
                </a:cxn>
                <a:cxn ang="0">
                  <a:pos x="T4" y="T5"/>
                </a:cxn>
                <a:cxn ang="0">
                  <a:pos x="T6" y="T7"/>
                </a:cxn>
                <a:cxn ang="0">
                  <a:pos x="T8" y="T9"/>
                </a:cxn>
                <a:cxn ang="0">
                  <a:pos x="T10" y="T11"/>
                </a:cxn>
              </a:cxnLst>
              <a:rect l="0" t="0" r="r" b="b"/>
              <a:pathLst>
                <a:path w="1361" h="843">
                  <a:moveTo>
                    <a:pt x="1074" y="843"/>
                  </a:moveTo>
                  <a:cubicBezTo>
                    <a:pt x="1007" y="843"/>
                    <a:pt x="641" y="771"/>
                    <a:pt x="361" y="536"/>
                  </a:cubicBezTo>
                  <a:cubicBezTo>
                    <a:pt x="81" y="302"/>
                    <a:pt x="0" y="0"/>
                    <a:pt x="0" y="0"/>
                  </a:cubicBezTo>
                  <a:cubicBezTo>
                    <a:pt x="0" y="0"/>
                    <a:pt x="155" y="348"/>
                    <a:pt x="488" y="558"/>
                  </a:cubicBezTo>
                  <a:cubicBezTo>
                    <a:pt x="861" y="793"/>
                    <a:pt x="1253" y="843"/>
                    <a:pt x="1361" y="843"/>
                  </a:cubicBezTo>
                  <a:lnTo>
                    <a:pt x="1074" y="843"/>
                  </a:lnTo>
                  <a:close/>
                </a:path>
              </a:pathLst>
            </a:custGeom>
            <a:gradFill flip="none" rotWithShape="1">
              <a:gsLst>
                <a:gs pos="0">
                  <a:schemeClr val="accent2"/>
                </a:gs>
                <a:gs pos="100000">
                  <a:schemeClr val="accent2">
                    <a:alpha val="0"/>
                  </a:schemeClr>
                </a:gs>
              </a:gsLst>
              <a:lin ang="16200000" scaled="1"/>
              <a:tileRect/>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12" name="Freeform 11"/>
            <p:cNvSpPr>
              <a:spLocks/>
            </p:cNvSpPr>
            <p:nvPr userDrawn="1"/>
          </p:nvSpPr>
          <p:spPr bwMode="auto">
            <a:xfrm>
              <a:off x="1588" y="4181475"/>
              <a:ext cx="2674938" cy="2676525"/>
            </a:xfrm>
            <a:custGeom>
              <a:avLst/>
              <a:gdLst>
                <a:gd name="T0" fmla="*/ 0 w 843"/>
                <a:gd name="T1" fmla="*/ 0 h 843"/>
                <a:gd name="T2" fmla="*/ 843 w 843"/>
                <a:gd name="T3" fmla="*/ 843 h 843"/>
                <a:gd name="T4" fmla="*/ 561 w 843"/>
                <a:gd name="T5" fmla="*/ 843 h 843"/>
                <a:gd name="T6" fmla="*/ 0 w 843"/>
                <a:gd name="T7" fmla="*/ 0 h 843"/>
              </a:gdLst>
              <a:ahLst/>
              <a:cxnLst>
                <a:cxn ang="0">
                  <a:pos x="T0" y="T1"/>
                </a:cxn>
                <a:cxn ang="0">
                  <a:pos x="T2" y="T3"/>
                </a:cxn>
                <a:cxn ang="0">
                  <a:pos x="T4" y="T5"/>
                </a:cxn>
                <a:cxn ang="0">
                  <a:pos x="T6" y="T7"/>
                </a:cxn>
              </a:cxnLst>
              <a:rect l="0" t="0" r="r" b="b"/>
              <a:pathLst>
                <a:path w="843" h="843">
                  <a:moveTo>
                    <a:pt x="0" y="0"/>
                  </a:moveTo>
                  <a:cubicBezTo>
                    <a:pt x="0" y="0"/>
                    <a:pt x="58" y="648"/>
                    <a:pt x="843" y="843"/>
                  </a:cubicBezTo>
                  <a:cubicBezTo>
                    <a:pt x="561" y="843"/>
                    <a:pt x="561" y="843"/>
                    <a:pt x="561" y="843"/>
                  </a:cubicBezTo>
                  <a:cubicBezTo>
                    <a:pt x="561" y="843"/>
                    <a:pt x="0" y="551"/>
                    <a:pt x="0" y="0"/>
                  </a:cubicBezTo>
                  <a:close/>
                </a:path>
              </a:pathLst>
            </a:custGeom>
            <a:gradFill>
              <a:gsLst>
                <a:gs pos="0">
                  <a:schemeClr val="tx2">
                    <a:alpha val="5000"/>
                  </a:schemeClr>
                </a:gs>
                <a:gs pos="100000">
                  <a:schemeClr val="tx2">
                    <a:alpha val="5000"/>
                  </a:schemeClr>
                </a:gs>
              </a:gsLst>
              <a:lin ang="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grpSp>
      <p:sp>
        <p:nvSpPr>
          <p:cNvPr id="2" name="Title 1"/>
          <p:cNvSpPr>
            <a:spLocks noGrp="1"/>
          </p:cNvSpPr>
          <p:nvPr>
            <p:ph type="title" hasCustomPrompt="1"/>
          </p:nvPr>
        </p:nvSpPr>
        <p:spPr>
          <a:xfrm>
            <a:off x="899593" y="908050"/>
            <a:ext cx="7344816" cy="593682"/>
          </a:xfrm>
        </p:spPr>
        <p:txBody>
          <a:bodyPr anchor="b"/>
          <a:lstStyle>
            <a:lvl1pPr>
              <a:defRPr sz="3600" spc="-80" baseline="0">
                <a:solidFill>
                  <a:schemeClr val="accent1"/>
                </a:solidFill>
              </a:defRPr>
            </a:lvl1pPr>
          </a:lstStyle>
          <a:p>
            <a:r>
              <a:rPr lang="en-US" dirty="0" smtClean="0"/>
              <a:t>Contents</a:t>
            </a:r>
            <a:endParaRPr lang="en-US" dirty="0"/>
          </a:p>
        </p:txBody>
      </p:sp>
      <p:cxnSp>
        <p:nvCxnSpPr>
          <p:cNvPr id="19" name="Straight Connector 18"/>
          <p:cNvCxnSpPr/>
          <p:nvPr/>
        </p:nvCxnSpPr>
        <p:spPr>
          <a:xfrm>
            <a:off x="900113" y="1637553"/>
            <a:ext cx="7024687" cy="3884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0" hasCustomPrompt="1"/>
          </p:nvPr>
        </p:nvSpPr>
        <p:spPr>
          <a:xfrm>
            <a:off x="900113" y="1841501"/>
            <a:ext cx="7343775" cy="430213"/>
          </a:xfrm>
        </p:spPr>
        <p:txBody>
          <a:bodyPr lIns="0" tIns="0" rIns="0" bIns="0">
            <a:noAutofit/>
          </a:bodyPr>
          <a:lstStyle>
            <a:lvl1pPr marL="0" indent="0">
              <a:lnSpc>
                <a:spcPts val="1700"/>
              </a:lnSpc>
              <a:spcBef>
                <a:spcPts val="0"/>
              </a:spcBef>
              <a:buFont typeface="Arial" panose="020B0604020202020204" pitchFamily="34" charset="0"/>
              <a:buNone/>
              <a:defRPr sz="1100" spc="-30" baseline="0">
                <a:solidFill>
                  <a:schemeClr val="bg2"/>
                </a:solidFill>
              </a:defRPr>
            </a:lvl1pPr>
            <a:lvl2pPr marL="457200" indent="0">
              <a:buFont typeface="Arial" panose="020B0604020202020204" pitchFamily="34" charset="0"/>
              <a:buNone/>
              <a:defRPr sz="1100">
                <a:solidFill>
                  <a:schemeClr val="bg2"/>
                </a:solidFill>
              </a:defRPr>
            </a:lvl2pPr>
            <a:lvl3pPr marL="914400" indent="0">
              <a:buFont typeface="Arial" panose="020B0604020202020204" pitchFamily="34" charset="0"/>
              <a:buNone/>
              <a:defRPr sz="1100">
                <a:solidFill>
                  <a:schemeClr val="bg2"/>
                </a:solidFill>
              </a:defRPr>
            </a:lvl3pPr>
            <a:lvl4pPr marL="1371600" indent="0">
              <a:buFont typeface="Arial" panose="020B0604020202020204" pitchFamily="34" charset="0"/>
              <a:buNone/>
              <a:defRPr sz="1100">
                <a:solidFill>
                  <a:schemeClr val="bg2"/>
                </a:solidFill>
              </a:defRPr>
            </a:lvl4pPr>
            <a:lvl5pPr marL="1828800" indent="0">
              <a:buFont typeface="Arial" panose="020B0604020202020204" pitchFamily="34" charset="0"/>
              <a:buNone/>
              <a:defRPr sz="1100">
                <a:solidFill>
                  <a:schemeClr val="bg2"/>
                </a:solidFill>
              </a:defRPr>
            </a:lvl5pPr>
          </a:lstStyle>
          <a:p>
            <a:pPr lvl="0"/>
            <a:r>
              <a:rPr lang="en-US" dirty="0" smtClean="0"/>
              <a:t>Insert Your Text Here</a:t>
            </a:r>
            <a:endParaRPr lang="en-US" dirty="0"/>
          </a:p>
        </p:txBody>
      </p:sp>
      <p:sp>
        <p:nvSpPr>
          <p:cNvPr id="23" name="Text Placeholder 22"/>
          <p:cNvSpPr>
            <a:spLocks noGrp="1"/>
          </p:cNvSpPr>
          <p:nvPr>
            <p:ph type="body" sz="quarter" idx="11" hasCustomPrompt="1"/>
          </p:nvPr>
        </p:nvSpPr>
        <p:spPr>
          <a:xfrm>
            <a:off x="900113" y="2665771"/>
            <a:ext cx="7343775" cy="2277888"/>
          </a:xfrm>
        </p:spPr>
        <p:txBody>
          <a:bodyPr lIns="0" tIns="0" rIns="0" bIns="0">
            <a:noAutofit/>
          </a:bodyPr>
          <a:lstStyle>
            <a:lvl1pPr>
              <a:lnSpc>
                <a:spcPct val="100000"/>
              </a:lnSpc>
              <a:spcBef>
                <a:spcPts val="1300"/>
              </a:spcBef>
              <a:defRPr sz="1400" b="1" spc="-30" baseline="0">
                <a:solidFill>
                  <a:schemeClr val="accent2"/>
                </a:solidFill>
              </a:defRPr>
            </a:lvl1pPr>
            <a:lvl2pPr>
              <a:defRPr sz="1400"/>
            </a:lvl2pPr>
            <a:lvl3pPr>
              <a:defRPr sz="1400"/>
            </a:lvl3pPr>
            <a:lvl4pPr>
              <a:defRPr sz="1400"/>
            </a:lvl4pPr>
            <a:lvl5pPr>
              <a:defRPr sz="1400"/>
            </a:lvl5pPr>
          </a:lstStyle>
          <a:p>
            <a:pPr lvl="0"/>
            <a:r>
              <a:rPr lang="en-US" dirty="0" smtClean="0"/>
              <a:t>1) Insert Your Text Here</a:t>
            </a:r>
            <a:endParaRPr lang="en-US" dirty="0"/>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52865" y="6093741"/>
            <a:ext cx="931339" cy="627710"/>
          </a:xfrm>
          <a:prstGeom prst="rect">
            <a:avLst/>
          </a:prstGeom>
        </p:spPr>
      </p:pic>
    </p:spTree>
    <p:extLst>
      <p:ext uri="{BB962C8B-B14F-4D97-AF65-F5344CB8AC3E}">
        <p14:creationId xmlns:p14="http://schemas.microsoft.com/office/powerpoint/2010/main" val="18209369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0">
          <p15:clr>
            <a:srgbClr val="FBAE40"/>
          </p15:clr>
        </p15:guide>
        <p15:guide id="2" pos="567">
          <p15:clr>
            <a:srgbClr val="FBAE40"/>
          </p15:clr>
        </p15:guide>
        <p15:guide id="3" pos="5193">
          <p15:clr>
            <a:srgbClr val="FBAE40"/>
          </p15:clr>
        </p15:guide>
        <p15:guide id="4" orient="horz" pos="5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Break">
    <p:spTree>
      <p:nvGrpSpPr>
        <p:cNvPr id="1" name=""/>
        <p:cNvGrpSpPr/>
        <p:nvPr/>
      </p:nvGrpSpPr>
      <p:grpSpPr>
        <a:xfrm>
          <a:off x="0" y="0"/>
          <a:ext cx="0" cy="0"/>
          <a:chOff x="0" y="0"/>
          <a:chExt cx="0" cy="0"/>
        </a:xfrm>
      </p:grpSpPr>
      <p:sp>
        <p:nvSpPr>
          <p:cNvPr id="32" name="Freeform 10"/>
          <p:cNvSpPr>
            <a:spLocks/>
          </p:cNvSpPr>
          <p:nvPr/>
        </p:nvSpPr>
        <p:spPr bwMode="auto">
          <a:xfrm>
            <a:off x="5353051" y="3067050"/>
            <a:ext cx="3789363" cy="3790950"/>
          </a:xfrm>
          <a:custGeom>
            <a:avLst/>
            <a:gdLst>
              <a:gd name="T0" fmla="*/ 0 w 1194"/>
              <a:gd name="T1" fmla="*/ 1194 h 1194"/>
              <a:gd name="T2" fmla="*/ 1194 w 1194"/>
              <a:gd name="T3" fmla="*/ 1194 h 1194"/>
              <a:gd name="T4" fmla="*/ 1194 w 1194"/>
              <a:gd name="T5" fmla="*/ 0 h 1194"/>
              <a:gd name="T6" fmla="*/ 0 w 1194"/>
              <a:gd name="T7" fmla="*/ 1194 h 1194"/>
            </a:gdLst>
            <a:ahLst/>
            <a:cxnLst>
              <a:cxn ang="0">
                <a:pos x="T0" y="T1"/>
              </a:cxn>
              <a:cxn ang="0">
                <a:pos x="T2" y="T3"/>
              </a:cxn>
              <a:cxn ang="0">
                <a:pos x="T4" y="T5"/>
              </a:cxn>
              <a:cxn ang="0">
                <a:pos x="T6" y="T7"/>
              </a:cxn>
            </a:cxnLst>
            <a:rect l="0" t="0" r="r" b="b"/>
            <a:pathLst>
              <a:path w="1194" h="1194">
                <a:moveTo>
                  <a:pt x="0" y="1194"/>
                </a:moveTo>
                <a:cubicBezTo>
                  <a:pt x="1194" y="1194"/>
                  <a:pt x="1194" y="1194"/>
                  <a:pt x="1194" y="1194"/>
                </a:cubicBezTo>
                <a:cubicBezTo>
                  <a:pt x="1194" y="0"/>
                  <a:pt x="1194" y="0"/>
                  <a:pt x="1194" y="0"/>
                </a:cubicBezTo>
                <a:cubicBezTo>
                  <a:pt x="1194" y="0"/>
                  <a:pt x="1112" y="918"/>
                  <a:pt x="0" y="1194"/>
                </a:cubicBezTo>
                <a:close/>
              </a:path>
            </a:pathLst>
          </a:custGeom>
          <a:gradFill flip="none" rotWithShape="1">
            <a:gsLst>
              <a:gs pos="0">
                <a:schemeClr val="accent1"/>
              </a:gs>
              <a:gs pos="100000">
                <a:schemeClr val="accent2"/>
              </a:gs>
            </a:gsLst>
            <a:lin ang="8100000" scaled="0"/>
            <a:tileRect/>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34" name="Freeform 12"/>
          <p:cNvSpPr>
            <a:spLocks/>
          </p:cNvSpPr>
          <p:nvPr/>
        </p:nvSpPr>
        <p:spPr bwMode="auto">
          <a:xfrm>
            <a:off x="5353051" y="3067050"/>
            <a:ext cx="3789363" cy="3790950"/>
          </a:xfrm>
          <a:custGeom>
            <a:avLst/>
            <a:gdLst>
              <a:gd name="T0" fmla="*/ 1194 w 1194"/>
              <a:gd name="T1" fmla="*/ 0 h 1194"/>
              <a:gd name="T2" fmla="*/ 587 w 1194"/>
              <a:gd name="T3" fmla="*/ 1194 h 1194"/>
              <a:gd name="T4" fmla="*/ 0 w 1194"/>
              <a:gd name="T5" fmla="*/ 1194 h 1194"/>
              <a:gd name="T6" fmla="*/ 1194 w 1194"/>
              <a:gd name="T7" fmla="*/ 0 h 1194"/>
            </a:gdLst>
            <a:ahLst/>
            <a:cxnLst>
              <a:cxn ang="0">
                <a:pos x="T0" y="T1"/>
              </a:cxn>
              <a:cxn ang="0">
                <a:pos x="T2" y="T3"/>
              </a:cxn>
              <a:cxn ang="0">
                <a:pos x="T4" y="T5"/>
              </a:cxn>
              <a:cxn ang="0">
                <a:pos x="T6" y="T7"/>
              </a:cxn>
            </a:cxnLst>
            <a:rect l="0" t="0" r="r" b="b"/>
            <a:pathLst>
              <a:path w="1194" h="1194">
                <a:moveTo>
                  <a:pt x="1194" y="0"/>
                </a:moveTo>
                <a:cubicBezTo>
                  <a:pt x="1194" y="0"/>
                  <a:pt x="1152" y="918"/>
                  <a:pt x="587" y="1194"/>
                </a:cubicBezTo>
                <a:cubicBezTo>
                  <a:pt x="0" y="1194"/>
                  <a:pt x="0" y="1194"/>
                  <a:pt x="0" y="1194"/>
                </a:cubicBezTo>
                <a:cubicBezTo>
                  <a:pt x="1112" y="918"/>
                  <a:pt x="1194" y="0"/>
                  <a:pt x="1194" y="0"/>
                </a:cubicBezTo>
              </a:path>
            </a:pathLst>
          </a:custGeom>
          <a:gradFill>
            <a:gsLst>
              <a:gs pos="0">
                <a:schemeClr val="tx2">
                  <a:alpha val="5000"/>
                </a:schemeClr>
              </a:gs>
              <a:gs pos="100000">
                <a:schemeClr val="tx2">
                  <a:alpha val="5000"/>
                </a:schemeClr>
              </a:gs>
            </a:gsLst>
            <a:lin ang="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28" name="Freeform 6"/>
          <p:cNvSpPr>
            <a:spLocks/>
          </p:cNvSpPr>
          <p:nvPr/>
        </p:nvSpPr>
        <p:spPr bwMode="auto">
          <a:xfrm>
            <a:off x="1588" y="0"/>
            <a:ext cx="3789363" cy="3790950"/>
          </a:xfrm>
          <a:custGeom>
            <a:avLst/>
            <a:gdLst>
              <a:gd name="T0" fmla="*/ 1194 w 1194"/>
              <a:gd name="T1" fmla="*/ 0 h 1194"/>
              <a:gd name="T2" fmla="*/ 0 w 1194"/>
              <a:gd name="T3" fmla="*/ 0 h 1194"/>
              <a:gd name="T4" fmla="*/ 0 w 1194"/>
              <a:gd name="T5" fmla="*/ 1194 h 1194"/>
              <a:gd name="T6" fmla="*/ 1194 w 1194"/>
              <a:gd name="T7" fmla="*/ 0 h 1194"/>
            </a:gdLst>
            <a:ahLst/>
            <a:cxnLst>
              <a:cxn ang="0">
                <a:pos x="T0" y="T1"/>
              </a:cxn>
              <a:cxn ang="0">
                <a:pos x="T2" y="T3"/>
              </a:cxn>
              <a:cxn ang="0">
                <a:pos x="T4" y="T5"/>
              </a:cxn>
              <a:cxn ang="0">
                <a:pos x="T6" y="T7"/>
              </a:cxn>
            </a:cxnLst>
            <a:rect l="0" t="0" r="r" b="b"/>
            <a:pathLst>
              <a:path w="1194" h="1194">
                <a:moveTo>
                  <a:pt x="1194" y="0"/>
                </a:moveTo>
                <a:cubicBezTo>
                  <a:pt x="0" y="0"/>
                  <a:pt x="0" y="0"/>
                  <a:pt x="0" y="0"/>
                </a:cubicBezTo>
                <a:cubicBezTo>
                  <a:pt x="0" y="1194"/>
                  <a:pt x="0" y="1194"/>
                  <a:pt x="0" y="1194"/>
                </a:cubicBezTo>
                <a:cubicBezTo>
                  <a:pt x="0" y="1194"/>
                  <a:pt x="82" y="276"/>
                  <a:pt x="1194" y="0"/>
                </a:cubicBezTo>
                <a:close/>
              </a:path>
            </a:pathLst>
          </a:custGeom>
          <a:gradFill>
            <a:gsLst>
              <a:gs pos="0">
                <a:schemeClr val="accent1"/>
              </a:gs>
              <a:gs pos="100000">
                <a:schemeClr val="accent2"/>
              </a:gs>
            </a:gsLst>
            <a:lin ang="810000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30" name="Freeform 8"/>
          <p:cNvSpPr>
            <a:spLocks/>
          </p:cNvSpPr>
          <p:nvPr/>
        </p:nvSpPr>
        <p:spPr bwMode="auto">
          <a:xfrm>
            <a:off x="1588" y="0"/>
            <a:ext cx="3789363" cy="3790950"/>
          </a:xfrm>
          <a:custGeom>
            <a:avLst/>
            <a:gdLst>
              <a:gd name="T0" fmla="*/ 0 w 1194"/>
              <a:gd name="T1" fmla="*/ 1194 h 1194"/>
              <a:gd name="T2" fmla="*/ 607 w 1194"/>
              <a:gd name="T3" fmla="*/ 0 h 1194"/>
              <a:gd name="T4" fmla="*/ 1194 w 1194"/>
              <a:gd name="T5" fmla="*/ 0 h 1194"/>
              <a:gd name="T6" fmla="*/ 0 w 1194"/>
              <a:gd name="T7" fmla="*/ 1194 h 1194"/>
            </a:gdLst>
            <a:ahLst/>
            <a:cxnLst>
              <a:cxn ang="0">
                <a:pos x="T0" y="T1"/>
              </a:cxn>
              <a:cxn ang="0">
                <a:pos x="T2" y="T3"/>
              </a:cxn>
              <a:cxn ang="0">
                <a:pos x="T4" y="T5"/>
              </a:cxn>
              <a:cxn ang="0">
                <a:pos x="T6" y="T7"/>
              </a:cxn>
            </a:cxnLst>
            <a:rect l="0" t="0" r="r" b="b"/>
            <a:pathLst>
              <a:path w="1194" h="1194">
                <a:moveTo>
                  <a:pt x="0" y="1194"/>
                </a:moveTo>
                <a:cubicBezTo>
                  <a:pt x="0" y="1194"/>
                  <a:pt x="42" y="276"/>
                  <a:pt x="607" y="0"/>
                </a:cubicBezTo>
                <a:cubicBezTo>
                  <a:pt x="1194" y="0"/>
                  <a:pt x="1194" y="0"/>
                  <a:pt x="1194" y="0"/>
                </a:cubicBezTo>
                <a:cubicBezTo>
                  <a:pt x="82" y="276"/>
                  <a:pt x="0" y="1194"/>
                  <a:pt x="0" y="1194"/>
                </a:cubicBezTo>
              </a:path>
            </a:pathLst>
          </a:custGeom>
          <a:gradFill>
            <a:gsLst>
              <a:gs pos="0">
                <a:schemeClr val="tx2">
                  <a:alpha val="5000"/>
                </a:schemeClr>
              </a:gs>
              <a:gs pos="100000">
                <a:schemeClr val="tx2">
                  <a:alpha val="5000"/>
                </a:schemeClr>
              </a:gs>
            </a:gsLst>
            <a:lin ang="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2" name="Title 1"/>
          <p:cNvSpPr>
            <a:spLocks noGrp="1"/>
          </p:cNvSpPr>
          <p:nvPr>
            <p:ph type="title" hasCustomPrompt="1"/>
          </p:nvPr>
        </p:nvSpPr>
        <p:spPr>
          <a:xfrm>
            <a:off x="611188" y="1778356"/>
            <a:ext cx="7921625" cy="1664224"/>
          </a:xfrm>
        </p:spPr>
        <p:txBody>
          <a:bodyPr anchor="b"/>
          <a:lstStyle>
            <a:lvl1pPr algn="ctr">
              <a:lnSpc>
                <a:spcPts val="4300"/>
              </a:lnSpc>
              <a:defRPr sz="3600" spc="-80" baseline="0">
                <a:solidFill>
                  <a:schemeClr val="bg1"/>
                </a:solidFill>
              </a:defRPr>
            </a:lvl1pPr>
          </a:lstStyle>
          <a:p>
            <a:r>
              <a:rPr lang="en-US" dirty="0" smtClean="0"/>
              <a:t>Insert Your</a:t>
            </a:r>
            <a:br>
              <a:rPr lang="en-US" dirty="0" smtClean="0"/>
            </a:br>
            <a:r>
              <a:rPr lang="en-US" dirty="0" smtClean="0"/>
              <a:t>Section Break Title</a:t>
            </a:r>
            <a:endParaRPr lang="en-US" dirty="0"/>
          </a:p>
        </p:txBody>
      </p:sp>
      <p:sp>
        <p:nvSpPr>
          <p:cNvPr id="27" name="Freeform 5"/>
          <p:cNvSpPr>
            <a:spLocks/>
          </p:cNvSpPr>
          <p:nvPr/>
        </p:nvSpPr>
        <p:spPr bwMode="auto">
          <a:xfrm>
            <a:off x="1588" y="0"/>
            <a:ext cx="6119813" cy="3790950"/>
          </a:xfrm>
          <a:custGeom>
            <a:avLst/>
            <a:gdLst>
              <a:gd name="T0" fmla="*/ 1521 w 1928"/>
              <a:gd name="T1" fmla="*/ 0 h 1194"/>
              <a:gd name="T2" fmla="*/ 511 w 1928"/>
              <a:gd name="T3" fmla="*/ 435 h 1194"/>
              <a:gd name="T4" fmla="*/ 0 w 1928"/>
              <a:gd name="T5" fmla="*/ 1194 h 1194"/>
              <a:gd name="T6" fmla="*/ 691 w 1928"/>
              <a:gd name="T7" fmla="*/ 404 h 1194"/>
              <a:gd name="T8" fmla="*/ 1928 w 1928"/>
              <a:gd name="T9" fmla="*/ 0 h 1194"/>
              <a:gd name="T10" fmla="*/ 1521 w 1928"/>
              <a:gd name="T11" fmla="*/ 0 h 1194"/>
            </a:gdLst>
            <a:ahLst/>
            <a:cxnLst>
              <a:cxn ang="0">
                <a:pos x="T0" y="T1"/>
              </a:cxn>
              <a:cxn ang="0">
                <a:pos x="T2" y="T3"/>
              </a:cxn>
              <a:cxn ang="0">
                <a:pos x="T4" y="T5"/>
              </a:cxn>
              <a:cxn ang="0">
                <a:pos x="T6" y="T7"/>
              </a:cxn>
              <a:cxn ang="0">
                <a:pos x="T8" y="T9"/>
              </a:cxn>
              <a:cxn ang="0">
                <a:pos x="T10" y="T11"/>
              </a:cxn>
            </a:cxnLst>
            <a:rect l="0" t="0" r="r" b="b"/>
            <a:pathLst>
              <a:path w="1928" h="1194">
                <a:moveTo>
                  <a:pt x="1521" y="0"/>
                </a:moveTo>
                <a:cubicBezTo>
                  <a:pt x="1426" y="0"/>
                  <a:pt x="908" y="102"/>
                  <a:pt x="511" y="435"/>
                </a:cubicBezTo>
                <a:cubicBezTo>
                  <a:pt x="115" y="767"/>
                  <a:pt x="0" y="1194"/>
                  <a:pt x="0" y="1194"/>
                </a:cubicBezTo>
                <a:cubicBezTo>
                  <a:pt x="0" y="1194"/>
                  <a:pt x="220" y="701"/>
                  <a:pt x="691" y="404"/>
                </a:cubicBezTo>
                <a:cubicBezTo>
                  <a:pt x="1220" y="71"/>
                  <a:pt x="1776" y="0"/>
                  <a:pt x="1928" y="0"/>
                </a:cubicBezTo>
                <a:lnTo>
                  <a:pt x="1521" y="0"/>
                </a:lnTo>
                <a:close/>
              </a:path>
            </a:pathLst>
          </a:custGeom>
          <a:gradFill flip="none" rotWithShape="1">
            <a:gsLst>
              <a:gs pos="0">
                <a:schemeClr val="accent2"/>
              </a:gs>
              <a:gs pos="100000">
                <a:schemeClr val="accent2">
                  <a:alpha val="0"/>
                </a:schemeClr>
              </a:gs>
            </a:gsLst>
            <a:lin ang="5400000" scaled="1"/>
            <a:tileRect/>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29" name="Freeform 7"/>
          <p:cNvSpPr>
            <a:spLocks/>
          </p:cNvSpPr>
          <p:nvPr/>
        </p:nvSpPr>
        <p:spPr bwMode="auto">
          <a:xfrm>
            <a:off x="1588" y="0"/>
            <a:ext cx="3789363" cy="3790950"/>
          </a:xfrm>
          <a:custGeom>
            <a:avLst/>
            <a:gdLst>
              <a:gd name="T0" fmla="*/ 0 w 1194"/>
              <a:gd name="T1" fmla="*/ 1194 h 1194"/>
              <a:gd name="T2" fmla="*/ 1194 w 1194"/>
              <a:gd name="T3" fmla="*/ 0 h 1194"/>
              <a:gd name="T4" fmla="*/ 795 w 1194"/>
              <a:gd name="T5" fmla="*/ 0 h 1194"/>
              <a:gd name="T6" fmla="*/ 0 w 1194"/>
              <a:gd name="T7" fmla="*/ 1194 h 1194"/>
            </a:gdLst>
            <a:ahLst/>
            <a:cxnLst>
              <a:cxn ang="0">
                <a:pos x="T0" y="T1"/>
              </a:cxn>
              <a:cxn ang="0">
                <a:pos x="T2" y="T3"/>
              </a:cxn>
              <a:cxn ang="0">
                <a:pos x="T4" y="T5"/>
              </a:cxn>
              <a:cxn ang="0">
                <a:pos x="T6" y="T7"/>
              </a:cxn>
            </a:cxnLst>
            <a:rect l="0" t="0" r="r" b="b"/>
            <a:pathLst>
              <a:path w="1194" h="1194">
                <a:moveTo>
                  <a:pt x="0" y="1194"/>
                </a:moveTo>
                <a:cubicBezTo>
                  <a:pt x="0" y="1194"/>
                  <a:pt x="82" y="276"/>
                  <a:pt x="1194" y="0"/>
                </a:cubicBezTo>
                <a:cubicBezTo>
                  <a:pt x="795" y="0"/>
                  <a:pt x="795" y="0"/>
                  <a:pt x="795" y="0"/>
                </a:cubicBezTo>
                <a:cubicBezTo>
                  <a:pt x="795" y="0"/>
                  <a:pt x="0" y="413"/>
                  <a:pt x="0" y="1194"/>
                </a:cubicBezTo>
                <a:close/>
              </a:path>
            </a:pathLst>
          </a:custGeom>
          <a:gradFill>
            <a:gsLst>
              <a:gs pos="0">
                <a:schemeClr val="tx2">
                  <a:alpha val="5000"/>
                </a:schemeClr>
              </a:gs>
              <a:gs pos="100000">
                <a:schemeClr val="tx2">
                  <a:alpha val="5000"/>
                </a:schemeClr>
              </a:gs>
            </a:gsLst>
            <a:lin ang="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31" name="Freeform 9"/>
          <p:cNvSpPr>
            <a:spLocks/>
          </p:cNvSpPr>
          <p:nvPr/>
        </p:nvSpPr>
        <p:spPr bwMode="auto">
          <a:xfrm>
            <a:off x="3022601" y="3067050"/>
            <a:ext cx="6119813" cy="3790950"/>
          </a:xfrm>
          <a:custGeom>
            <a:avLst/>
            <a:gdLst>
              <a:gd name="T0" fmla="*/ 407 w 1928"/>
              <a:gd name="T1" fmla="*/ 1194 h 1194"/>
              <a:gd name="T2" fmla="*/ 1417 w 1928"/>
              <a:gd name="T3" fmla="*/ 759 h 1194"/>
              <a:gd name="T4" fmla="*/ 1928 w 1928"/>
              <a:gd name="T5" fmla="*/ 0 h 1194"/>
              <a:gd name="T6" fmla="*/ 1237 w 1928"/>
              <a:gd name="T7" fmla="*/ 790 h 1194"/>
              <a:gd name="T8" fmla="*/ 0 w 1928"/>
              <a:gd name="T9" fmla="*/ 1194 h 1194"/>
              <a:gd name="T10" fmla="*/ 407 w 1928"/>
              <a:gd name="T11" fmla="*/ 1194 h 1194"/>
            </a:gdLst>
            <a:ahLst/>
            <a:cxnLst>
              <a:cxn ang="0">
                <a:pos x="T0" y="T1"/>
              </a:cxn>
              <a:cxn ang="0">
                <a:pos x="T2" y="T3"/>
              </a:cxn>
              <a:cxn ang="0">
                <a:pos x="T4" y="T5"/>
              </a:cxn>
              <a:cxn ang="0">
                <a:pos x="T6" y="T7"/>
              </a:cxn>
              <a:cxn ang="0">
                <a:pos x="T8" y="T9"/>
              </a:cxn>
              <a:cxn ang="0">
                <a:pos x="T10" y="T11"/>
              </a:cxn>
            </a:cxnLst>
            <a:rect l="0" t="0" r="r" b="b"/>
            <a:pathLst>
              <a:path w="1928" h="1194">
                <a:moveTo>
                  <a:pt x="407" y="1194"/>
                </a:moveTo>
                <a:cubicBezTo>
                  <a:pt x="502" y="1194"/>
                  <a:pt x="1020" y="1092"/>
                  <a:pt x="1417" y="759"/>
                </a:cubicBezTo>
                <a:cubicBezTo>
                  <a:pt x="1813" y="427"/>
                  <a:pt x="1928" y="0"/>
                  <a:pt x="1928" y="0"/>
                </a:cubicBezTo>
                <a:cubicBezTo>
                  <a:pt x="1928" y="0"/>
                  <a:pt x="1708" y="493"/>
                  <a:pt x="1237" y="790"/>
                </a:cubicBezTo>
                <a:cubicBezTo>
                  <a:pt x="708" y="1123"/>
                  <a:pt x="152" y="1194"/>
                  <a:pt x="0" y="1194"/>
                </a:cubicBezTo>
                <a:lnTo>
                  <a:pt x="407" y="1194"/>
                </a:lnTo>
                <a:close/>
              </a:path>
            </a:pathLst>
          </a:custGeom>
          <a:gradFill flip="none" rotWithShape="1">
            <a:gsLst>
              <a:gs pos="0">
                <a:schemeClr val="accent2"/>
              </a:gs>
              <a:gs pos="100000">
                <a:schemeClr val="accent2">
                  <a:alpha val="0"/>
                </a:schemeClr>
              </a:gs>
            </a:gsLst>
            <a:lin ang="16200000" scaled="1"/>
            <a:tileRect/>
          </a:gradFill>
          <a:ln>
            <a:noFill/>
          </a:ln>
        </p:spPr>
        <p:txBody>
          <a:bodyPr vert="horz" wrap="square" lIns="91440" tIns="45720" rIns="91440" bIns="45720" numCol="1" anchor="t" anchorCtr="0" compatLnSpc="1">
            <a:prstTxWarp prst="textNoShape">
              <a:avLst/>
            </a:prstTxWarp>
          </a:bodyPr>
          <a:lstStyle/>
          <a:p>
            <a:pPr lvl="0"/>
            <a:endParaRPr lang="en-US" dirty="0"/>
          </a:p>
        </p:txBody>
      </p:sp>
      <p:sp>
        <p:nvSpPr>
          <p:cNvPr id="33" name="Freeform 11"/>
          <p:cNvSpPr>
            <a:spLocks/>
          </p:cNvSpPr>
          <p:nvPr/>
        </p:nvSpPr>
        <p:spPr bwMode="auto">
          <a:xfrm>
            <a:off x="5353051" y="3067050"/>
            <a:ext cx="3789363" cy="3790950"/>
          </a:xfrm>
          <a:custGeom>
            <a:avLst/>
            <a:gdLst>
              <a:gd name="T0" fmla="*/ 1194 w 1194"/>
              <a:gd name="T1" fmla="*/ 0 h 1194"/>
              <a:gd name="T2" fmla="*/ 0 w 1194"/>
              <a:gd name="T3" fmla="*/ 1194 h 1194"/>
              <a:gd name="T4" fmla="*/ 399 w 1194"/>
              <a:gd name="T5" fmla="*/ 1194 h 1194"/>
              <a:gd name="T6" fmla="*/ 1194 w 1194"/>
              <a:gd name="T7" fmla="*/ 0 h 1194"/>
            </a:gdLst>
            <a:ahLst/>
            <a:cxnLst>
              <a:cxn ang="0">
                <a:pos x="T0" y="T1"/>
              </a:cxn>
              <a:cxn ang="0">
                <a:pos x="T2" y="T3"/>
              </a:cxn>
              <a:cxn ang="0">
                <a:pos x="T4" y="T5"/>
              </a:cxn>
              <a:cxn ang="0">
                <a:pos x="T6" y="T7"/>
              </a:cxn>
            </a:cxnLst>
            <a:rect l="0" t="0" r="r" b="b"/>
            <a:pathLst>
              <a:path w="1194" h="1194">
                <a:moveTo>
                  <a:pt x="1194" y="0"/>
                </a:moveTo>
                <a:cubicBezTo>
                  <a:pt x="1194" y="0"/>
                  <a:pt x="1112" y="918"/>
                  <a:pt x="0" y="1194"/>
                </a:cubicBezTo>
                <a:cubicBezTo>
                  <a:pt x="399" y="1194"/>
                  <a:pt x="399" y="1194"/>
                  <a:pt x="399" y="1194"/>
                </a:cubicBezTo>
                <a:cubicBezTo>
                  <a:pt x="399" y="1194"/>
                  <a:pt x="1194" y="781"/>
                  <a:pt x="1194" y="0"/>
                </a:cubicBezTo>
                <a:close/>
              </a:path>
            </a:pathLst>
          </a:custGeom>
          <a:gradFill>
            <a:gsLst>
              <a:gs pos="0">
                <a:schemeClr val="tx2">
                  <a:alpha val="5000"/>
                </a:schemeClr>
              </a:gs>
              <a:gs pos="100000">
                <a:schemeClr val="tx2">
                  <a:alpha val="5000"/>
                </a:schemeClr>
              </a:gs>
            </a:gsLst>
            <a:lin ang="0" scaled="0"/>
          </a:gradFill>
          <a:ln>
            <a:noFill/>
          </a:ln>
        </p:spPr>
        <p:txBody>
          <a:bodyPr vert="horz" wrap="square" lIns="91440" tIns="45720" rIns="91440" bIns="45720" numCol="1" anchor="t" anchorCtr="0" compatLnSpc="1">
            <a:prstTxWarp prst="textNoShape">
              <a:avLst/>
            </a:prstTxWarp>
          </a:bodyPr>
          <a:lstStyle/>
          <a:p>
            <a:pPr lvl="0"/>
            <a:endParaRPr lang="en-US" dirty="0"/>
          </a:p>
        </p:txBody>
      </p:sp>
      <p:cxnSp>
        <p:nvCxnSpPr>
          <p:cNvPr id="37" name="Straight Connector 36"/>
          <p:cNvCxnSpPr/>
          <p:nvPr/>
        </p:nvCxnSpPr>
        <p:spPr>
          <a:xfrm>
            <a:off x="4403492" y="3661031"/>
            <a:ext cx="33701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9" name="Text Placeholder 38"/>
          <p:cNvSpPr>
            <a:spLocks noGrp="1"/>
          </p:cNvSpPr>
          <p:nvPr>
            <p:ph type="body" sz="quarter" idx="10" hasCustomPrompt="1"/>
          </p:nvPr>
        </p:nvSpPr>
        <p:spPr>
          <a:xfrm>
            <a:off x="611188" y="3917306"/>
            <a:ext cx="7921625" cy="996950"/>
          </a:xfrm>
        </p:spPr>
        <p:txBody>
          <a:bodyPr lIns="0" tIns="0" rIns="0" bIns="0">
            <a:noAutofit/>
          </a:bodyPr>
          <a:lstStyle>
            <a:lvl1pPr marL="0" marR="0" indent="0" algn="ctr" defTabSz="914400" rtl="0" eaLnBrk="1" fontAlgn="auto" latinLnBrk="0" hangingPunct="1">
              <a:lnSpc>
                <a:spcPts val="1800"/>
              </a:lnSpc>
              <a:spcBef>
                <a:spcPts val="0"/>
              </a:spcBef>
              <a:spcAft>
                <a:spcPts val="0"/>
              </a:spcAft>
              <a:buClrTx/>
              <a:buSzTx/>
              <a:buFont typeface="Arial" panose="020B0604020202020204" pitchFamily="34" charset="0"/>
              <a:buNone/>
              <a:tabLst/>
              <a:defRPr lang="en-US" sz="1300" kern="1200" spc="-30" baseline="0" dirty="0" smtClean="0">
                <a:solidFill>
                  <a:schemeClr val="bg2"/>
                </a:solidFill>
                <a:latin typeface="+mn-lt"/>
                <a:ea typeface="+mn-ea"/>
                <a:cs typeface="+mn-cs"/>
              </a:defRPr>
            </a:lvl1pPr>
            <a:lvl2pPr>
              <a:defRPr lang="en-US" sz="1100" kern="1200" baseline="0" dirty="0" smtClean="0">
                <a:solidFill>
                  <a:schemeClr val="bg2"/>
                </a:solidFill>
                <a:latin typeface="+mn-lt"/>
                <a:ea typeface="+mn-ea"/>
                <a:cs typeface="+mn-cs"/>
              </a:defRPr>
            </a:lvl2pPr>
            <a:lvl3pPr>
              <a:defRPr lang="en-US" sz="1100" kern="1200" baseline="0" dirty="0" smtClean="0">
                <a:solidFill>
                  <a:schemeClr val="bg2"/>
                </a:solidFill>
                <a:latin typeface="+mn-lt"/>
                <a:ea typeface="+mn-ea"/>
                <a:cs typeface="+mn-cs"/>
              </a:defRPr>
            </a:lvl3pPr>
            <a:lvl4pPr>
              <a:defRPr lang="en-US" sz="1100" kern="1200" baseline="0" dirty="0" smtClean="0">
                <a:solidFill>
                  <a:schemeClr val="bg2"/>
                </a:solidFill>
                <a:latin typeface="+mn-lt"/>
                <a:ea typeface="+mn-ea"/>
                <a:cs typeface="+mn-cs"/>
              </a:defRPr>
            </a:lvl4pPr>
            <a:lvl5pPr>
              <a:defRPr lang="en-US" sz="1100" kern="1200" baseline="0" dirty="0">
                <a:solidFill>
                  <a:schemeClr val="bg2"/>
                </a:solidFill>
                <a:latin typeface="+mn-lt"/>
                <a:ea typeface="+mn-ea"/>
                <a:cs typeface="+mn-cs"/>
              </a:defRPr>
            </a:lvl5pPr>
          </a:lstStyle>
          <a:p>
            <a:pPr lvl="0"/>
            <a:r>
              <a:rPr lang="en-US" dirty="0" smtClean="0"/>
              <a:t>Insert Your Title Here</a:t>
            </a:r>
          </a:p>
        </p:txBody>
      </p:sp>
    </p:spTree>
    <p:extLst>
      <p:ext uri="{BB962C8B-B14F-4D97-AF65-F5344CB8AC3E}">
        <p14:creationId xmlns:p14="http://schemas.microsoft.com/office/powerpoint/2010/main" val="6973442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Insert Title Here</a:t>
            </a:r>
            <a:endParaRPr lang="en-US" dirty="0"/>
          </a:p>
        </p:txBody>
      </p:sp>
    </p:spTree>
    <p:extLst>
      <p:ext uri="{BB962C8B-B14F-4D97-AF65-F5344CB8AC3E}">
        <p14:creationId xmlns:p14="http://schemas.microsoft.com/office/powerpoint/2010/main" val="14463127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1497">
          <p15:clr>
            <a:srgbClr val="FBAE40"/>
          </p15:clr>
        </p15:guide>
        <p15:guide id="2" pos="1678">
          <p15:clr>
            <a:srgbClr val="FBAE40"/>
          </p15:clr>
        </p15:guide>
        <p15:guide id="3" pos="2789">
          <p15:clr>
            <a:srgbClr val="FBAE40"/>
          </p15:clr>
        </p15:guide>
        <p15:guide id="4" pos="2971">
          <p15:clr>
            <a:srgbClr val="FBAE40"/>
          </p15:clr>
        </p15:guide>
        <p15:guide id="5" pos="4082">
          <p15:clr>
            <a:srgbClr val="FBAE40"/>
          </p15:clr>
        </p15:guide>
        <p15:guide id="6" pos="426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13754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1784F6-C7E6-4427-B833-2ABA53006452}" type="datetimeFigureOut">
              <a:rPr lang="en-US" smtClean="0"/>
              <a:t>4/11/2018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612B3A-83A8-4E7A-9523-44529F972F54}" type="slidenum">
              <a:rPr lang="en-US" smtClean="0"/>
              <a:t>‹#›</a:t>
            </a:fld>
            <a:endParaRPr lang="en-US" dirty="0"/>
          </a:p>
        </p:txBody>
      </p:sp>
    </p:spTree>
    <p:extLst>
      <p:ext uri="{BB962C8B-B14F-4D97-AF65-F5344CB8AC3E}">
        <p14:creationId xmlns:p14="http://schemas.microsoft.com/office/powerpoint/2010/main" val="17984251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1784F6-C7E6-4427-B833-2ABA53006452}" type="datetimeFigureOut">
              <a:rPr lang="en-US" smtClean="0"/>
              <a:t>4/11/2018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612B3A-83A8-4E7A-9523-44529F972F54}" type="slidenum">
              <a:rPr lang="en-US" smtClean="0"/>
              <a:t>‹#›</a:t>
            </a:fld>
            <a:endParaRPr lang="en-US" dirty="0"/>
          </a:p>
        </p:txBody>
      </p:sp>
    </p:spTree>
    <p:extLst>
      <p:ext uri="{BB962C8B-B14F-4D97-AF65-F5344CB8AC3E}">
        <p14:creationId xmlns:p14="http://schemas.microsoft.com/office/powerpoint/2010/main" val="1084788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EEBE4A-E224-2F45-851C-86984A908BE1}" type="datetimeFigureOut">
              <a:rPr lang="en-US" smtClean="0"/>
              <a:t>4/11/2018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8CE55B4-244B-0045-B738-2BB775214D8B}" type="slidenum">
              <a:rPr lang="en-US" smtClean="0"/>
              <a:t>‹#›</a:t>
            </a:fld>
            <a:endParaRPr lang="en-US" dirty="0"/>
          </a:p>
        </p:txBody>
      </p:sp>
    </p:spTree>
    <p:extLst>
      <p:ext uri="{BB962C8B-B14F-4D97-AF65-F5344CB8AC3E}">
        <p14:creationId xmlns:p14="http://schemas.microsoft.com/office/powerpoint/2010/main" val="128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tmp"/><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8" name="그룹 7"/>
          <p:cNvGrpSpPr/>
          <p:nvPr/>
        </p:nvGrpSpPr>
        <p:grpSpPr>
          <a:xfrm>
            <a:off x="1588" y="0"/>
            <a:ext cx="9140826" cy="1479550"/>
            <a:chOff x="1588" y="0"/>
            <a:chExt cx="9140826" cy="1479550"/>
          </a:xfrm>
        </p:grpSpPr>
        <p:sp>
          <p:nvSpPr>
            <p:cNvPr id="9" name="Freeform 6"/>
            <p:cNvSpPr>
              <a:spLocks/>
            </p:cNvSpPr>
            <p:nvPr/>
          </p:nvSpPr>
          <p:spPr bwMode="auto">
            <a:xfrm>
              <a:off x="1588" y="0"/>
              <a:ext cx="9140825" cy="1260475"/>
            </a:xfrm>
            <a:custGeom>
              <a:avLst/>
              <a:gdLst>
                <a:gd name="T0" fmla="*/ 2880 w 2880"/>
                <a:gd name="T1" fmla="*/ 0 h 397"/>
                <a:gd name="T2" fmla="*/ 2880 w 2880"/>
                <a:gd name="T3" fmla="*/ 54 h 397"/>
                <a:gd name="T4" fmla="*/ 2830 w 2880"/>
                <a:gd name="T5" fmla="*/ 112 h 397"/>
                <a:gd name="T6" fmla="*/ 2824 w 2880"/>
                <a:gd name="T7" fmla="*/ 118 h 397"/>
                <a:gd name="T8" fmla="*/ 2795 w 2880"/>
                <a:gd name="T9" fmla="*/ 146 h 397"/>
                <a:gd name="T10" fmla="*/ 2789 w 2880"/>
                <a:gd name="T11" fmla="*/ 152 h 397"/>
                <a:gd name="T12" fmla="*/ 2784 w 2880"/>
                <a:gd name="T13" fmla="*/ 157 h 397"/>
                <a:gd name="T14" fmla="*/ 2778 w 2880"/>
                <a:gd name="T15" fmla="*/ 162 h 397"/>
                <a:gd name="T16" fmla="*/ 2771 w 2880"/>
                <a:gd name="T17" fmla="*/ 168 h 397"/>
                <a:gd name="T18" fmla="*/ 2766 w 2880"/>
                <a:gd name="T19" fmla="*/ 173 h 397"/>
                <a:gd name="T20" fmla="*/ 2748 w 2880"/>
                <a:gd name="T21" fmla="*/ 188 h 397"/>
                <a:gd name="T22" fmla="*/ 2742 w 2880"/>
                <a:gd name="T23" fmla="*/ 193 h 397"/>
                <a:gd name="T24" fmla="*/ 2720 w 2880"/>
                <a:gd name="T25" fmla="*/ 209 h 397"/>
                <a:gd name="T26" fmla="*/ 2711 w 2880"/>
                <a:gd name="T27" fmla="*/ 216 h 397"/>
                <a:gd name="T28" fmla="*/ 2686 w 2880"/>
                <a:gd name="T29" fmla="*/ 233 h 397"/>
                <a:gd name="T30" fmla="*/ 2680 w 2880"/>
                <a:gd name="T31" fmla="*/ 238 h 397"/>
                <a:gd name="T32" fmla="*/ 2652 w 2880"/>
                <a:gd name="T33" fmla="*/ 255 h 397"/>
                <a:gd name="T34" fmla="*/ 2646 w 2880"/>
                <a:gd name="T35" fmla="*/ 258 h 397"/>
                <a:gd name="T36" fmla="*/ 2616 w 2880"/>
                <a:gd name="T37" fmla="*/ 276 h 397"/>
                <a:gd name="T38" fmla="*/ 2611 w 2880"/>
                <a:gd name="T39" fmla="*/ 278 h 397"/>
                <a:gd name="T40" fmla="*/ 2594 w 2880"/>
                <a:gd name="T41" fmla="*/ 287 h 397"/>
                <a:gd name="T42" fmla="*/ 2584 w 2880"/>
                <a:gd name="T43" fmla="*/ 292 h 397"/>
                <a:gd name="T44" fmla="*/ 2526 w 2880"/>
                <a:gd name="T45" fmla="*/ 318 h 397"/>
                <a:gd name="T46" fmla="*/ 2522 w 2880"/>
                <a:gd name="T47" fmla="*/ 320 h 397"/>
                <a:gd name="T48" fmla="*/ 2484 w 2880"/>
                <a:gd name="T49" fmla="*/ 334 h 397"/>
                <a:gd name="T50" fmla="*/ 2475 w 2880"/>
                <a:gd name="T51" fmla="*/ 337 h 397"/>
                <a:gd name="T52" fmla="*/ 2473 w 2880"/>
                <a:gd name="T53" fmla="*/ 338 h 397"/>
                <a:gd name="T54" fmla="*/ 2461 w 2880"/>
                <a:gd name="T55" fmla="*/ 342 h 397"/>
                <a:gd name="T56" fmla="*/ 2453 w 2880"/>
                <a:gd name="T57" fmla="*/ 345 h 397"/>
                <a:gd name="T58" fmla="*/ 2445 w 2880"/>
                <a:gd name="T59" fmla="*/ 347 h 397"/>
                <a:gd name="T60" fmla="*/ 2433 w 2880"/>
                <a:gd name="T61" fmla="*/ 351 h 397"/>
                <a:gd name="T62" fmla="*/ 2422 w 2880"/>
                <a:gd name="T63" fmla="*/ 354 h 397"/>
                <a:gd name="T64" fmla="*/ 2409 w 2880"/>
                <a:gd name="T65" fmla="*/ 358 h 397"/>
                <a:gd name="T66" fmla="*/ 2409 w 2880"/>
                <a:gd name="T67" fmla="*/ 358 h 397"/>
                <a:gd name="T68" fmla="*/ 2399 w 2880"/>
                <a:gd name="T69" fmla="*/ 360 h 397"/>
                <a:gd name="T70" fmla="*/ 2395 w 2880"/>
                <a:gd name="T71" fmla="*/ 361 h 397"/>
                <a:gd name="T72" fmla="*/ 2383 w 2880"/>
                <a:gd name="T73" fmla="*/ 364 h 397"/>
                <a:gd name="T74" fmla="*/ 2371 w 2880"/>
                <a:gd name="T75" fmla="*/ 367 h 397"/>
                <a:gd name="T76" fmla="*/ 2370 w 2880"/>
                <a:gd name="T77" fmla="*/ 367 h 397"/>
                <a:gd name="T78" fmla="*/ 2363 w 2880"/>
                <a:gd name="T79" fmla="*/ 369 h 397"/>
                <a:gd name="T80" fmla="*/ 2355 w 2880"/>
                <a:gd name="T81" fmla="*/ 371 h 397"/>
                <a:gd name="T82" fmla="*/ 2345 w 2880"/>
                <a:gd name="T83" fmla="*/ 373 h 397"/>
                <a:gd name="T84" fmla="*/ 2332 w 2880"/>
                <a:gd name="T85" fmla="*/ 375 h 397"/>
                <a:gd name="T86" fmla="*/ 2320 w 2880"/>
                <a:gd name="T87" fmla="*/ 378 h 397"/>
                <a:gd name="T88" fmla="*/ 2290 w 2880"/>
                <a:gd name="T89" fmla="*/ 383 h 397"/>
                <a:gd name="T90" fmla="*/ 2282 w 2880"/>
                <a:gd name="T91" fmla="*/ 384 h 397"/>
                <a:gd name="T92" fmla="*/ 2271 w 2880"/>
                <a:gd name="T93" fmla="*/ 386 h 397"/>
                <a:gd name="T94" fmla="*/ 2263 w 2880"/>
                <a:gd name="T95" fmla="*/ 387 h 397"/>
                <a:gd name="T96" fmla="*/ 2211 w 2880"/>
                <a:gd name="T97" fmla="*/ 392 h 397"/>
                <a:gd name="T98" fmla="*/ 2190 w 2880"/>
                <a:gd name="T99" fmla="*/ 394 h 397"/>
                <a:gd name="T100" fmla="*/ 2131 w 2880"/>
                <a:gd name="T101" fmla="*/ 397 h 397"/>
                <a:gd name="T102" fmla="*/ 2122 w 2880"/>
                <a:gd name="T103" fmla="*/ 397 h 397"/>
                <a:gd name="T104" fmla="*/ 2114 w 2880"/>
                <a:gd name="T105" fmla="*/ 397 h 397"/>
                <a:gd name="T106" fmla="*/ 327 w 2880"/>
                <a:gd name="T107" fmla="*/ 397 h 397"/>
                <a:gd name="T108" fmla="*/ 0 w 2880"/>
                <a:gd name="T109" fmla="*/ 316 h 397"/>
                <a:gd name="T110" fmla="*/ 0 w 2880"/>
                <a:gd name="T111" fmla="*/ 0 h 397"/>
                <a:gd name="T112" fmla="*/ 2880 w 2880"/>
                <a:gd name="T113" fmla="*/ 0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80" h="397">
                  <a:moveTo>
                    <a:pt x="2880" y="0"/>
                  </a:moveTo>
                  <a:cubicBezTo>
                    <a:pt x="2880" y="54"/>
                    <a:pt x="2880" y="54"/>
                    <a:pt x="2880" y="54"/>
                  </a:cubicBezTo>
                  <a:cubicBezTo>
                    <a:pt x="2864" y="74"/>
                    <a:pt x="2847" y="94"/>
                    <a:pt x="2830" y="112"/>
                  </a:cubicBezTo>
                  <a:cubicBezTo>
                    <a:pt x="2828" y="114"/>
                    <a:pt x="2826" y="116"/>
                    <a:pt x="2824" y="118"/>
                  </a:cubicBezTo>
                  <a:cubicBezTo>
                    <a:pt x="2815" y="127"/>
                    <a:pt x="2805" y="137"/>
                    <a:pt x="2795" y="146"/>
                  </a:cubicBezTo>
                  <a:cubicBezTo>
                    <a:pt x="2793" y="148"/>
                    <a:pt x="2791" y="150"/>
                    <a:pt x="2789" y="152"/>
                  </a:cubicBezTo>
                  <a:cubicBezTo>
                    <a:pt x="2788" y="153"/>
                    <a:pt x="2786" y="155"/>
                    <a:pt x="2784" y="157"/>
                  </a:cubicBezTo>
                  <a:cubicBezTo>
                    <a:pt x="2782" y="159"/>
                    <a:pt x="2780" y="161"/>
                    <a:pt x="2778" y="162"/>
                  </a:cubicBezTo>
                  <a:cubicBezTo>
                    <a:pt x="2775" y="164"/>
                    <a:pt x="2773" y="166"/>
                    <a:pt x="2771" y="168"/>
                  </a:cubicBezTo>
                  <a:cubicBezTo>
                    <a:pt x="2769" y="170"/>
                    <a:pt x="2767" y="171"/>
                    <a:pt x="2766" y="173"/>
                  </a:cubicBezTo>
                  <a:cubicBezTo>
                    <a:pt x="2760" y="178"/>
                    <a:pt x="2754" y="183"/>
                    <a:pt x="2748" y="188"/>
                  </a:cubicBezTo>
                  <a:cubicBezTo>
                    <a:pt x="2746" y="189"/>
                    <a:pt x="2744" y="191"/>
                    <a:pt x="2742" y="193"/>
                  </a:cubicBezTo>
                  <a:cubicBezTo>
                    <a:pt x="2734" y="198"/>
                    <a:pt x="2727" y="204"/>
                    <a:pt x="2720" y="209"/>
                  </a:cubicBezTo>
                  <a:cubicBezTo>
                    <a:pt x="2717" y="211"/>
                    <a:pt x="2714" y="214"/>
                    <a:pt x="2711" y="216"/>
                  </a:cubicBezTo>
                  <a:cubicBezTo>
                    <a:pt x="2702" y="222"/>
                    <a:pt x="2694" y="228"/>
                    <a:pt x="2686" y="233"/>
                  </a:cubicBezTo>
                  <a:cubicBezTo>
                    <a:pt x="2684" y="235"/>
                    <a:pt x="2682" y="236"/>
                    <a:pt x="2680" y="238"/>
                  </a:cubicBezTo>
                  <a:cubicBezTo>
                    <a:pt x="2671" y="244"/>
                    <a:pt x="2662" y="249"/>
                    <a:pt x="2652" y="255"/>
                  </a:cubicBezTo>
                  <a:cubicBezTo>
                    <a:pt x="2650" y="256"/>
                    <a:pt x="2648" y="257"/>
                    <a:pt x="2646" y="258"/>
                  </a:cubicBezTo>
                  <a:cubicBezTo>
                    <a:pt x="2636" y="264"/>
                    <a:pt x="2626" y="270"/>
                    <a:pt x="2616" y="276"/>
                  </a:cubicBezTo>
                  <a:cubicBezTo>
                    <a:pt x="2614" y="277"/>
                    <a:pt x="2613" y="278"/>
                    <a:pt x="2611" y="278"/>
                  </a:cubicBezTo>
                  <a:cubicBezTo>
                    <a:pt x="2605" y="282"/>
                    <a:pt x="2599" y="285"/>
                    <a:pt x="2594" y="287"/>
                  </a:cubicBezTo>
                  <a:cubicBezTo>
                    <a:pt x="2590" y="289"/>
                    <a:pt x="2587" y="291"/>
                    <a:pt x="2584" y="292"/>
                  </a:cubicBezTo>
                  <a:cubicBezTo>
                    <a:pt x="2565" y="302"/>
                    <a:pt x="2545" y="310"/>
                    <a:pt x="2526" y="318"/>
                  </a:cubicBezTo>
                  <a:cubicBezTo>
                    <a:pt x="2524" y="319"/>
                    <a:pt x="2523" y="320"/>
                    <a:pt x="2522" y="320"/>
                  </a:cubicBezTo>
                  <a:cubicBezTo>
                    <a:pt x="2509" y="325"/>
                    <a:pt x="2497" y="330"/>
                    <a:pt x="2484" y="334"/>
                  </a:cubicBezTo>
                  <a:cubicBezTo>
                    <a:pt x="2481" y="335"/>
                    <a:pt x="2478" y="336"/>
                    <a:pt x="2475" y="337"/>
                  </a:cubicBezTo>
                  <a:cubicBezTo>
                    <a:pt x="2474" y="338"/>
                    <a:pt x="2474" y="338"/>
                    <a:pt x="2473" y="338"/>
                  </a:cubicBezTo>
                  <a:cubicBezTo>
                    <a:pt x="2469" y="340"/>
                    <a:pt x="2465" y="341"/>
                    <a:pt x="2461" y="342"/>
                  </a:cubicBezTo>
                  <a:cubicBezTo>
                    <a:pt x="2458" y="343"/>
                    <a:pt x="2455" y="344"/>
                    <a:pt x="2453" y="345"/>
                  </a:cubicBezTo>
                  <a:cubicBezTo>
                    <a:pt x="2450" y="346"/>
                    <a:pt x="2447" y="347"/>
                    <a:pt x="2445" y="347"/>
                  </a:cubicBezTo>
                  <a:cubicBezTo>
                    <a:pt x="2441" y="349"/>
                    <a:pt x="2437" y="350"/>
                    <a:pt x="2433" y="351"/>
                  </a:cubicBezTo>
                  <a:cubicBezTo>
                    <a:pt x="2429" y="352"/>
                    <a:pt x="2426" y="353"/>
                    <a:pt x="2422" y="354"/>
                  </a:cubicBezTo>
                  <a:cubicBezTo>
                    <a:pt x="2417" y="355"/>
                    <a:pt x="2413" y="357"/>
                    <a:pt x="2409" y="358"/>
                  </a:cubicBezTo>
                  <a:cubicBezTo>
                    <a:pt x="2409" y="358"/>
                    <a:pt x="2409" y="358"/>
                    <a:pt x="2409" y="358"/>
                  </a:cubicBezTo>
                  <a:cubicBezTo>
                    <a:pt x="2405" y="359"/>
                    <a:pt x="2402" y="359"/>
                    <a:pt x="2399" y="360"/>
                  </a:cubicBezTo>
                  <a:cubicBezTo>
                    <a:pt x="2398" y="361"/>
                    <a:pt x="2396" y="361"/>
                    <a:pt x="2395" y="361"/>
                  </a:cubicBezTo>
                  <a:cubicBezTo>
                    <a:pt x="2391" y="362"/>
                    <a:pt x="2387" y="363"/>
                    <a:pt x="2383" y="364"/>
                  </a:cubicBezTo>
                  <a:cubicBezTo>
                    <a:pt x="2379" y="365"/>
                    <a:pt x="2375" y="366"/>
                    <a:pt x="2371" y="367"/>
                  </a:cubicBezTo>
                  <a:cubicBezTo>
                    <a:pt x="2370" y="367"/>
                    <a:pt x="2370" y="367"/>
                    <a:pt x="2370" y="367"/>
                  </a:cubicBezTo>
                  <a:cubicBezTo>
                    <a:pt x="2368" y="368"/>
                    <a:pt x="2365" y="369"/>
                    <a:pt x="2363" y="369"/>
                  </a:cubicBezTo>
                  <a:cubicBezTo>
                    <a:pt x="2360" y="370"/>
                    <a:pt x="2358" y="370"/>
                    <a:pt x="2355" y="371"/>
                  </a:cubicBezTo>
                  <a:cubicBezTo>
                    <a:pt x="2352" y="371"/>
                    <a:pt x="2348" y="372"/>
                    <a:pt x="2345" y="373"/>
                  </a:cubicBezTo>
                  <a:cubicBezTo>
                    <a:pt x="2341" y="374"/>
                    <a:pt x="2337" y="375"/>
                    <a:pt x="2332" y="375"/>
                  </a:cubicBezTo>
                  <a:cubicBezTo>
                    <a:pt x="2328" y="376"/>
                    <a:pt x="2324" y="377"/>
                    <a:pt x="2320" y="378"/>
                  </a:cubicBezTo>
                  <a:cubicBezTo>
                    <a:pt x="2310" y="380"/>
                    <a:pt x="2300" y="381"/>
                    <a:pt x="2290" y="383"/>
                  </a:cubicBezTo>
                  <a:cubicBezTo>
                    <a:pt x="2287" y="383"/>
                    <a:pt x="2284" y="384"/>
                    <a:pt x="2282" y="384"/>
                  </a:cubicBezTo>
                  <a:cubicBezTo>
                    <a:pt x="2278" y="385"/>
                    <a:pt x="2274" y="385"/>
                    <a:pt x="2271" y="386"/>
                  </a:cubicBezTo>
                  <a:cubicBezTo>
                    <a:pt x="2268" y="386"/>
                    <a:pt x="2266" y="386"/>
                    <a:pt x="2263" y="387"/>
                  </a:cubicBezTo>
                  <a:cubicBezTo>
                    <a:pt x="2245" y="389"/>
                    <a:pt x="2228" y="391"/>
                    <a:pt x="2211" y="392"/>
                  </a:cubicBezTo>
                  <a:cubicBezTo>
                    <a:pt x="2204" y="393"/>
                    <a:pt x="2197" y="393"/>
                    <a:pt x="2190" y="394"/>
                  </a:cubicBezTo>
                  <a:cubicBezTo>
                    <a:pt x="2170" y="395"/>
                    <a:pt x="2150" y="396"/>
                    <a:pt x="2131" y="397"/>
                  </a:cubicBezTo>
                  <a:cubicBezTo>
                    <a:pt x="2128" y="397"/>
                    <a:pt x="2125" y="397"/>
                    <a:pt x="2122" y="397"/>
                  </a:cubicBezTo>
                  <a:cubicBezTo>
                    <a:pt x="2119" y="397"/>
                    <a:pt x="2117" y="397"/>
                    <a:pt x="2114" y="397"/>
                  </a:cubicBezTo>
                  <a:cubicBezTo>
                    <a:pt x="327" y="397"/>
                    <a:pt x="327" y="397"/>
                    <a:pt x="327" y="397"/>
                  </a:cubicBezTo>
                  <a:cubicBezTo>
                    <a:pt x="59" y="394"/>
                    <a:pt x="0" y="316"/>
                    <a:pt x="0" y="316"/>
                  </a:cubicBezTo>
                  <a:cubicBezTo>
                    <a:pt x="0" y="0"/>
                    <a:pt x="0" y="0"/>
                    <a:pt x="0" y="0"/>
                  </a:cubicBezTo>
                  <a:lnTo>
                    <a:pt x="2880" y="0"/>
                  </a:lnTo>
                  <a:close/>
                </a:path>
              </a:pathLst>
            </a:custGeom>
            <a:gradFill>
              <a:gsLst>
                <a:gs pos="0">
                  <a:schemeClr val="accent1"/>
                </a:gs>
                <a:gs pos="100000">
                  <a:schemeClr val="accent2"/>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0" name="Freeform 7"/>
            <p:cNvSpPr>
              <a:spLocks/>
            </p:cNvSpPr>
            <p:nvPr/>
          </p:nvSpPr>
          <p:spPr bwMode="auto">
            <a:xfrm>
              <a:off x="7262813" y="393700"/>
              <a:ext cx="1879600" cy="866775"/>
            </a:xfrm>
            <a:custGeom>
              <a:avLst/>
              <a:gdLst>
                <a:gd name="T0" fmla="*/ 0 w 592"/>
                <a:gd name="T1" fmla="*/ 273 h 273"/>
                <a:gd name="T2" fmla="*/ 592 w 592"/>
                <a:gd name="T3" fmla="*/ 0 h 273"/>
                <a:gd name="T4" fmla="*/ 592 w 592"/>
                <a:gd name="T5" fmla="*/ 75 h 273"/>
                <a:gd name="T6" fmla="*/ 0 w 592"/>
                <a:gd name="T7" fmla="*/ 273 h 273"/>
              </a:gdLst>
              <a:ahLst/>
              <a:cxnLst>
                <a:cxn ang="0">
                  <a:pos x="T0" y="T1"/>
                </a:cxn>
                <a:cxn ang="0">
                  <a:pos x="T2" y="T3"/>
                </a:cxn>
                <a:cxn ang="0">
                  <a:pos x="T4" y="T5"/>
                </a:cxn>
                <a:cxn ang="0">
                  <a:pos x="T6" y="T7"/>
                </a:cxn>
              </a:cxnLst>
              <a:rect l="0" t="0" r="r" b="b"/>
              <a:pathLst>
                <a:path w="592" h="273">
                  <a:moveTo>
                    <a:pt x="0" y="273"/>
                  </a:moveTo>
                  <a:cubicBezTo>
                    <a:pt x="0" y="273"/>
                    <a:pt x="420" y="223"/>
                    <a:pt x="592" y="0"/>
                  </a:cubicBezTo>
                  <a:cubicBezTo>
                    <a:pt x="592" y="75"/>
                    <a:pt x="592" y="75"/>
                    <a:pt x="592" y="75"/>
                  </a:cubicBezTo>
                  <a:cubicBezTo>
                    <a:pt x="592" y="75"/>
                    <a:pt x="461" y="226"/>
                    <a:pt x="0" y="273"/>
                  </a:cubicBezTo>
                  <a:close/>
                </a:path>
              </a:pathLst>
            </a:custGeom>
            <a:gradFill>
              <a:gsLst>
                <a:gs pos="0">
                  <a:schemeClr val="accent2">
                    <a:alpha val="0"/>
                  </a:schemeClr>
                </a:gs>
                <a:gs pos="100000">
                  <a:schemeClr val="accent2"/>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1" name="Freeform 8"/>
            <p:cNvSpPr>
              <a:spLocks/>
            </p:cNvSpPr>
            <p:nvPr/>
          </p:nvSpPr>
          <p:spPr bwMode="auto">
            <a:xfrm>
              <a:off x="5956301" y="0"/>
              <a:ext cx="3186113" cy="1304925"/>
            </a:xfrm>
            <a:custGeom>
              <a:avLst/>
              <a:gdLst>
                <a:gd name="T0" fmla="*/ 1004 w 1004"/>
                <a:gd name="T1" fmla="*/ 0 h 411"/>
                <a:gd name="T2" fmla="*/ 1004 w 1004"/>
                <a:gd name="T3" fmla="*/ 54 h 411"/>
                <a:gd name="T4" fmla="*/ 954 w 1004"/>
                <a:gd name="T5" fmla="*/ 112 h 411"/>
                <a:gd name="T6" fmla="*/ 948 w 1004"/>
                <a:gd name="T7" fmla="*/ 118 h 411"/>
                <a:gd name="T8" fmla="*/ 919 w 1004"/>
                <a:gd name="T9" fmla="*/ 146 h 411"/>
                <a:gd name="T10" fmla="*/ 913 w 1004"/>
                <a:gd name="T11" fmla="*/ 152 h 411"/>
                <a:gd name="T12" fmla="*/ 908 w 1004"/>
                <a:gd name="T13" fmla="*/ 157 h 411"/>
                <a:gd name="T14" fmla="*/ 902 w 1004"/>
                <a:gd name="T15" fmla="*/ 162 h 411"/>
                <a:gd name="T16" fmla="*/ 895 w 1004"/>
                <a:gd name="T17" fmla="*/ 168 h 411"/>
                <a:gd name="T18" fmla="*/ 890 w 1004"/>
                <a:gd name="T19" fmla="*/ 173 h 411"/>
                <a:gd name="T20" fmla="*/ 872 w 1004"/>
                <a:gd name="T21" fmla="*/ 188 h 411"/>
                <a:gd name="T22" fmla="*/ 866 w 1004"/>
                <a:gd name="T23" fmla="*/ 193 h 411"/>
                <a:gd name="T24" fmla="*/ 844 w 1004"/>
                <a:gd name="T25" fmla="*/ 209 h 411"/>
                <a:gd name="T26" fmla="*/ 835 w 1004"/>
                <a:gd name="T27" fmla="*/ 216 h 411"/>
                <a:gd name="T28" fmla="*/ 810 w 1004"/>
                <a:gd name="T29" fmla="*/ 233 h 411"/>
                <a:gd name="T30" fmla="*/ 804 w 1004"/>
                <a:gd name="T31" fmla="*/ 238 h 411"/>
                <a:gd name="T32" fmla="*/ 776 w 1004"/>
                <a:gd name="T33" fmla="*/ 255 h 411"/>
                <a:gd name="T34" fmla="*/ 770 w 1004"/>
                <a:gd name="T35" fmla="*/ 258 h 411"/>
                <a:gd name="T36" fmla="*/ 740 w 1004"/>
                <a:gd name="T37" fmla="*/ 276 h 411"/>
                <a:gd name="T38" fmla="*/ 735 w 1004"/>
                <a:gd name="T39" fmla="*/ 278 h 411"/>
                <a:gd name="T40" fmla="*/ 718 w 1004"/>
                <a:gd name="T41" fmla="*/ 287 h 411"/>
                <a:gd name="T42" fmla="*/ 708 w 1004"/>
                <a:gd name="T43" fmla="*/ 292 h 411"/>
                <a:gd name="T44" fmla="*/ 650 w 1004"/>
                <a:gd name="T45" fmla="*/ 318 h 411"/>
                <a:gd name="T46" fmla="*/ 646 w 1004"/>
                <a:gd name="T47" fmla="*/ 320 h 411"/>
                <a:gd name="T48" fmla="*/ 608 w 1004"/>
                <a:gd name="T49" fmla="*/ 334 h 411"/>
                <a:gd name="T50" fmla="*/ 599 w 1004"/>
                <a:gd name="T51" fmla="*/ 337 h 411"/>
                <a:gd name="T52" fmla="*/ 597 w 1004"/>
                <a:gd name="T53" fmla="*/ 338 h 411"/>
                <a:gd name="T54" fmla="*/ 585 w 1004"/>
                <a:gd name="T55" fmla="*/ 342 h 411"/>
                <a:gd name="T56" fmla="*/ 577 w 1004"/>
                <a:gd name="T57" fmla="*/ 345 h 411"/>
                <a:gd name="T58" fmla="*/ 569 w 1004"/>
                <a:gd name="T59" fmla="*/ 347 h 411"/>
                <a:gd name="T60" fmla="*/ 557 w 1004"/>
                <a:gd name="T61" fmla="*/ 351 h 411"/>
                <a:gd name="T62" fmla="*/ 546 w 1004"/>
                <a:gd name="T63" fmla="*/ 354 h 411"/>
                <a:gd name="T64" fmla="*/ 533 w 1004"/>
                <a:gd name="T65" fmla="*/ 358 h 411"/>
                <a:gd name="T66" fmla="*/ 533 w 1004"/>
                <a:gd name="T67" fmla="*/ 358 h 411"/>
                <a:gd name="T68" fmla="*/ 523 w 1004"/>
                <a:gd name="T69" fmla="*/ 360 h 411"/>
                <a:gd name="T70" fmla="*/ 519 w 1004"/>
                <a:gd name="T71" fmla="*/ 361 h 411"/>
                <a:gd name="T72" fmla="*/ 507 w 1004"/>
                <a:gd name="T73" fmla="*/ 364 h 411"/>
                <a:gd name="T74" fmla="*/ 495 w 1004"/>
                <a:gd name="T75" fmla="*/ 367 h 411"/>
                <a:gd name="T76" fmla="*/ 494 w 1004"/>
                <a:gd name="T77" fmla="*/ 367 h 411"/>
                <a:gd name="T78" fmla="*/ 487 w 1004"/>
                <a:gd name="T79" fmla="*/ 369 h 411"/>
                <a:gd name="T80" fmla="*/ 479 w 1004"/>
                <a:gd name="T81" fmla="*/ 371 h 411"/>
                <a:gd name="T82" fmla="*/ 469 w 1004"/>
                <a:gd name="T83" fmla="*/ 373 h 411"/>
                <a:gd name="T84" fmla="*/ 456 w 1004"/>
                <a:gd name="T85" fmla="*/ 375 h 411"/>
                <a:gd name="T86" fmla="*/ 444 w 1004"/>
                <a:gd name="T87" fmla="*/ 378 h 411"/>
                <a:gd name="T88" fmla="*/ 414 w 1004"/>
                <a:gd name="T89" fmla="*/ 383 h 411"/>
                <a:gd name="T90" fmla="*/ 406 w 1004"/>
                <a:gd name="T91" fmla="*/ 384 h 411"/>
                <a:gd name="T92" fmla="*/ 395 w 1004"/>
                <a:gd name="T93" fmla="*/ 386 h 411"/>
                <a:gd name="T94" fmla="*/ 387 w 1004"/>
                <a:gd name="T95" fmla="*/ 387 h 411"/>
                <a:gd name="T96" fmla="*/ 335 w 1004"/>
                <a:gd name="T97" fmla="*/ 392 h 411"/>
                <a:gd name="T98" fmla="*/ 314 w 1004"/>
                <a:gd name="T99" fmla="*/ 394 h 411"/>
                <a:gd name="T100" fmla="*/ 255 w 1004"/>
                <a:gd name="T101" fmla="*/ 397 h 411"/>
                <a:gd name="T102" fmla="*/ 246 w 1004"/>
                <a:gd name="T103" fmla="*/ 397 h 411"/>
                <a:gd name="T104" fmla="*/ 236 w 1004"/>
                <a:gd name="T105" fmla="*/ 397 h 411"/>
                <a:gd name="T106" fmla="*/ 213 w 1004"/>
                <a:gd name="T107" fmla="*/ 397 h 411"/>
                <a:gd name="T108" fmla="*/ 0 w 1004"/>
                <a:gd name="T109" fmla="*/ 376 h 411"/>
                <a:gd name="T110" fmla="*/ 916 w 1004"/>
                <a:gd name="T111" fmla="*/ 0 h 411"/>
                <a:gd name="T112" fmla="*/ 1004 w 1004"/>
                <a:gd name="T113" fmla="*/ 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4" h="411">
                  <a:moveTo>
                    <a:pt x="1004" y="0"/>
                  </a:moveTo>
                  <a:cubicBezTo>
                    <a:pt x="1004" y="54"/>
                    <a:pt x="1004" y="54"/>
                    <a:pt x="1004" y="54"/>
                  </a:cubicBezTo>
                  <a:cubicBezTo>
                    <a:pt x="988" y="74"/>
                    <a:pt x="971" y="94"/>
                    <a:pt x="954" y="112"/>
                  </a:cubicBezTo>
                  <a:cubicBezTo>
                    <a:pt x="952" y="114"/>
                    <a:pt x="950" y="116"/>
                    <a:pt x="948" y="118"/>
                  </a:cubicBezTo>
                  <a:cubicBezTo>
                    <a:pt x="939" y="127"/>
                    <a:pt x="929" y="137"/>
                    <a:pt x="919" y="146"/>
                  </a:cubicBezTo>
                  <a:cubicBezTo>
                    <a:pt x="917" y="148"/>
                    <a:pt x="915" y="150"/>
                    <a:pt x="913" y="152"/>
                  </a:cubicBezTo>
                  <a:cubicBezTo>
                    <a:pt x="912" y="153"/>
                    <a:pt x="910" y="155"/>
                    <a:pt x="908" y="157"/>
                  </a:cubicBezTo>
                  <a:cubicBezTo>
                    <a:pt x="906" y="159"/>
                    <a:pt x="904" y="161"/>
                    <a:pt x="902" y="162"/>
                  </a:cubicBezTo>
                  <a:cubicBezTo>
                    <a:pt x="899" y="164"/>
                    <a:pt x="897" y="166"/>
                    <a:pt x="895" y="168"/>
                  </a:cubicBezTo>
                  <a:cubicBezTo>
                    <a:pt x="893" y="170"/>
                    <a:pt x="891" y="171"/>
                    <a:pt x="890" y="173"/>
                  </a:cubicBezTo>
                  <a:cubicBezTo>
                    <a:pt x="884" y="178"/>
                    <a:pt x="878" y="183"/>
                    <a:pt x="872" y="188"/>
                  </a:cubicBezTo>
                  <a:cubicBezTo>
                    <a:pt x="870" y="189"/>
                    <a:pt x="868" y="191"/>
                    <a:pt x="866" y="193"/>
                  </a:cubicBezTo>
                  <a:cubicBezTo>
                    <a:pt x="858" y="198"/>
                    <a:pt x="851" y="204"/>
                    <a:pt x="844" y="209"/>
                  </a:cubicBezTo>
                  <a:cubicBezTo>
                    <a:pt x="841" y="211"/>
                    <a:pt x="838" y="214"/>
                    <a:pt x="835" y="216"/>
                  </a:cubicBezTo>
                  <a:cubicBezTo>
                    <a:pt x="826" y="222"/>
                    <a:pt x="818" y="228"/>
                    <a:pt x="810" y="233"/>
                  </a:cubicBezTo>
                  <a:cubicBezTo>
                    <a:pt x="808" y="235"/>
                    <a:pt x="806" y="236"/>
                    <a:pt x="804" y="238"/>
                  </a:cubicBezTo>
                  <a:cubicBezTo>
                    <a:pt x="795" y="244"/>
                    <a:pt x="786" y="249"/>
                    <a:pt x="776" y="255"/>
                  </a:cubicBezTo>
                  <a:cubicBezTo>
                    <a:pt x="774" y="256"/>
                    <a:pt x="772" y="257"/>
                    <a:pt x="770" y="258"/>
                  </a:cubicBezTo>
                  <a:cubicBezTo>
                    <a:pt x="760" y="264"/>
                    <a:pt x="750" y="270"/>
                    <a:pt x="740" y="276"/>
                  </a:cubicBezTo>
                  <a:cubicBezTo>
                    <a:pt x="738" y="277"/>
                    <a:pt x="737" y="278"/>
                    <a:pt x="735" y="278"/>
                  </a:cubicBezTo>
                  <a:cubicBezTo>
                    <a:pt x="729" y="282"/>
                    <a:pt x="723" y="285"/>
                    <a:pt x="718" y="287"/>
                  </a:cubicBezTo>
                  <a:cubicBezTo>
                    <a:pt x="714" y="289"/>
                    <a:pt x="711" y="291"/>
                    <a:pt x="708" y="292"/>
                  </a:cubicBezTo>
                  <a:cubicBezTo>
                    <a:pt x="689" y="302"/>
                    <a:pt x="669" y="310"/>
                    <a:pt x="650" y="318"/>
                  </a:cubicBezTo>
                  <a:cubicBezTo>
                    <a:pt x="648" y="319"/>
                    <a:pt x="647" y="320"/>
                    <a:pt x="646" y="320"/>
                  </a:cubicBezTo>
                  <a:cubicBezTo>
                    <a:pt x="633" y="325"/>
                    <a:pt x="621" y="330"/>
                    <a:pt x="608" y="334"/>
                  </a:cubicBezTo>
                  <a:cubicBezTo>
                    <a:pt x="605" y="335"/>
                    <a:pt x="602" y="336"/>
                    <a:pt x="599" y="337"/>
                  </a:cubicBezTo>
                  <a:cubicBezTo>
                    <a:pt x="598" y="338"/>
                    <a:pt x="598" y="338"/>
                    <a:pt x="597" y="338"/>
                  </a:cubicBezTo>
                  <a:cubicBezTo>
                    <a:pt x="593" y="340"/>
                    <a:pt x="589" y="341"/>
                    <a:pt x="585" y="342"/>
                  </a:cubicBezTo>
                  <a:cubicBezTo>
                    <a:pt x="582" y="343"/>
                    <a:pt x="579" y="344"/>
                    <a:pt x="577" y="345"/>
                  </a:cubicBezTo>
                  <a:cubicBezTo>
                    <a:pt x="574" y="346"/>
                    <a:pt x="571" y="347"/>
                    <a:pt x="569" y="347"/>
                  </a:cubicBezTo>
                  <a:cubicBezTo>
                    <a:pt x="565" y="349"/>
                    <a:pt x="561" y="350"/>
                    <a:pt x="557" y="351"/>
                  </a:cubicBezTo>
                  <a:cubicBezTo>
                    <a:pt x="553" y="352"/>
                    <a:pt x="550" y="353"/>
                    <a:pt x="546" y="354"/>
                  </a:cubicBezTo>
                  <a:cubicBezTo>
                    <a:pt x="541" y="355"/>
                    <a:pt x="537" y="357"/>
                    <a:pt x="533" y="358"/>
                  </a:cubicBezTo>
                  <a:cubicBezTo>
                    <a:pt x="533" y="358"/>
                    <a:pt x="533" y="358"/>
                    <a:pt x="533" y="358"/>
                  </a:cubicBezTo>
                  <a:cubicBezTo>
                    <a:pt x="529" y="359"/>
                    <a:pt x="526" y="359"/>
                    <a:pt x="523" y="360"/>
                  </a:cubicBezTo>
                  <a:cubicBezTo>
                    <a:pt x="522" y="361"/>
                    <a:pt x="520" y="361"/>
                    <a:pt x="519" y="361"/>
                  </a:cubicBezTo>
                  <a:cubicBezTo>
                    <a:pt x="515" y="362"/>
                    <a:pt x="511" y="363"/>
                    <a:pt x="507" y="364"/>
                  </a:cubicBezTo>
                  <a:cubicBezTo>
                    <a:pt x="503" y="365"/>
                    <a:pt x="499" y="366"/>
                    <a:pt x="495" y="367"/>
                  </a:cubicBezTo>
                  <a:cubicBezTo>
                    <a:pt x="494" y="367"/>
                    <a:pt x="494" y="367"/>
                    <a:pt x="494" y="367"/>
                  </a:cubicBezTo>
                  <a:cubicBezTo>
                    <a:pt x="492" y="368"/>
                    <a:pt x="489" y="369"/>
                    <a:pt x="487" y="369"/>
                  </a:cubicBezTo>
                  <a:cubicBezTo>
                    <a:pt x="484" y="370"/>
                    <a:pt x="482" y="370"/>
                    <a:pt x="479" y="371"/>
                  </a:cubicBezTo>
                  <a:cubicBezTo>
                    <a:pt x="476" y="371"/>
                    <a:pt x="472" y="372"/>
                    <a:pt x="469" y="373"/>
                  </a:cubicBezTo>
                  <a:cubicBezTo>
                    <a:pt x="465" y="374"/>
                    <a:pt x="461" y="375"/>
                    <a:pt x="456" y="375"/>
                  </a:cubicBezTo>
                  <a:cubicBezTo>
                    <a:pt x="452" y="376"/>
                    <a:pt x="448" y="377"/>
                    <a:pt x="444" y="378"/>
                  </a:cubicBezTo>
                  <a:cubicBezTo>
                    <a:pt x="434" y="380"/>
                    <a:pt x="424" y="381"/>
                    <a:pt x="414" y="383"/>
                  </a:cubicBezTo>
                  <a:cubicBezTo>
                    <a:pt x="411" y="383"/>
                    <a:pt x="408" y="384"/>
                    <a:pt x="406" y="384"/>
                  </a:cubicBezTo>
                  <a:cubicBezTo>
                    <a:pt x="402" y="385"/>
                    <a:pt x="398" y="385"/>
                    <a:pt x="395" y="386"/>
                  </a:cubicBezTo>
                  <a:cubicBezTo>
                    <a:pt x="392" y="386"/>
                    <a:pt x="390" y="386"/>
                    <a:pt x="387" y="387"/>
                  </a:cubicBezTo>
                  <a:cubicBezTo>
                    <a:pt x="369" y="389"/>
                    <a:pt x="352" y="391"/>
                    <a:pt x="335" y="392"/>
                  </a:cubicBezTo>
                  <a:cubicBezTo>
                    <a:pt x="328" y="393"/>
                    <a:pt x="321" y="393"/>
                    <a:pt x="314" y="394"/>
                  </a:cubicBezTo>
                  <a:cubicBezTo>
                    <a:pt x="294" y="395"/>
                    <a:pt x="274" y="396"/>
                    <a:pt x="255" y="397"/>
                  </a:cubicBezTo>
                  <a:cubicBezTo>
                    <a:pt x="252" y="397"/>
                    <a:pt x="249" y="397"/>
                    <a:pt x="246" y="397"/>
                  </a:cubicBezTo>
                  <a:cubicBezTo>
                    <a:pt x="243" y="397"/>
                    <a:pt x="239" y="397"/>
                    <a:pt x="236" y="397"/>
                  </a:cubicBezTo>
                  <a:cubicBezTo>
                    <a:pt x="228" y="397"/>
                    <a:pt x="221" y="397"/>
                    <a:pt x="213" y="397"/>
                  </a:cubicBezTo>
                  <a:cubicBezTo>
                    <a:pt x="91" y="396"/>
                    <a:pt x="6" y="378"/>
                    <a:pt x="0" y="376"/>
                  </a:cubicBezTo>
                  <a:cubicBezTo>
                    <a:pt x="519" y="411"/>
                    <a:pt x="791" y="167"/>
                    <a:pt x="916" y="0"/>
                  </a:cubicBezTo>
                  <a:lnTo>
                    <a:pt x="1004" y="0"/>
                  </a:lnTo>
                  <a:close/>
                </a:path>
              </a:pathLst>
            </a:custGeom>
            <a:gradFill>
              <a:gsLst>
                <a:gs pos="15000">
                  <a:schemeClr val="tx2">
                    <a:alpha val="0"/>
                  </a:schemeClr>
                </a:gs>
                <a:gs pos="100000">
                  <a:schemeClr val="tx2">
                    <a:alpha val="10000"/>
                  </a:schemeClr>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2" name="Freeform 9"/>
            <p:cNvSpPr>
              <a:spLocks/>
            </p:cNvSpPr>
            <p:nvPr/>
          </p:nvSpPr>
          <p:spPr bwMode="auto">
            <a:xfrm>
              <a:off x="1588" y="812800"/>
              <a:ext cx="1038225" cy="447675"/>
            </a:xfrm>
            <a:custGeom>
              <a:avLst/>
              <a:gdLst>
                <a:gd name="T0" fmla="*/ 327 w 327"/>
                <a:gd name="T1" fmla="*/ 141 h 141"/>
                <a:gd name="T2" fmla="*/ 0 w 327"/>
                <a:gd name="T3" fmla="*/ 60 h 141"/>
                <a:gd name="T4" fmla="*/ 0 w 327"/>
                <a:gd name="T5" fmla="*/ 0 h 141"/>
                <a:gd name="T6" fmla="*/ 327 w 327"/>
                <a:gd name="T7" fmla="*/ 141 h 141"/>
              </a:gdLst>
              <a:ahLst/>
              <a:cxnLst>
                <a:cxn ang="0">
                  <a:pos x="T0" y="T1"/>
                </a:cxn>
                <a:cxn ang="0">
                  <a:pos x="T2" y="T3"/>
                </a:cxn>
                <a:cxn ang="0">
                  <a:pos x="T4" y="T5"/>
                </a:cxn>
                <a:cxn ang="0">
                  <a:pos x="T6" y="T7"/>
                </a:cxn>
              </a:cxnLst>
              <a:rect l="0" t="0" r="r" b="b"/>
              <a:pathLst>
                <a:path w="327" h="141">
                  <a:moveTo>
                    <a:pt x="327" y="141"/>
                  </a:moveTo>
                  <a:cubicBezTo>
                    <a:pt x="59" y="138"/>
                    <a:pt x="0" y="60"/>
                    <a:pt x="0" y="60"/>
                  </a:cubicBezTo>
                  <a:cubicBezTo>
                    <a:pt x="0" y="0"/>
                    <a:pt x="0" y="0"/>
                    <a:pt x="0" y="0"/>
                  </a:cubicBezTo>
                  <a:cubicBezTo>
                    <a:pt x="0" y="0"/>
                    <a:pt x="59" y="137"/>
                    <a:pt x="327" y="141"/>
                  </a:cubicBezTo>
                </a:path>
              </a:pathLst>
            </a:custGeom>
            <a:gradFill>
              <a:gsLst>
                <a:gs pos="0">
                  <a:schemeClr val="tx2">
                    <a:alpha val="0"/>
                  </a:schemeClr>
                </a:gs>
                <a:gs pos="100000">
                  <a:schemeClr val="tx2">
                    <a:alpha val="30000"/>
                  </a:schemeClr>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3" name="Freeform 10"/>
            <p:cNvSpPr>
              <a:spLocks/>
            </p:cNvSpPr>
            <p:nvPr/>
          </p:nvSpPr>
          <p:spPr bwMode="auto">
            <a:xfrm>
              <a:off x="1588" y="485775"/>
              <a:ext cx="1038225" cy="774700"/>
            </a:xfrm>
            <a:custGeom>
              <a:avLst/>
              <a:gdLst>
                <a:gd name="T0" fmla="*/ 327 w 327"/>
                <a:gd name="T1" fmla="*/ 244 h 244"/>
                <a:gd name="T2" fmla="*/ 0 w 327"/>
                <a:gd name="T3" fmla="*/ 163 h 244"/>
                <a:gd name="T4" fmla="*/ 0 w 327"/>
                <a:gd name="T5" fmla="*/ 0 h 244"/>
                <a:gd name="T6" fmla="*/ 327 w 327"/>
                <a:gd name="T7" fmla="*/ 244 h 244"/>
              </a:gdLst>
              <a:ahLst/>
              <a:cxnLst>
                <a:cxn ang="0">
                  <a:pos x="T0" y="T1"/>
                </a:cxn>
                <a:cxn ang="0">
                  <a:pos x="T2" y="T3"/>
                </a:cxn>
                <a:cxn ang="0">
                  <a:pos x="T4" y="T5"/>
                </a:cxn>
                <a:cxn ang="0">
                  <a:pos x="T6" y="T7"/>
                </a:cxn>
              </a:cxnLst>
              <a:rect l="0" t="0" r="r" b="b"/>
              <a:pathLst>
                <a:path w="327" h="244">
                  <a:moveTo>
                    <a:pt x="327" y="244"/>
                  </a:moveTo>
                  <a:cubicBezTo>
                    <a:pt x="59" y="241"/>
                    <a:pt x="0" y="163"/>
                    <a:pt x="0" y="163"/>
                  </a:cubicBezTo>
                  <a:cubicBezTo>
                    <a:pt x="0" y="0"/>
                    <a:pt x="0" y="0"/>
                    <a:pt x="0" y="0"/>
                  </a:cubicBezTo>
                  <a:cubicBezTo>
                    <a:pt x="0" y="0"/>
                    <a:pt x="59" y="236"/>
                    <a:pt x="327" y="244"/>
                  </a:cubicBezTo>
                </a:path>
              </a:pathLst>
            </a:custGeom>
            <a:gradFill>
              <a:gsLst>
                <a:gs pos="0">
                  <a:schemeClr val="tx2">
                    <a:alpha val="0"/>
                  </a:schemeClr>
                </a:gs>
                <a:gs pos="100000">
                  <a:schemeClr val="tx2">
                    <a:alpha val="30000"/>
                  </a:schemeClr>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sp>
          <p:nvSpPr>
            <p:cNvPr id="14" name="Freeform 11"/>
            <p:cNvSpPr>
              <a:spLocks/>
            </p:cNvSpPr>
            <p:nvPr/>
          </p:nvSpPr>
          <p:spPr bwMode="auto">
            <a:xfrm>
              <a:off x="5956301" y="0"/>
              <a:ext cx="3186113" cy="1479550"/>
            </a:xfrm>
            <a:custGeom>
              <a:avLst/>
              <a:gdLst>
                <a:gd name="T0" fmla="*/ 0 w 1004"/>
                <a:gd name="T1" fmla="*/ 376 h 466"/>
                <a:gd name="T2" fmla="*/ 972 w 1004"/>
                <a:gd name="T3" fmla="*/ 0 h 466"/>
                <a:gd name="T4" fmla="*/ 1004 w 1004"/>
                <a:gd name="T5" fmla="*/ 0 h 466"/>
                <a:gd name="T6" fmla="*/ 1004 w 1004"/>
                <a:gd name="T7" fmla="*/ 54 h 466"/>
                <a:gd name="T8" fmla="*/ 954 w 1004"/>
                <a:gd name="T9" fmla="*/ 112 h 466"/>
                <a:gd name="T10" fmla="*/ 948 w 1004"/>
                <a:gd name="T11" fmla="*/ 118 h 466"/>
                <a:gd name="T12" fmla="*/ 919 w 1004"/>
                <a:gd name="T13" fmla="*/ 146 h 466"/>
                <a:gd name="T14" fmla="*/ 913 w 1004"/>
                <a:gd name="T15" fmla="*/ 152 h 466"/>
                <a:gd name="T16" fmla="*/ 908 w 1004"/>
                <a:gd name="T17" fmla="*/ 157 h 466"/>
                <a:gd name="T18" fmla="*/ 902 w 1004"/>
                <a:gd name="T19" fmla="*/ 162 h 466"/>
                <a:gd name="T20" fmla="*/ 895 w 1004"/>
                <a:gd name="T21" fmla="*/ 168 h 466"/>
                <a:gd name="T22" fmla="*/ 890 w 1004"/>
                <a:gd name="T23" fmla="*/ 173 h 466"/>
                <a:gd name="T24" fmla="*/ 872 w 1004"/>
                <a:gd name="T25" fmla="*/ 188 h 466"/>
                <a:gd name="T26" fmla="*/ 866 w 1004"/>
                <a:gd name="T27" fmla="*/ 193 h 466"/>
                <a:gd name="T28" fmla="*/ 844 w 1004"/>
                <a:gd name="T29" fmla="*/ 209 h 466"/>
                <a:gd name="T30" fmla="*/ 835 w 1004"/>
                <a:gd name="T31" fmla="*/ 216 h 466"/>
                <a:gd name="T32" fmla="*/ 810 w 1004"/>
                <a:gd name="T33" fmla="*/ 233 h 466"/>
                <a:gd name="T34" fmla="*/ 804 w 1004"/>
                <a:gd name="T35" fmla="*/ 238 h 466"/>
                <a:gd name="T36" fmla="*/ 776 w 1004"/>
                <a:gd name="T37" fmla="*/ 255 h 466"/>
                <a:gd name="T38" fmla="*/ 770 w 1004"/>
                <a:gd name="T39" fmla="*/ 258 h 466"/>
                <a:gd name="T40" fmla="*/ 740 w 1004"/>
                <a:gd name="T41" fmla="*/ 276 h 466"/>
                <a:gd name="T42" fmla="*/ 735 w 1004"/>
                <a:gd name="T43" fmla="*/ 278 h 466"/>
                <a:gd name="T44" fmla="*/ 718 w 1004"/>
                <a:gd name="T45" fmla="*/ 287 h 466"/>
                <a:gd name="T46" fmla="*/ 708 w 1004"/>
                <a:gd name="T47" fmla="*/ 292 h 466"/>
                <a:gd name="T48" fmla="*/ 650 w 1004"/>
                <a:gd name="T49" fmla="*/ 318 h 466"/>
                <a:gd name="T50" fmla="*/ 646 w 1004"/>
                <a:gd name="T51" fmla="*/ 320 h 466"/>
                <a:gd name="T52" fmla="*/ 608 w 1004"/>
                <a:gd name="T53" fmla="*/ 334 h 466"/>
                <a:gd name="T54" fmla="*/ 599 w 1004"/>
                <a:gd name="T55" fmla="*/ 337 h 466"/>
                <a:gd name="T56" fmla="*/ 597 w 1004"/>
                <a:gd name="T57" fmla="*/ 338 h 466"/>
                <a:gd name="T58" fmla="*/ 585 w 1004"/>
                <a:gd name="T59" fmla="*/ 342 h 466"/>
                <a:gd name="T60" fmla="*/ 577 w 1004"/>
                <a:gd name="T61" fmla="*/ 345 h 466"/>
                <a:gd name="T62" fmla="*/ 569 w 1004"/>
                <a:gd name="T63" fmla="*/ 347 h 466"/>
                <a:gd name="T64" fmla="*/ 557 w 1004"/>
                <a:gd name="T65" fmla="*/ 351 h 466"/>
                <a:gd name="T66" fmla="*/ 546 w 1004"/>
                <a:gd name="T67" fmla="*/ 354 h 466"/>
                <a:gd name="T68" fmla="*/ 533 w 1004"/>
                <a:gd name="T69" fmla="*/ 358 h 466"/>
                <a:gd name="T70" fmla="*/ 533 w 1004"/>
                <a:gd name="T71" fmla="*/ 358 h 466"/>
                <a:gd name="T72" fmla="*/ 523 w 1004"/>
                <a:gd name="T73" fmla="*/ 360 h 466"/>
                <a:gd name="T74" fmla="*/ 519 w 1004"/>
                <a:gd name="T75" fmla="*/ 361 h 466"/>
                <a:gd name="T76" fmla="*/ 507 w 1004"/>
                <a:gd name="T77" fmla="*/ 364 h 466"/>
                <a:gd name="T78" fmla="*/ 495 w 1004"/>
                <a:gd name="T79" fmla="*/ 367 h 466"/>
                <a:gd name="T80" fmla="*/ 494 w 1004"/>
                <a:gd name="T81" fmla="*/ 367 h 466"/>
                <a:gd name="T82" fmla="*/ 487 w 1004"/>
                <a:gd name="T83" fmla="*/ 369 h 466"/>
                <a:gd name="T84" fmla="*/ 479 w 1004"/>
                <a:gd name="T85" fmla="*/ 371 h 466"/>
                <a:gd name="T86" fmla="*/ 469 w 1004"/>
                <a:gd name="T87" fmla="*/ 373 h 466"/>
                <a:gd name="T88" fmla="*/ 456 w 1004"/>
                <a:gd name="T89" fmla="*/ 375 h 466"/>
                <a:gd name="T90" fmla="*/ 444 w 1004"/>
                <a:gd name="T91" fmla="*/ 378 h 466"/>
                <a:gd name="T92" fmla="*/ 414 w 1004"/>
                <a:gd name="T93" fmla="*/ 383 h 466"/>
                <a:gd name="T94" fmla="*/ 406 w 1004"/>
                <a:gd name="T95" fmla="*/ 384 h 466"/>
                <a:gd name="T96" fmla="*/ 395 w 1004"/>
                <a:gd name="T97" fmla="*/ 386 h 466"/>
                <a:gd name="T98" fmla="*/ 387 w 1004"/>
                <a:gd name="T99" fmla="*/ 387 h 466"/>
                <a:gd name="T100" fmla="*/ 335 w 1004"/>
                <a:gd name="T101" fmla="*/ 392 h 466"/>
                <a:gd name="T102" fmla="*/ 314 w 1004"/>
                <a:gd name="T103" fmla="*/ 394 h 466"/>
                <a:gd name="T104" fmla="*/ 255 w 1004"/>
                <a:gd name="T105" fmla="*/ 397 h 466"/>
                <a:gd name="T106" fmla="*/ 246 w 1004"/>
                <a:gd name="T107" fmla="*/ 397 h 466"/>
                <a:gd name="T108" fmla="*/ 236 w 1004"/>
                <a:gd name="T109" fmla="*/ 397 h 466"/>
                <a:gd name="T110" fmla="*/ 213 w 1004"/>
                <a:gd name="T111" fmla="*/ 397 h 466"/>
                <a:gd name="T112" fmla="*/ 0 w 1004"/>
                <a:gd name="T113" fmla="*/ 376 h 466"/>
                <a:gd name="T114" fmla="*/ 0 w 1004"/>
                <a:gd name="T115" fmla="*/ 376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04" h="466">
                  <a:moveTo>
                    <a:pt x="0" y="376"/>
                  </a:moveTo>
                  <a:cubicBezTo>
                    <a:pt x="18" y="379"/>
                    <a:pt x="665" y="466"/>
                    <a:pt x="972" y="0"/>
                  </a:cubicBezTo>
                  <a:cubicBezTo>
                    <a:pt x="1004" y="0"/>
                    <a:pt x="1004" y="0"/>
                    <a:pt x="1004" y="0"/>
                  </a:cubicBezTo>
                  <a:cubicBezTo>
                    <a:pt x="1004" y="54"/>
                    <a:pt x="1004" y="54"/>
                    <a:pt x="1004" y="54"/>
                  </a:cubicBezTo>
                  <a:cubicBezTo>
                    <a:pt x="988" y="74"/>
                    <a:pt x="971" y="94"/>
                    <a:pt x="954" y="112"/>
                  </a:cubicBezTo>
                  <a:cubicBezTo>
                    <a:pt x="952" y="114"/>
                    <a:pt x="950" y="116"/>
                    <a:pt x="948" y="118"/>
                  </a:cubicBezTo>
                  <a:cubicBezTo>
                    <a:pt x="939" y="127"/>
                    <a:pt x="929" y="137"/>
                    <a:pt x="919" y="146"/>
                  </a:cubicBezTo>
                  <a:cubicBezTo>
                    <a:pt x="917" y="148"/>
                    <a:pt x="915" y="150"/>
                    <a:pt x="913" y="152"/>
                  </a:cubicBezTo>
                  <a:cubicBezTo>
                    <a:pt x="912" y="153"/>
                    <a:pt x="910" y="155"/>
                    <a:pt x="908" y="157"/>
                  </a:cubicBezTo>
                  <a:cubicBezTo>
                    <a:pt x="906" y="159"/>
                    <a:pt x="904" y="161"/>
                    <a:pt x="902" y="162"/>
                  </a:cubicBezTo>
                  <a:cubicBezTo>
                    <a:pt x="899" y="164"/>
                    <a:pt x="897" y="166"/>
                    <a:pt x="895" y="168"/>
                  </a:cubicBezTo>
                  <a:cubicBezTo>
                    <a:pt x="893" y="170"/>
                    <a:pt x="891" y="171"/>
                    <a:pt x="890" y="173"/>
                  </a:cubicBezTo>
                  <a:cubicBezTo>
                    <a:pt x="884" y="178"/>
                    <a:pt x="878" y="183"/>
                    <a:pt x="872" y="188"/>
                  </a:cubicBezTo>
                  <a:cubicBezTo>
                    <a:pt x="870" y="189"/>
                    <a:pt x="868" y="191"/>
                    <a:pt x="866" y="193"/>
                  </a:cubicBezTo>
                  <a:cubicBezTo>
                    <a:pt x="858" y="198"/>
                    <a:pt x="851" y="204"/>
                    <a:pt x="844" y="209"/>
                  </a:cubicBezTo>
                  <a:cubicBezTo>
                    <a:pt x="841" y="211"/>
                    <a:pt x="838" y="214"/>
                    <a:pt x="835" y="216"/>
                  </a:cubicBezTo>
                  <a:cubicBezTo>
                    <a:pt x="826" y="222"/>
                    <a:pt x="818" y="228"/>
                    <a:pt x="810" y="233"/>
                  </a:cubicBezTo>
                  <a:cubicBezTo>
                    <a:pt x="808" y="235"/>
                    <a:pt x="806" y="236"/>
                    <a:pt x="804" y="238"/>
                  </a:cubicBezTo>
                  <a:cubicBezTo>
                    <a:pt x="795" y="244"/>
                    <a:pt x="786" y="249"/>
                    <a:pt x="776" y="255"/>
                  </a:cubicBezTo>
                  <a:cubicBezTo>
                    <a:pt x="774" y="256"/>
                    <a:pt x="772" y="257"/>
                    <a:pt x="770" y="258"/>
                  </a:cubicBezTo>
                  <a:cubicBezTo>
                    <a:pt x="760" y="264"/>
                    <a:pt x="750" y="270"/>
                    <a:pt x="740" y="276"/>
                  </a:cubicBezTo>
                  <a:cubicBezTo>
                    <a:pt x="738" y="277"/>
                    <a:pt x="737" y="278"/>
                    <a:pt x="735" y="278"/>
                  </a:cubicBezTo>
                  <a:cubicBezTo>
                    <a:pt x="729" y="282"/>
                    <a:pt x="723" y="285"/>
                    <a:pt x="718" y="287"/>
                  </a:cubicBezTo>
                  <a:cubicBezTo>
                    <a:pt x="714" y="289"/>
                    <a:pt x="711" y="291"/>
                    <a:pt x="708" y="292"/>
                  </a:cubicBezTo>
                  <a:cubicBezTo>
                    <a:pt x="689" y="302"/>
                    <a:pt x="669" y="310"/>
                    <a:pt x="650" y="318"/>
                  </a:cubicBezTo>
                  <a:cubicBezTo>
                    <a:pt x="648" y="319"/>
                    <a:pt x="647" y="320"/>
                    <a:pt x="646" y="320"/>
                  </a:cubicBezTo>
                  <a:cubicBezTo>
                    <a:pt x="633" y="325"/>
                    <a:pt x="621" y="330"/>
                    <a:pt x="608" y="334"/>
                  </a:cubicBezTo>
                  <a:cubicBezTo>
                    <a:pt x="605" y="335"/>
                    <a:pt x="602" y="336"/>
                    <a:pt x="599" y="337"/>
                  </a:cubicBezTo>
                  <a:cubicBezTo>
                    <a:pt x="598" y="338"/>
                    <a:pt x="598" y="338"/>
                    <a:pt x="597" y="338"/>
                  </a:cubicBezTo>
                  <a:cubicBezTo>
                    <a:pt x="593" y="340"/>
                    <a:pt x="589" y="341"/>
                    <a:pt x="585" y="342"/>
                  </a:cubicBezTo>
                  <a:cubicBezTo>
                    <a:pt x="582" y="343"/>
                    <a:pt x="579" y="344"/>
                    <a:pt x="577" y="345"/>
                  </a:cubicBezTo>
                  <a:cubicBezTo>
                    <a:pt x="574" y="346"/>
                    <a:pt x="571" y="347"/>
                    <a:pt x="569" y="347"/>
                  </a:cubicBezTo>
                  <a:cubicBezTo>
                    <a:pt x="565" y="349"/>
                    <a:pt x="561" y="350"/>
                    <a:pt x="557" y="351"/>
                  </a:cubicBezTo>
                  <a:cubicBezTo>
                    <a:pt x="553" y="352"/>
                    <a:pt x="550" y="353"/>
                    <a:pt x="546" y="354"/>
                  </a:cubicBezTo>
                  <a:cubicBezTo>
                    <a:pt x="541" y="355"/>
                    <a:pt x="537" y="357"/>
                    <a:pt x="533" y="358"/>
                  </a:cubicBezTo>
                  <a:cubicBezTo>
                    <a:pt x="533" y="358"/>
                    <a:pt x="533" y="358"/>
                    <a:pt x="533" y="358"/>
                  </a:cubicBezTo>
                  <a:cubicBezTo>
                    <a:pt x="529" y="359"/>
                    <a:pt x="526" y="359"/>
                    <a:pt x="523" y="360"/>
                  </a:cubicBezTo>
                  <a:cubicBezTo>
                    <a:pt x="522" y="361"/>
                    <a:pt x="520" y="361"/>
                    <a:pt x="519" y="361"/>
                  </a:cubicBezTo>
                  <a:cubicBezTo>
                    <a:pt x="515" y="362"/>
                    <a:pt x="511" y="363"/>
                    <a:pt x="507" y="364"/>
                  </a:cubicBezTo>
                  <a:cubicBezTo>
                    <a:pt x="503" y="365"/>
                    <a:pt x="499" y="366"/>
                    <a:pt x="495" y="367"/>
                  </a:cubicBezTo>
                  <a:cubicBezTo>
                    <a:pt x="494" y="367"/>
                    <a:pt x="494" y="367"/>
                    <a:pt x="494" y="367"/>
                  </a:cubicBezTo>
                  <a:cubicBezTo>
                    <a:pt x="492" y="368"/>
                    <a:pt x="489" y="369"/>
                    <a:pt x="487" y="369"/>
                  </a:cubicBezTo>
                  <a:cubicBezTo>
                    <a:pt x="484" y="370"/>
                    <a:pt x="482" y="370"/>
                    <a:pt x="479" y="371"/>
                  </a:cubicBezTo>
                  <a:cubicBezTo>
                    <a:pt x="476" y="371"/>
                    <a:pt x="472" y="372"/>
                    <a:pt x="469" y="373"/>
                  </a:cubicBezTo>
                  <a:cubicBezTo>
                    <a:pt x="465" y="374"/>
                    <a:pt x="461" y="375"/>
                    <a:pt x="456" y="375"/>
                  </a:cubicBezTo>
                  <a:cubicBezTo>
                    <a:pt x="452" y="376"/>
                    <a:pt x="448" y="377"/>
                    <a:pt x="444" y="378"/>
                  </a:cubicBezTo>
                  <a:cubicBezTo>
                    <a:pt x="434" y="380"/>
                    <a:pt x="424" y="381"/>
                    <a:pt x="414" y="383"/>
                  </a:cubicBezTo>
                  <a:cubicBezTo>
                    <a:pt x="411" y="383"/>
                    <a:pt x="408" y="384"/>
                    <a:pt x="406" y="384"/>
                  </a:cubicBezTo>
                  <a:cubicBezTo>
                    <a:pt x="402" y="385"/>
                    <a:pt x="398" y="385"/>
                    <a:pt x="395" y="386"/>
                  </a:cubicBezTo>
                  <a:cubicBezTo>
                    <a:pt x="392" y="386"/>
                    <a:pt x="390" y="386"/>
                    <a:pt x="387" y="387"/>
                  </a:cubicBezTo>
                  <a:cubicBezTo>
                    <a:pt x="369" y="389"/>
                    <a:pt x="352" y="391"/>
                    <a:pt x="335" y="392"/>
                  </a:cubicBezTo>
                  <a:cubicBezTo>
                    <a:pt x="328" y="393"/>
                    <a:pt x="321" y="393"/>
                    <a:pt x="314" y="394"/>
                  </a:cubicBezTo>
                  <a:cubicBezTo>
                    <a:pt x="294" y="395"/>
                    <a:pt x="274" y="396"/>
                    <a:pt x="255" y="397"/>
                  </a:cubicBezTo>
                  <a:cubicBezTo>
                    <a:pt x="252" y="397"/>
                    <a:pt x="249" y="397"/>
                    <a:pt x="246" y="397"/>
                  </a:cubicBezTo>
                  <a:cubicBezTo>
                    <a:pt x="243" y="397"/>
                    <a:pt x="239" y="397"/>
                    <a:pt x="236" y="397"/>
                  </a:cubicBezTo>
                  <a:cubicBezTo>
                    <a:pt x="228" y="397"/>
                    <a:pt x="221" y="397"/>
                    <a:pt x="213" y="397"/>
                  </a:cubicBezTo>
                  <a:cubicBezTo>
                    <a:pt x="91" y="396"/>
                    <a:pt x="6" y="378"/>
                    <a:pt x="0" y="376"/>
                  </a:cubicBezTo>
                  <a:cubicBezTo>
                    <a:pt x="0" y="376"/>
                    <a:pt x="0" y="376"/>
                    <a:pt x="0" y="376"/>
                  </a:cubicBezTo>
                </a:path>
              </a:pathLst>
            </a:custGeom>
            <a:gradFill>
              <a:gsLst>
                <a:gs pos="15000">
                  <a:schemeClr val="tx2">
                    <a:alpha val="0"/>
                  </a:schemeClr>
                </a:gs>
                <a:gs pos="100000">
                  <a:schemeClr val="tx2">
                    <a:alpha val="10000"/>
                  </a:schemeClr>
                </a:gs>
              </a:gsLst>
              <a:lin ang="0" scaled="0"/>
            </a:gradFill>
            <a:ln>
              <a:noFill/>
            </a:ln>
          </p:spPr>
          <p:txBody>
            <a:bodyPr vert="horz" wrap="square" lIns="91440" tIns="45720" rIns="91440" bIns="45720" numCol="1" anchor="t" anchorCtr="0" compatLnSpc="1">
              <a:prstTxWarp prst="textNoShape">
                <a:avLst/>
              </a:prstTxWarp>
            </a:bodyPr>
            <a:lstStyle/>
            <a:p>
              <a:endParaRPr lang="ko-KR" altLang="en-US"/>
            </a:p>
          </p:txBody>
        </p:sp>
      </p:grpSp>
      <p:sp>
        <p:nvSpPr>
          <p:cNvPr id="2" name="Title Placeholder 1"/>
          <p:cNvSpPr>
            <a:spLocks noGrp="1"/>
          </p:cNvSpPr>
          <p:nvPr>
            <p:ph type="title"/>
          </p:nvPr>
        </p:nvSpPr>
        <p:spPr>
          <a:xfrm>
            <a:off x="611188" y="213457"/>
            <a:ext cx="7921625" cy="593682"/>
          </a:xfrm>
          <a:prstGeom prst="rect">
            <a:avLst/>
          </a:prstGeom>
        </p:spPr>
        <p:txBody>
          <a:bodyPr vert="horz" lIns="0" tIns="0" rIns="0" bIns="0" rtlCol="0" anchor="ctr">
            <a:noAutofit/>
          </a:bodyPr>
          <a:lstStyle/>
          <a:p>
            <a:r>
              <a:rPr lang="en-US" dirty="0" smtClean="0"/>
              <a:t>Insert Title Here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Screen Clipp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6096000" y="5946714"/>
            <a:ext cx="2514919" cy="880222"/>
          </a:xfrm>
          <a:prstGeom prst="rect">
            <a:avLst/>
          </a:prstGeom>
        </p:spPr>
      </p:pic>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865539" y="6051745"/>
            <a:ext cx="931339" cy="627710"/>
          </a:xfrm>
          <a:prstGeom prst="rect">
            <a:avLst/>
          </a:prstGeom>
        </p:spPr>
      </p:pic>
    </p:spTree>
    <p:extLst>
      <p:ext uri="{BB962C8B-B14F-4D97-AF65-F5344CB8AC3E}">
        <p14:creationId xmlns:p14="http://schemas.microsoft.com/office/powerpoint/2010/main" val="281402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69" r:id="rId7"/>
    <p:sldLayoutId id="2147483670" r:id="rId8"/>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txStyles>
    <p:titleStyle>
      <a:lvl1pPr algn="l" defTabSz="914400" rtl="0" eaLnBrk="1" latinLnBrk="0" hangingPunct="1">
        <a:lnSpc>
          <a:spcPts val="4200"/>
        </a:lnSpc>
        <a:spcBef>
          <a:spcPct val="0"/>
        </a:spcBef>
        <a:buNone/>
        <a:defRPr sz="3200" b="1" kern="1200" spc="-80" baseline="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5375">
          <p15:clr>
            <a:srgbClr val="F26B43"/>
          </p15:clr>
        </p15:guide>
        <p15:guide id="3" pos="38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00000" y="1645543"/>
            <a:ext cx="7405800" cy="1001907"/>
          </a:xfrm>
        </p:spPr>
        <p:txBody>
          <a:bodyPr>
            <a:normAutofit fontScale="90000"/>
          </a:bodyPr>
          <a:lstStyle/>
          <a:p>
            <a:r>
              <a:rPr lang="en-US" dirty="0" smtClean="0"/>
              <a:t>A Journey Towards Better Governance</a:t>
            </a:r>
            <a:br>
              <a:rPr lang="en-US" dirty="0" smtClean="0"/>
            </a:br>
            <a:r>
              <a:rPr lang="en-US" dirty="0" smtClean="0"/>
              <a:t>Some Lessons Learned from Alberta</a:t>
            </a:r>
            <a:endParaRPr lang="en-US" b="1" dirty="0">
              <a:solidFill>
                <a:schemeClr val="tx2"/>
              </a:solidFill>
            </a:endParaRPr>
          </a:p>
        </p:txBody>
      </p:sp>
      <p:sp>
        <p:nvSpPr>
          <p:cNvPr id="3" name="Subtitle 2"/>
          <p:cNvSpPr>
            <a:spLocks noGrp="1"/>
          </p:cNvSpPr>
          <p:nvPr>
            <p:ph type="subTitle" idx="1"/>
          </p:nvPr>
        </p:nvSpPr>
        <p:spPr>
          <a:xfrm>
            <a:off x="900000" y="3352800"/>
            <a:ext cx="6792684" cy="1655762"/>
          </a:xfrm>
        </p:spPr>
        <p:txBody>
          <a:bodyPr>
            <a:normAutofit/>
          </a:bodyPr>
          <a:lstStyle/>
          <a:p>
            <a:r>
              <a:rPr lang="en-US" sz="1800" b="1" dirty="0" smtClean="0"/>
              <a:t>Presented by:</a:t>
            </a:r>
            <a:r>
              <a:rPr lang="en-US" sz="1800" b="1" dirty="0"/>
              <a:t> </a:t>
            </a:r>
            <a:r>
              <a:rPr lang="en-US" sz="1800" b="1" dirty="0" smtClean="0"/>
              <a:t> 	Dr. Phillip van der Merwe</a:t>
            </a:r>
          </a:p>
          <a:p>
            <a:r>
              <a:rPr lang="en-US" sz="1800" b="1" dirty="0"/>
              <a:t>	</a:t>
            </a:r>
            <a:r>
              <a:rPr lang="en-US" sz="1800" b="1" dirty="0" smtClean="0"/>
              <a:t>	C. Grant Sorochan, Director,  AMA</a:t>
            </a:r>
          </a:p>
          <a:p>
            <a:endParaRPr lang="en-US" sz="1800" b="1" dirty="0" smtClean="0"/>
          </a:p>
          <a:p>
            <a:endParaRPr lang="en-US" sz="1800" b="1" dirty="0" smtClean="0"/>
          </a:p>
          <a:p>
            <a:endParaRPr lang="en-US" sz="1800" b="1" dirty="0"/>
          </a:p>
          <a:p>
            <a:endParaRPr lang="en-US" sz="1800" b="1" dirty="0" smtClean="0"/>
          </a:p>
          <a:p>
            <a:r>
              <a:rPr lang="en-US" sz="1800" b="1" dirty="0" smtClean="0"/>
              <a:t>April 2018</a:t>
            </a:r>
          </a:p>
          <a:p>
            <a:endParaRPr lang="en-US" sz="1800" b="1" dirty="0"/>
          </a:p>
          <a:p>
            <a:endParaRPr lang="en-US" sz="1800" b="1" dirty="0"/>
          </a:p>
          <a:p>
            <a:endParaRPr lang="en-US" sz="1800" b="1"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6019801"/>
            <a:ext cx="1944623" cy="838200"/>
          </a:xfrm>
          <a:prstGeom prst="rect">
            <a:avLst/>
          </a:prstGeom>
        </p:spPr>
      </p:pic>
    </p:spTree>
    <p:extLst>
      <p:ext uri="{BB962C8B-B14F-4D97-AF65-F5344CB8AC3E}">
        <p14:creationId xmlns:p14="http://schemas.microsoft.com/office/powerpoint/2010/main" val="41511698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Impacted in our Change</a:t>
            </a:r>
            <a:r>
              <a:rPr lang="mr-IN"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2480006"/>
              </p:ext>
            </p:extLst>
          </p:nvPr>
        </p:nvGraphicFramePr>
        <p:xfrm>
          <a:off x="533400" y="1600200"/>
          <a:ext cx="8229600" cy="4659927"/>
        </p:xfrm>
        <a:graphic>
          <a:graphicData uri="http://schemas.openxmlformats.org/drawingml/2006/table">
            <a:tbl>
              <a:tblPr firstRow="1" bandRow="1">
                <a:tableStyleId>{21E4AEA4-8DFA-4A89-87EB-49C32662AFE0}</a:tableStyleId>
              </a:tblPr>
              <a:tblGrid>
                <a:gridCol w="4114800"/>
                <a:gridCol w="4114800"/>
              </a:tblGrid>
              <a:tr h="786625">
                <a:tc>
                  <a:txBody>
                    <a:bodyPr/>
                    <a:lstStyle/>
                    <a:p>
                      <a:pPr algn="ctr"/>
                      <a:r>
                        <a:rPr lang="en-US" sz="1600" kern="1200" dirty="0" smtClean="0">
                          <a:solidFill>
                            <a:schemeClr val="tx1"/>
                          </a:solidFill>
                        </a:rPr>
                        <a:t>What  Changed?</a:t>
                      </a:r>
                      <a:endParaRPr lang="en-US" sz="1600" b="1" kern="1200" dirty="0" smtClean="0">
                        <a:solidFill>
                          <a:schemeClr val="tx1"/>
                        </a:solidFill>
                        <a:latin typeface="+mn-lt"/>
                        <a:ea typeface="+mn-ea"/>
                        <a:cs typeface="+mn-cs"/>
                      </a:endParaRPr>
                    </a:p>
                  </a:txBody>
                  <a:tcPr anchor="ctr">
                    <a:solidFill>
                      <a:srgbClr val="0070C0"/>
                    </a:solidFill>
                  </a:tcPr>
                </a:tc>
                <a:tc>
                  <a:txBody>
                    <a:bodyPr/>
                    <a:lstStyle/>
                    <a:p>
                      <a:pPr algn="ctr"/>
                      <a:r>
                        <a:rPr lang="en-US" sz="1600" kern="1200" dirty="0" smtClean="0">
                          <a:solidFill>
                            <a:schemeClr val="tx1"/>
                          </a:solidFill>
                        </a:rPr>
                        <a:t>What will not Change?</a:t>
                      </a:r>
                      <a:endParaRPr lang="en-US" sz="1600" b="1" kern="1200" dirty="0">
                        <a:solidFill>
                          <a:schemeClr val="tx1"/>
                        </a:solidFill>
                        <a:latin typeface="+mn-lt"/>
                        <a:ea typeface="+mn-ea"/>
                        <a:cs typeface="+mn-cs"/>
                      </a:endParaRPr>
                    </a:p>
                  </a:txBody>
                  <a:tcPr anchor="ctr">
                    <a:solidFill>
                      <a:srgbClr val="0070C0"/>
                    </a:solidFill>
                  </a:tcPr>
                </a:tc>
              </a:tr>
              <a:tr h="702211">
                <a:tc>
                  <a:txBody>
                    <a:bodyPr/>
                    <a:lstStyle/>
                    <a:p>
                      <a:pPr marL="0" indent="0" algn="l">
                        <a:buFont typeface="Arial" panose="020B0604020202020204" pitchFamily="34" charset="0"/>
                        <a:buNone/>
                      </a:pPr>
                      <a:r>
                        <a:rPr lang="en-US" sz="1600" dirty="0" smtClean="0">
                          <a:solidFill>
                            <a:schemeClr val="bg1"/>
                          </a:solidFill>
                        </a:rPr>
                        <a:t>Zonal and Provincial committees</a:t>
                      </a:r>
                      <a:r>
                        <a:rPr lang="en-US" sz="1600" baseline="0" dirty="0" smtClean="0">
                          <a:solidFill>
                            <a:schemeClr val="bg1"/>
                          </a:solidFill>
                        </a:rPr>
                        <a:t> became formalized</a:t>
                      </a:r>
                      <a:endParaRPr lang="en-US" sz="1600"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indent="0" algn="l">
                        <a:buFont typeface="Arial" panose="020B0604020202020204" pitchFamily="34" charset="0"/>
                        <a:buNone/>
                      </a:pPr>
                      <a:r>
                        <a:rPr lang="en-US" sz="1600" dirty="0" smtClean="0">
                          <a:solidFill>
                            <a:schemeClr val="bg1"/>
                          </a:solidFill>
                        </a:rPr>
                        <a:t>NPCs as a legal entity.</a:t>
                      </a:r>
                    </a:p>
                    <a:p>
                      <a:pPr marL="0" indent="0" algn="l">
                        <a:buFont typeface="Arial" panose="020B0604020202020204" pitchFamily="34" charset="0"/>
                        <a:buNone/>
                      </a:pPr>
                      <a:r>
                        <a:rPr lang="en-US" sz="1600" dirty="0" smtClean="0">
                          <a:solidFill>
                            <a:schemeClr val="bg1"/>
                          </a:solidFill>
                          <a:latin typeface="Arial" panose="020B0604020202020204" pitchFamily="34" charset="0"/>
                          <a:cs typeface="Arial" panose="020B0604020202020204" pitchFamily="34" charset="0"/>
                        </a:rPr>
                        <a:t>Funds still go to the individual</a:t>
                      </a:r>
                      <a:r>
                        <a:rPr lang="en-US" sz="1600" baseline="0" dirty="0" smtClean="0">
                          <a:solidFill>
                            <a:schemeClr val="bg1"/>
                          </a:solidFill>
                          <a:latin typeface="Arial" panose="020B0604020202020204" pitchFamily="34" charset="0"/>
                          <a:cs typeface="Arial" panose="020B0604020202020204" pitchFamily="34" charset="0"/>
                        </a:rPr>
                        <a:t> PCNs</a:t>
                      </a:r>
                      <a:endParaRPr lang="en-US" sz="1600" dirty="0" smtClean="0">
                        <a:solidFill>
                          <a:schemeClr val="bg1"/>
                        </a:solidFill>
                        <a:latin typeface="Arial" panose="020B0604020202020204" pitchFamily="34" charset="0"/>
                        <a:cs typeface="Arial" panose="020B0604020202020204" pitchFamily="34" charset="0"/>
                      </a:endParaRPr>
                    </a:p>
                  </a:txBody>
                  <a:tcPr anchor="ctr"/>
                </a:tc>
              </a:tr>
              <a:tr h="702211">
                <a:tc>
                  <a:txBody>
                    <a:bodyPr/>
                    <a:lstStyle/>
                    <a:p>
                      <a:pPr marL="0" indent="0" algn="l">
                        <a:buFont typeface="Arial" panose="020B0604020202020204" pitchFamily="34" charset="0"/>
                        <a:buNone/>
                      </a:pPr>
                      <a:r>
                        <a:rPr lang="en-US" sz="1600" dirty="0" smtClean="0">
                          <a:solidFill>
                            <a:schemeClr val="bg1"/>
                          </a:solidFill>
                        </a:rPr>
                        <a:t>Roles</a:t>
                      </a:r>
                      <a:r>
                        <a:rPr lang="en-US" sz="1600" baseline="0" dirty="0" smtClean="0">
                          <a:solidFill>
                            <a:schemeClr val="bg1"/>
                          </a:solidFill>
                        </a:rPr>
                        <a:t> for AH, AHS and physicians in al committees (became more clear and articulated)</a:t>
                      </a:r>
                      <a:endParaRPr lang="en-US" sz="1600"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indent="0" algn="l">
                        <a:buFont typeface="Arial" panose="020B0604020202020204" pitchFamily="34" charset="0"/>
                        <a:buNone/>
                      </a:pPr>
                      <a:r>
                        <a:rPr lang="en-US" sz="1600" dirty="0" smtClean="0">
                          <a:solidFill>
                            <a:schemeClr val="bg1"/>
                          </a:solidFill>
                        </a:rPr>
                        <a:t>Legal Models.</a:t>
                      </a:r>
                      <a:endParaRPr lang="en-US" sz="1600" dirty="0" smtClean="0">
                        <a:solidFill>
                          <a:schemeClr val="bg1"/>
                        </a:solidFill>
                        <a:latin typeface="Arial" panose="020B0604020202020204" pitchFamily="34" charset="0"/>
                        <a:cs typeface="Arial" panose="020B0604020202020204" pitchFamily="34" charset="0"/>
                      </a:endParaRPr>
                    </a:p>
                  </a:txBody>
                  <a:tcPr anchor="ctr"/>
                </a:tc>
              </a:tr>
              <a:tr h="702211">
                <a:tc>
                  <a:txBody>
                    <a:bodyPr/>
                    <a:lstStyle/>
                    <a:p>
                      <a:pPr marL="0" indent="0" algn="l">
                        <a:buFont typeface="Arial" panose="020B0604020202020204" pitchFamily="34" charset="0"/>
                        <a:buNone/>
                      </a:pPr>
                      <a:r>
                        <a:rPr lang="en-US" sz="1600" dirty="0" smtClean="0">
                          <a:solidFill>
                            <a:schemeClr val="bg1"/>
                          </a:solidFill>
                        </a:rPr>
                        <a:t>Reporting structure.</a:t>
                      </a:r>
                    </a:p>
                    <a:p>
                      <a:pPr marL="0" indent="0" algn="l">
                        <a:buFont typeface="Arial" panose="020B0604020202020204" pitchFamily="34" charset="0"/>
                        <a:buNone/>
                      </a:pPr>
                      <a:r>
                        <a:rPr lang="en-US" sz="1600" dirty="0" smtClean="0">
                          <a:solidFill>
                            <a:schemeClr val="bg1"/>
                          </a:solidFill>
                          <a:latin typeface="Arial" panose="020B0604020202020204" pitchFamily="34" charset="0"/>
                          <a:cs typeface="Arial" panose="020B0604020202020204" pitchFamily="34" charset="0"/>
                        </a:rPr>
                        <a:t>Zonal </a:t>
                      </a:r>
                      <a:r>
                        <a:rPr lang="en-US" sz="1600" baseline="0" dirty="0" smtClean="0">
                          <a:solidFill>
                            <a:schemeClr val="bg1"/>
                          </a:solidFill>
                          <a:latin typeface="Arial" panose="020B0604020202020204" pitchFamily="34" charset="0"/>
                          <a:cs typeface="Arial" panose="020B0604020202020204" pitchFamily="34" charset="0"/>
                        </a:rPr>
                        <a:t>Committees play a pivotal role.</a:t>
                      </a:r>
                      <a:endParaRPr lang="en-US" sz="1600"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indent="0" algn="l">
                        <a:buFont typeface="Arial" panose="020B0604020202020204" pitchFamily="34" charset="0"/>
                        <a:buNone/>
                      </a:pPr>
                      <a:r>
                        <a:rPr lang="en-US" sz="1600" dirty="0" smtClean="0">
                          <a:solidFill>
                            <a:schemeClr val="bg1"/>
                          </a:solidFill>
                        </a:rPr>
                        <a:t>Joint Venture Agreement-</a:t>
                      </a:r>
                      <a:r>
                        <a:rPr lang="en-US" sz="1600" baseline="0" dirty="0" smtClean="0">
                          <a:solidFill>
                            <a:schemeClr val="bg1"/>
                          </a:solidFill>
                        </a:rPr>
                        <a:t> </a:t>
                      </a:r>
                      <a:endParaRPr lang="en-US" sz="1600" dirty="0" smtClean="0">
                        <a:solidFill>
                          <a:schemeClr val="bg1"/>
                        </a:solidFill>
                        <a:latin typeface="Arial" panose="020B0604020202020204" pitchFamily="34" charset="0"/>
                        <a:cs typeface="Arial" panose="020B0604020202020204" pitchFamily="34" charset="0"/>
                      </a:endParaRPr>
                    </a:p>
                  </a:txBody>
                  <a:tcPr anchor="ctr"/>
                </a:tc>
              </a:tr>
              <a:tr h="702211">
                <a:tc>
                  <a:txBody>
                    <a:bodyPr/>
                    <a:lstStyle/>
                    <a:p>
                      <a:pPr marL="0" indent="0" algn="l">
                        <a:buFont typeface="Arial" panose="020B0604020202020204" pitchFamily="34" charset="0"/>
                        <a:buNone/>
                      </a:pPr>
                      <a:r>
                        <a:rPr lang="en-US" sz="1600" dirty="0" smtClean="0">
                          <a:solidFill>
                            <a:schemeClr val="bg1"/>
                          </a:solidFill>
                        </a:rPr>
                        <a:t>Movement</a:t>
                      </a:r>
                      <a:r>
                        <a:rPr lang="en-US" sz="1600" baseline="0" dirty="0" smtClean="0">
                          <a:solidFill>
                            <a:schemeClr val="bg1"/>
                          </a:solidFill>
                        </a:rPr>
                        <a:t> toward e</a:t>
                      </a:r>
                      <a:r>
                        <a:rPr lang="en-US" sz="1600" dirty="0" smtClean="0">
                          <a:solidFill>
                            <a:schemeClr val="bg1"/>
                          </a:solidFill>
                        </a:rPr>
                        <a:t>quitable</a:t>
                      </a:r>
                      <a:r>
                        <a:rPr lang="en-US" sz="1600" baseline="0" dirty="0" smtClean="0">
                          <a:solidFill>
                            <a:schemeClr val="bg1"/>
                          </a:solidFill>
                        </a:rPr>
                        <a:t> support for vulnerable populations </a:t>
                      </a:r>
                      <a:endParaRPr lang="en-US" sz="1600"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indent="0" algn="l">
                        <a:buFont typeface="Arial" panose="020B0604020202020204" pitchFamily="34" charset="0"/>
                        <a:buNone/>
                      </a:pPr>
                      <a:r>
                        <a:rPr lang="en-US" sz="1600" dirty="0" smtClean="0">
                          <a:solidFill>
                            <a:schemeClr val="bg1"/>
                          </a:solidFill>
                        </a:rPr>
                        <a:t>The number of PCNs in the province.</a:t>
                      </a:r>
                    </a:p>
                    <a:p>
                      <a:pPr marL="0" indent="0" algn="l">
                        <a:buFont typeface="Arial" panose="020B0604020202020204" pitchFamily="34" charset="0"/>
                        <a:buNone/>
                      </a:pPr>
                      <a:r>
                        <a:rPr lang="en-US" sz="1600" dirty="0" smtClean="0">
                          <a:solidFill>
                            <a:schemeClr val="bg1"/>
                          </a:solidFill>
                          <a:latin typeface="Arial" panose="020B0604020202020204" pitchFamily="34" charset="0"/>
                          <a:cs typeface="Arial" panose="020B0604020202020204" pitchFamily="34" charset="0"/>
                        </a:rPr>
                        <a:t>Although</a:t>
                      </a:r>
                      <a:r>
                        <a:rPr lang="en-US" sz="1600" baseline="0" dirty="0" smtClean="0">
                          <a:solidFill>
                            <a:schemeClr val="bg1"/>
                          </a:solidFill>
                          <a:latin typeface="Arial" panose="020B0604020202020204" pitchFamily="34" charset="0"/>
                          <a:cs typeface="Arial" panose="020B0604020202020204" pitchFamily="34" charset="0"/>
                        </a:rPr>
                        <a:t> merger efforts underway have been PCN driven</a:t>
                      </a:r>
                      <a:endParaRPr lang="en-US" sz="1600" dirty="0" smtClean="0">
                        <a:solidFill>
                          <a:schemeClr val="bg1"/>
                        </a:solidFill>
                        <a:latin typeface="Arial" panose="020B0604020202020204" pitchFamily="34" charset="0"/>
                        <a:cs typeface="Arial" panose="020B0604020202020204" pitchFamily="34" charset="0"/>
                      </a:endParaRPr>
                    </a:p>
                  </a:txBody>
                  <a:tcPr anchor="ctr"/>
                </a:tc>
              </a:tr>
              <a:tr h="702211">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smtClean="0">
                          <a:solidFill>
                            <a:schemeClr val="bg1"/>
                          </a:solidFill>
                        </a:rPr>
                        <a:t>Influence.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smtClean="0">
                          <a:solidFill>
                            <a:schemeClr val="bg1"/>
                          </a:solidFill>
                          <a:latin typeface="Arial" panose="020B0604020202020204" pitchFamily="34" charset="0"/>
                          <a:cs typeface="Arial" panose="020B0604020202020204" pitchFamily="34" charset="0"/>
                        </a:rPr>
                        <a:t>Moved from just influencing to decision</a:t>
                      </a:r>
                      <a:r>
                        <a:rPr lang="en-US" sz="1600" baseline="0" dirty="0" smtClean="0">
                          <a:solidFill>
                            <a:schemeClr val="bg1"/>
                          </a:solidFill>
                          <a:latin typeface="Arial" panose="020B0604020202020204" pitchFamily="34" charset="0"/>
                          <a:cs typeface="Arial" panose="020B0604020202020204" pitchFamily="34" charset="0"/>
                        </a:rPr>
                        <a:t> making!</a:t>
                      </a:r>
                      <a:endParaRPr lang="en-US" sz="1600" dirty="0" smtClean="0">
                        <a:solidFill>
                          <a:schemeClr val="bg1"/>
                        </a:solidFill>
                        <a:latin typeface="Arial" panose="020B0604020202020204" pitchFamily="34" charset="0"/>
                        <a:cs typeface="Arial" panose="020B0604020202020204" pitchFamily="34" charset="0"/>
                      </a:endParaRPr>
                    </a:p>
                  </a:txBody>
                  <a:tcPr anchor="ctr"/>
                </a:tc>
                <a:tc>
                  <a:txBody>
                    <a:bodyPr/>
                    <a:lstStyle/>
                    <a:p>
                      <a:pPr marL="0" indent="0" algn="l">
                        <a:buFont typeface="Arial" panose="020B0604020202020204" pitchFamily="34" charset="0"/>
                        <a:buNone/>
                      </a:pPr>
                      <a:r>
                        <a:rPr lang="en-US" sz="1600" dirty="0" smtClean="0">
                          <a:solidFill>
                            <a:schemeClr val="bg1"/>
                          </a:solidFill>
                        </a:rPr>
                        <a:t>Physician Leads continue to be represented at the zonal level.</a:t>
                      </a:r>
                      <a:endParaRPr lang="en-US" sz="1600" kern="1200" dirty="0">
                        <a:solidFill>
                          <a:schemeClr val="bg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3468545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68616" cy="593682"/>
          </a:xfrm>
        </p:spPr>
        <p:txBody>
          <a:bodyPr/>
          <a:lstStyle/>
          <a:p>
            <a:r>
              <a:rPr lang="en-CA" dirty="0" smtClean="0"/>
              <a:t>Strong Physician Leadership</a:t>
            </a:r>
            <a:endParaRPr lang="en-US" dirty="0"/>
          </a:p>
        </p:txBody>
      </p:sp>
      <p:sp>
        <p:nvSpPr>
          <p:cNvPr id="4" name="Text Placeholder 3"/>
          <p:cNvSpPr>
            <a:spLocks noGrp="1"/>
          </p:cNvSpPr>
          <p:nvPr>
            <p:ph type="body" sz="quarter" idx="11"/>
          </p:nvPr>
        </p:nvSpPr>
        <p:spPr>
          <a:xfrm>
            <a:off x="914400" y="1828800"/>
            <a:ext cx="7543800" cy="4419600"/>
          </a:xfrm>
        </p:spPr>
        <p:txBody>
          <a:bodyPr/>
          <a:lstStyle/>
          <a:p>
            <a:pPr marL="285750" indent="-285750">
              <a:buFont typeface="Arial" charset="0"/>
              <a:buChar char="•"/>
            </a:pPr>
            <a:r>
              <a:rPr lang="en-US" sz="2800" dirty="0" smtClean="0"/>
              <a:t>AMA invested in staff supports to assist physician leaders.</a:t>
            </a:r>
          </a:p>
          <a:p>
            <a:pPr marL="285750" indent="-285750">
              <a:buFont typeface="Arial" charset="0"/>
              <a:buChar char="•"/>
            </a:pPr>
            <a:r>
              <a:rPr lang="en-US" sz="2800" dirty="0" smtClean="0"/>
              <a:t>Need to recognize work is not from side of desk- requires a financial investment to support physician leaders.</a:t>
            </a:r>
          </a:p>
          <a:p>
            <a:pPr marL="285750" indent="-285750">
              <a:buFont typeface="Arial" charset="0"/>
              <a:buChar char="•"/>
            </a:pPr>
            <a:r>
              <a:rPr lang="en-US" sz="2800" dirty="0" smtClean="0"/>
              <a:t>Incentives/ recognition of value of time was required to get local leaders involved and engaged.</a:t>
            </a:r>
          </a:p>
          <a:p>
            <a:pPr marL="285750" indent="-285750">
              <a:buFont typeface="Arial" charset="0"/>
              <a:buChar char="•"/>
            </a:pPr>
            <a:endParaRPr lang="en-US" sz="2800" dirty="0" smtClean="0"/>
          </a:p>
          <a:p>
            <a:pPr marL="285750" indent="-285750">
              <a:buFont typeface="Arial" charset="0"/>
              <a:buChar char="•"/>
            </a:pPr>
            <a:endParaRPr lang="en-US" sz="2800" dirty="0" smtClean="0"/>
          </a:p>
          <a:p>
            <a:pPr marL="285750" indent="-285750">
              <a:buFont typeface="Arial" charset="0"/>
              <a:buChar char="•"/>
            </a:pPr>
            <a:endParaRPr lang="en-US" sz="2800" dirty="0" smtClean="0"/>
          </a:p>
          <a:p>
            <a:pPr marL="285750" indent="-285750">
              <a:buFont typeface="Arial" charset="0"/>
              <a:buChar char="•"/>
            </a:pPr>
            <a:endParaRPr lang="en-US" sz="2800" dirty="0"/>
          </a:p>
        </p:txBody>
      </p:sp>
    </p:spTree>
    <p:extLst>
      <p:ext uri="{BB962C8B-B14F-4D97-AF65-F5344CB8AC3E}">
        <p14:creationId xmlns:p14="http://schemas.microsoft.com/office/powerpoint/2010/main" val="721689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344816" cy="593682"/>
          </a:xfrm>
        </p:spPr>
        <p:txBody>
          <a:bodyPr/>
          <a:lstStyle/>
          <a:p>
            <a:r>
              <a:rPr lang="en-US" dirty="0" smtClean="0"/>
              <a:t>In this Presentation</a:t>
            </a:r>
            <a:endParaRPr lang="en-US" dirty="0"/>
          </a:p>
        </p:txBody>
      </p:sp>
      <p:sp>
        <p:nvSpPr>
          <p:cNvPr id="6" name="Text Placeholder 3"/>
          <p:cNvSpPr>
            <a:spLocks noGrp="1"/>
          </p:cNvSpPr>
          <p:nvPr>
            <p:ph type="body" sz="quarter" idx="11"/>
          </p:nvPr>
        </p:nvSpPr>
        <p:spPr>
          <a:xfrm>
            <a:off x="762000" y="1905000"/>
            <a:ext cx="7343775" cy="3352800"/>
          </a:xfrm>
        </p:spPr>
        <p:txBody>
          <a:bodyPr/>
          <a:lstStyle/>
          <a:p>
            <a:pPr marL="285750" indent="-285750">
              <a:buFont typeface="Arial" charset="0"/>
              <a:buChar char="•"/>
            </a:pPr>
            <a:r>
              <a:rPr lang="en-US" sz="2800" dirty="0" smtClean="0">
                <a:solidFill>
                  <a:schemeClr val="bg1"/>
                </a:solidFill>
              </a:rPr>
              <a:t>Review of highlights of past vs. current governance models in Alberta</a:t>
            </a:r>
          </a:p>
          <a:p>
            <a:pPr marL="285750" indent="-285750">
              <a:buFont typeface="Arial" charset="0"/>
              <a:buChar char="•"/>
            </a:pPr>
            <a:r>
              <a:rPr lang="en-US" sz="2800" dirty="0" smtClean="0">
                <a:solidFill>
                  <a:schemeClr val="bg1"/>
                </a:solidFill>
              </a:rPr>
              <a:t>Lessons we learned that necessitated a change in models</a:t>
            </a:r>
          </a:p>
          <a:p>
            <a:pPr marL="285750" indent="-285750">
              <a:buFont typeface="Arial" charset="0"/>
              <a:buChar char="•"/>
            </a:pPr>
            <a:r>
              <a:rPr lang="en-US" sz="2800" dirty="0" smtClean="0">
                <a:solidFill>
                  <a:schemeClr val="bg1"/>
                </a:solidFill>
              </a:rPr>
              <a:t>Recognizing the lead for strong physician leadership</a:t>
            </a:r>
          </a:p>
          <a:p>
            <a:endParaRPr lang="en-US" sz="2800" dirty="0" smtClean="0"/>
          </a:p>
          <a:p>
            <a:pPr marL="285750" indent="-285750">
              <a:buFont typeface="Arial" charset="0"/>
              <a:buChar char="•"/>
            </a:pPr>
            <a:endParaRPr lang="en-US" sz="2800" dirty="0" smtClean="0"/>
          </a:p>
          <a:p>
            <a:pPr marL="285750" indent="-285750">
              <a:buFont typeface="Arial" charset="0"/>
              <a:buChar char="•"/>
            </a:pPr>
            <a:endParaRPr lang="en-US" sz="2800" dirty="0"/>
          </a:p>
        </p:txBody>
      </p:sp>
    </p:spTree>
    <p:extLst>
      <p:ext uri="{BB962C8B-B14F-4D97-AF65-F5344CB8AC3E}">
        <p14:creationId xmlns:p14="http://schemas.microsoft.com/office/powerpoint/2010/main" val="1069323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36173" y="233064"/>
            <a:ext cx="7126513" cy="88036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b="1" dirty="0" smtClean="0">
                <a:solidFill>
                  <a:schemeClr val="bg1"/>
                </a:solidFill>
              </a:rPr>
              <a:t>A Timeline of Key Events</a:t>
            </a:r>
          </a:p>
          <a:p>
            <a:r>
              <a:rPr lang="en-CA" altLang="en-US" b="1" dirty="0" smtClean="0">
                <a:solidFill>
                  <a:schemeClr val="bg1"/>
                </a:solidFill>
              </a:rPr>
              <a:t>Alberta’s Journey</a:t>
            </a:r>
            <a:endParaRPr lang="en-US" altLang="en-US" b="1" dirty="0">
              <a:solidFill>
                <a:schemeClr val="bg1"/>
              </a:solidFill>
            </a:endParaRPr>
          </a:p>
        </p:txBody>
      </p:sp>
      <p:cxnSp>
        <p:nvCxnSpPr>
          <p:cNvPr id="6" name="Straight Connector 5"/>
          <p:cNvCxnSpPr/>
          <p:nvPr/>
        </p:nvCxnSpPr>
        <p:spPr>
          <a:xfrm>
            <a:off x="605972" y="3697514"/>
            <a:ext cx="7837714" cy="0"/>
          </a:xfrm>
          <a:prstGeom prst="line">
            <a:avLst/>
          </a:prstGeom>
          <a:ln w="174625">
            <a:solidFill>
              <a:srgbClr val="00B050">
                <a:alpha val="99000"/>
              </a:srgb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20272" y="2775856"/>
            <a:ext cx="0" cy="669472"/>
          </a:xfrm>
          <a:prstGeom prst="line">
            <a:avLst/>
          </a:prstGeom>
          <a:ln>
            <a:tailEnd type="triangle" w="lg" len="lg"/>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0" y="2106105"/>
            <a:ext cx="1516742" cy="584775"/>
          </a:xfrm>
          <a:prstGeom prst="rect">
            <a:avLst/>
          </a:prstGeom>
          <a:noFill/>
        </p:spPr>
        <p:txBody>
          <a:bodyPr wrap="square" rtlCol="0">
            <a:spAutoFit/>
          </a:bodyPr>
          <a:lstStyle/>
          <a:p>
            <a:pPr algn="ctr"/>
            <a:r>
              <a:rPr lang="en-US" sz="1600" b="1" dirty="0" smtClean="0">
                <a:solidFill>
                  <a:schemeClr val="bg1"/>
                </a:solidFill>
              </a:rPr>
              <a:t>First</a:t>
            </a:r>
            <a:r>
              <a:rPr lang="en-US" sz="1600" b="1" dirty="0" smtClean="0"/>
              <a:t> </a:t>
            </a:r>
            <a:r>
              <a:rPr lang="en-US" sz="1600" b="1" dirty="0" smtClean="0">
                <a:solidFill>
                  <a:schemeClr val="bg1"/>
                </a:solidFill>
              </a:rPr>
              <a:t>PCN Formed 2005</a:t>
            </a:r>
            <a:endParaRPr lang="en-US" sz="1600" b="1" dirty="0">
              <a:solidFill>
                <a:schemeClr val="bg1"/>
              </a:solidFill>
            </a:endParaRPr>
          </a:p>
        </p:txBody>
      </p:sp>
      <p:cxnSp>
        <p:nvCxnSpPr>
          <p:cNvPr id="10" name="Straight Connector 9"/>
          <p:cNvCxnSpPr/>
          <p:nvPr/>
        </p:nvCxnSpPr>
        <p:spPr>
          <a:xfrm>
            <a:off x="2734128" y="2745920"/>
            <a:ext cx="0" cy="669472"/>
          </a:xfrm>
          <a:prstGeom prst="line">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8307615" y="3848099"/>
            <a:ext cx="0" cy="669472"/>
          </a:xfrm>
          <a:prstGeom prst="line">
            <a:avLst/>
          </a:prstGeom>
          <a:ln>
            <a:headEnd type="arrow" w="med" len="med"/>
            <a:tailEnd type="none" w="lg" len="lg"/>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8166099" y="2775856"/>
            <a:ext cx="0" cy="669472"/>
          </a:xfrm>
          <a:prstGeom prst="line">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6587671" y="2784019"/>
            <a:ext cx="0" cy="669472"/>
          </a:xfrm>
          <a:prstGeom prst="line">
            <a:avLst/>
          </a:prstGeom>
          <a:ln>
            <a:tailEnd type="triangle" w="lg" len="lg"/>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864347" y="2000227"/>
            <a:ext cx="2162627" cy="830997"/>
          </a:xfrm>
          <a:prstGeom prst="rect">
            <a:avLst/>
          </a:prstGeom>
          <a:noFill/>
        </p:spPr>
        <p:txBody>
          <a:bodyPr wrap="square" rtlCol="0">
            <a:spAutoFit/>
          </a:bodyPr>
          <a:lstStyle/>
          <a:p>
            <a:pPr algn="ctr"/>
            <a:r>
              <a:rPr lang="en-US" sz="1600" b="1" dirty="0" smtClean="0">
                <a:solidFill>
                  <a:schemeClr val="bg1"/>
                </a:solidFill>
              </a:rPr>
              <a:t>New Governance Structure, June</a:t>
            </a:r>
            <a:r>
              <a:rPr lang="en-US" sz="1600" b="1" dirty="0">
                <a:solidFill>
                  <a:schemeClr val="bg1"/>
                </a:solidFill>
              </a:rPr>
              <a:t> </a:t>
            </a:r>
            <a:r>
              <a:rPr lang="en-US" sz="1600" b="1" dirty="0" smtClean="0">
                <a:solidFill>
                  <a:schemeClr val="bg1"/>
                </a:solidFill>
              </a:rPr>
              <a:t>2017</a:t>
            </a:r>
            <a:endParaRPr lang="en-US" sz="1600" b="1" dirty="0">
              <a:solidFill>
                <a:schemeClr val="bg1"/>
              </a:solidFill>
            </a:endParaRPr>
          </a:p>
        </p:txBody>
      </p:sp>
      <p:cxnSp>
        <p:nvCxnSpPr>
          <p:cNvPr id="16" name="Straight Connector 15"/>
          <p:cNvCxnSpPr/>
          <p:nvPr/>
        </p:nvCxnSpPr>
        <p:spPr>
          <a:xfrm>
            <a:off x="2374900" y="3895228"/>
            <a:ext cx="0" cy="669472"/>
          </a:xfrm>
          <a:prstGeom prst="line">
            <a:avLst/>
          </a:prstGeom>
          <a:ln>
            <a:headEnd type="arrow" w="med" len="med"/>
            <a:tailEnd type="none" w="lg" len="lg"/>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738585" y="3879763"/>
            <a:ext cx="0" cy="669472"/>
          </a:xfrm>
          <a:prstGeom prst="line">
            <a:avLst/>
          </a:prstGeom>
          <a:ln>
            <a:headEnd type="arrow" w="med" len="med"/>
            <a:tailEnd type="none" w="lg" len="lg"/>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123293" y="3945078"/>
            <a:ext cx="0" cy="669472"/>
          </a:xfrm>
          <a:prstGeom prst="line">
            <a:avLst/>
          </a:prstGeom>
          <a:ln>
            <a:headEnd type="arrow" w="med" len="med"/>
            <a:tailEnd type="none" w="lg" len="lg"/>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565398" y="4687810"/>
            <a:ext cx="2162627" cy="830997"/>
          </a:xfrm>
          <a:prstGeom prst="rect">
            <a:avLst/>
          </a:prstGeom>
          <a:noFill/>
        </p:spPr>
        <p:txBody>
          <a:bodyPr wrap="square" rtlCol="0">
            <a:spAutoFit/>
          </a:bodyPr>
          <a:lstStyle/>
          <a:p>
            <a:pPr algn="ctr"/>
            <a:r>
              <a:rPr lang="en-US" sz="1600" b="1" dirty="0" smtClean="0">
                <a:solidFill>
                  <a:schemeClr val="bg1"/>
                </a:solidFill>
              </a:rPr>
              <a:t>AMA Release Primary Care Vision, 2010</a:t>
            </a:r>
            <a:endParaRPr lang="en-US" sz="1600" b="1" dirty="0">
              <a:solidFill>
                <a:schemeClr val="bg1"/>
              </a:solidFill>
            </a:endParaRPr>
          </a:p>
        </p:txBody>
      </p:sp>
      <p:sp>
        <p:nvSpPr>
          <p:cNvPr id="20" name="TextBox 19"/>
          <p:cNvSpPr txBox="1"/>
          <p:nvPr/>
        </p:nvSpPr>
        <p:spPr>
          <a:xfrm>
            <a:off x="6981373" y="4564700"/>
            <a:ext cx="2162627" cy="830997"/>
          </a:xfrm>
          <a:prstGeom prst="rect">
            <a:avLst/>
          </a:prstGeom>
          <a:noFill/>
        </p:spPr>
        <p:txBody>
          <a:bodyPr wrap="square" rtlCol="0">
            <a:spAutoFit/>
          </a:bodyPr>
          <a:lstStyle/>
          <a:p>
            <a:pPr algn="ctr"/>
            <a:r>
              <a:rPr lang="en-US" sz="1600" b="1" dirty="0" smtClean="0">
                <a:solidFill>
                  <a:schemeClr val="bg1"/>
                </a:solidFill>
              </a:rPr>
              <a:t>Primary Care Integration Network</a:t>
            </a:r>
          </a:p>
          <a:p>
            <a:pPr algn="ctr"/>
            <a:r>
              <a:rPr lang="en-US" sz="1600" b="1" dirty="0" smtClean="0">
                <a:solidFill>
                  <a:schemeClr val="bg1"/>
                </a:solidFill>
              </a:rPr>
              <a:t>Sept 2017</a:t>
            </a:r>
            <a:endParaRPr lang="en-US" sz="1600" b="1" dirty="0">
              <a:solidFill>
                <a:schemeClr val="bg1"/>
              </a:solidFill>
            </a:endParaRPr>
          </a:p>
        </p:txBody>
      </p:sp>
      <p:sp>
        <p:nvSpPr>
          <p:cNvPr id="21" name="TextBox 20"/>
          <p:cNvSpPr txBox="1"/>
          <p:nvPr/>
        </p:nvSpPr>
        <p:spPr>
          <a:xfrm>
            <a:off x="758371" y="4620954"/>
            <a:ext cx="2162627" cy="830997"/>
          </a:xfrm>
          <a:prstGeom prst="rect">
            <a:avLst/>
          </a:prstGeom>
          <a:noFill/>
        </p:spPr>
        <p:txBody>
          <a:bodyPr wrap="square" rtlCol="0">
            <a:spAutoFit/>
          </a:bodyPr>
          <a:lstStyle/>
          <a:p>
            <a:pPr algn="ctr"/>
            <a:r>
              <a:rPr lang="en-US" sz="1600" b="1" dirty="0" smtClean="0">
                <a:solidFill>
                  <a:schemeClr val="bg1"/>
                </a:solidFill>
              </a:rPr>
              <a:t>PCN Leads Formed</a:t>
            </a:r>
          </a:p>
          <a:p>
            <a:pPr algn="ctr"/>
            <a:r>
              <a:rPr lang="en-US" sz="1600" b="1" dirty="0" smtClean="0">
                <a:solidFill>
                  <a:schemeClr val="bg1"/>
                </a:solidFill>
              </a:rPr>
              <a:t>PCN Forum Created</a:t>
            </a:r>
          </a:p>
          <a:p>
            <a:pPr algn="ctr"/>
            <a:r>
              <a:rPr lang="en-US" sz="1600" b="1" dirty="0" smtClean="0">
                <a:solidFill>
                  <a:schemeClr val="bg1"/>
                </a:solidFill>
              </a:rPr>
              <a:t>2008</a:t>
            </a:r>
            <a:endParaRPr lang="en-US" sz="1600" b="1" dirty="0">
              <a:solidFill>
                <a:schemeClr val="bg1"/>
              </a:solidFill>
            </a:endParaRPr>
          </a:p>
        </p:txBody>
      </p:sp>
      <p:sp>
        <p:nvSpPr>
          <p:cNvPr id="22" name="TextBox 21"/>
          <p:cNvSpPr txBox="1"/>
          <p:nvPr/>
        </p:nvSpPr>
        <p:spPr>
          <a:xfrm>
            <a:off x="1756544" y="2007751"/>
            <a:ext cx="2601994" cy="584775"/>
          </a:xfrm>
          <a:prstGeom prst="rect">
            <a:avLst/>
          </a:prstGeom>
          <a:noFill/>
        </p:spPr>
        <p:txBody>
          <a:bodyPr wrap="none" rtlCol="0">
            <a:spAutoFit/>
          </a:bodyPr>
          <a:lstStyle/>
          <a:p>
            <a:r>
              <a:rPr lang="en-US" sz="1600" b="1" dirty="0" smtClean="0">
                <a:solidFill>
                  <a:schemeClr val="bg1"/>
                </a:solidFill>
              </a:rPr>
              <a:t>PCNs Proliferate Rapidly</a:t>
            </a:r>
          </a:p>
          <a:p>
            <a:r>
              <a:rPr lang="en-US" sz="1600" b="1" dirty="0" smtClean="0">
                <a:solidFill>
                  <a:schemeClr val="bg1"/>
                </a:solidFill>
              </a:rPr>
              <a:t>2006-2014</a:t>
            </a:r>
            <a:endParaRPr lang="en-US" sz="1600" b="1" dirty="0">
              <a:solidFill>
                <a:schemeClr val="bg1"/>
              </a:solidFill>
            </a:endParaRPr>
          </a:p>
        </p:txBody>
      </p:sp>
      <p:cxnSp>
        <p:nvCxnSpPr>
          <p:cNvPr id="23" name="Straight Connector 22"/>
          <p:cNvCxnSpPr/>
          <p:nvPr/>
        </p:nvCxnSpPr>
        <p:spPr>
          <a:xfrm>
            <a:off x="3773710" y="2745920"/>
            <a:ext cx="0" cy="669472"/>
          </a:xfrm>
          <a:prstGeom prst="line">
            <a:avLst/>
          </a:prstGeom>
          <a:ln>
            <a:tailEnd type="triangle" w="lg" len="lg"/>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442610" y="2398493"/>
            <a:ext cx="1516742" cy="584775"/>
          </a:xfrm>
          <a:prstGeom prst="rect">
            <a:avLst/>
          </a:prstGeom>
          <a:noFill/>
        </p:spPr>
        <p:txBody>
          <a:bodyPr wrap="square" rtlCol="0">
            <a:spAutoFit/>
          </a:bodyPr>
          <a:lstStyle/>
          <a:p>
            <a:pPr algn="ctr"/>
            <a:r>
              <a:rPr lang="en-US" sz="1600" b="1" dirty="0" smtClean="0">
                <a:solidFill>
                  <a:schemeClr val="bg1"/>
                </a:solidFill>
              </a:rPr>
              <a:t>PCA Formed</a:t>
            </a:r>
          </a:p>
          <a:p>
            <a:pPr algn="ctr"/>
            <a:r>
              <a:rPr lang="en-US" sz="1600" b="1" dirty="0" smtClean="0">
                <a:solidFill>
                  <a:schemeClr val="bg1"/>
                </a:solidFill>
              </a:rPr>
              <a:t>2011</a:t>
            </a:r>
            <a:endParaRPr lang="en-US" sz="1600" b="1" dirty="0">
              <a:solidFill>
                <a:schemeClr val="bg1"/>
              </a:solidFill>
            </a:endParaRPr>
          </a:p>
        </p:txBody>
      </p:sp>
      <p:sp>
        <p:nvSpPr>
          <p:cNvPr id="25" name="TextBox 24"/>
          <p:cNvSpPr txBox="1"/>
          <p:nvPr/>
        </p:nvSpPr>
        <p:spPr>
          <a:xfrm>
            <a:off x="4716235" y="4700337"/>
            <a:ext cx="2162627" cy="1077218"/>
          </a:xfrm>
          <a:prstGeom prst="rect">
            <a:avLst/>
          </a:prstGeom>
          <a:noFill/>
        </p:spPr>
        <p:txBody>
          <a:bodyPr wrap="square" rtlCol="0">
            <a:spAutoFit/>
          </a:bodyPr>
          <a:lstStyle/>
          <a:p>
            <a:pPr algn="ctr"/>
            <a:r>
              <a:rPr lang="en-US" sz="1600" b="1" dirty="0" smtClean="0">
                <a:solidFill>
                  <a:schemeClr val="bg1"/>
                </a:solidFill>
              </a:rPr>
              <a:t>PCNs Focus on Medical Home and Panel</a:t>
            </a:r>
          </a:p>
          <a:p>
            <a:pPr algn="ctr"/>
            <a:r>
              <a:rPr lang="en-US" sz="1600" b="1" dirty="0" smtClean="0">
                <a:solidFill>
                  <a:schemeClr val="bg1"/>
                </a:solidFill>
              </a:rPr>
              <a:t>2015 onward</a:t>
            </a:r>
            <a:endParaRPr lang="en-US" sz="1600" b="1" dirty="0">
              <a:solidFill>
                <a:schemeClr val="bg1"/>
              </a:solidFill>
            </a:endParaRPr>
          </a:p>
        </p:txBody>
      </p:sp>
      <p:sp>
        <p:nvSpPr>
          <p:cNvPr id="27" name="TextBox 26"/>
          <p:cNvSpPr txBox="1"/>
          <p:nvPr/>
        </p:nvSpPr>
        <p:spPr>
          <a:xfrm>
            <a:off x="5738585" y="2155831"/>
            <a:ext cx="1329847" cy="584775"/>
          </a:xfrm>
          <a:prstGeom prst="rect">
            <a:avLst/>
          </a:prstGeom>
          <a:noFill/>
        </p:spPr>
        <p:txBody>
          <a:bodyPr wrap="square" rtlCol="0">
            <a:spAutoFit/>
          </a:bodyPr>
          <a:lstStyle/>
          <a:p>
            <a:pPr algn="ctr"/>
            <a:r>
              <a:rPr lang="en-US" sz="1600" b="1" dirty="0" smtClean="0">
                <a:solidFill>
                  <a:schemeClr val="bg1"/>
                </a:solidFill>
              </a:rPr>
              <a:t>42 PCNs </a:t>
            </a:r>
          </a:p>
          <a:p>
            <a:pPr algn="ctr"/>
            <a:r>
              <a:rPr lang="en-US" sz="1600" b="1" dirty="0" smtClean="0">
                <a:solidFill>
                  <a:schemeClr val="bg1"/>
                </a:solidFill>
              </a:rPr>
              <a:t>2016</a:t>
            </a:r>
            <a:endParaRPr lang="en-US" sz="1600" b="1" dirty="0">
              <a:solidFill>
                <a:schemeClr val="bg1"/>
              </a:solidFill>
            </a:endParaRPr>
          </a:p>
        </p:txBody>
      </p:sp>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2865" y="6118662"/>
            <a:ext cx="931339" cy="627710"/>
          </a:xfrm>
          <a:prstGeom prst="rect">
            <a:avLst/>
          </a:prstGeom>
        </p:spPr>
      </p:pic>
    </p:spTree>
    <p:extLst>
      <p:ext uri="{BB962C8B-B14F-4D97-AF65-F5344CB8AC3E}">
        <p14:creationId xmlns:p14="http://schemas.microsoft.com/office/powerpoint/2010/main" val="12285135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68616" cy="593682"/>
          </a:xfrm>
        </p:spPr>
        <p:txBody>
          <a:bodyPr/>
          <a:lstStyle/>
          <a:p>
            <a:r>
              <a:rPr lang="en-US" cap="all" dirty="0">
                <a:solidFill>
                  <a:srgbClr val="00B050"/>
                </a:solidFill>
                <a:latin typeface="Century Gothic" pitchFamily="34" charset="0"/>
              </a:rPr>
              <a:t>Alberta pcn governance</a:t>
            </a:r>
            <a:endParaRPr lang="en-US" dirty="0">
              <a:solidFill>
                <a:srgbClr val="00B050"/>
              </a:solidFill>
            </a:endParaRPr>
          </a:p>
        </p:txBody>
      </p:sp>
      <p:sp>
        <p:nvSpPr>
          <p:cNvPr id="7" name="TextBox 6"/>
          <p:cNvSpPr txBox="1"/>
          <p:nvPr/>
        </p:nvSpPr>
        <p:spPr>
          <a:xfrm>
            <a:off x="756665" y="1703169"/>
            <a:ext cx="4076591" cy="4632037"/>
          </a:xfrm>
          <a:prstGeom prst="rect">
            <a:avLst/>
          </a:prstGeom>
          <a:noFill/>
        </p:spPr>
        <p:txBody>
          <a:bodyPr wrap="square" rtlCol="0">
            <a:spAutoFit/>
          </a:bodyPr>
          <a:lstStyle/>
          <a:p>
            <a:r>
              <a:rPr lang="en-US" sz="2400" b="1" dirty="0" smtClean="0">
                <a:solidFill>
                  <a:srgbClr val="C00000"/>
                </a:solidFill>
              </a:rPr>
              <a:t>Model One</a:t>
            </a:r>
            <a:endParaRPr lang="en-US" sz="2400" b="1" dirty="0" smtClean="0">
              <a:solidFill>
                <a:schemeClr val="bg1"/>
              </a:solidFill>
            </a:endParaRPr>
          </a:p>
          <a:p>
            <a:pPr marL="465138" indent="-465138">
              <a:buFont typeface="Arial" panose="020B0604020202020204" pitchFamily="34" charset="0"/>
              <a:buChar char="•"/>
              <a:tabLst>
                <a:tab pos="7142163" algn="r"/>
              </a:tabLst>
            </a:pPr>
            <a:r>
              <a:rPr lang="en-US" altLang="en-US" sz="2300" dirty="0" smtClean="0">
                <a:solidFill>
                  <a:schemeClr val="bg1"/>
                </a:solidFill>
              </a:rPr>
              <a:t>Physician </a:t>
            </a:r>
            <a:r>
              <a:rPr lang="en-US" altLang="en-US" sz="2300" dirty="0">
                <a:solidFill>
                  <a:schemeClr val="bg1"/>
                </a:solidFill>
              </a:rPr>
              <a:t>NPC enters into a joint venture agreement (the “JVA”) with AHS detailing the obligations and responsibilities of each </a:t>
            </a:r>
            <a:r>
              <a:rPr lang="en-US" altLang="en-US" sz="2300" dirty="0" smtClean="0">
                <a:solidFill>
                  <a:schemeClr val="bg1"/>
                </a:solidFill>
              </a:rPr>
              <a:t>Party. </a:t>
            </a:r>
          </a:p>
          <a:p>
            <a:pPr marL="465138" indent="-465138">
              <a:buFont typeface="Arial" panose="020B0604020202020204" pitchFamily="34" charset="0"/>
              <a:buChar char="•"/>
              <a:tabLst>
                <a:tab pos="7142163" algn="r"/>
              </a:tabLst>
            </a:pPr>
            <a:r>
              <a:rPr lang="en-US" altLang="en-US" sz="2300" dirty="0" smtClean="0">
                <a:solidFill>
                  <a:schemeClr val="bg1"/>
                </a:solidFill>
              </a:rPr>
              <a:t>Physician NPC is responsible </a:t>
            </a:r>
            <a:r>
              <a:rPr lang="en-US" altLang="en-US" sz="2300" dirty="0">
                <a:solidFill>
                  <a:schemeClr val="bg1"/>
                </a:solidFill>
              </a:rPr>
              <a:t>for the day to day operations of the PCN and implementing the business plan.  </a:t>
            </a:r>
          </a:p>
          <a:p>
            <a:pPr marL="285750" indent="-285750">
              <a:buFont typeface="Arial" panose="020B0604020202020204" pitchFamily="34" charset="0"/>
              <a:buChar char="•"/>
            </a:pPr>
            <a:endParaRPr lang="en-US" dirty="0"/>
          </a:p>
        </p:txBody>
      </p:sp>
      <p:sp>
        <p:nvSpPr>
          <p:cNvPr id="8" name="TextBox 7"/>
          <p:cNvSpPr txBox="1"/>
          <p:nvPr/>
        </p:nvSpPr>
        <p:spPr>
          <a:xfrm>
            <a:off x="5240420" y="1703169"/>
            <a:ext cx="3517245" cy="4632037"/>
          </a:xfrm>
          <a:prstGeom prst="rect">
            <a:avLst/>
          </a:prstGeom>
          <a:noFill/>
        </p:spPr>
        <p:txBody>
          <a:bodyPr wrap="square" rtlCol="0">
            <a:spAutoFit/>
          </a:bodyPr>
          <a:lstStyle/>
          <a:p>
            <a:r>
              <a:rPr lang="en-US" sz="2400" b="1" dirty="0" smtClean="0">
                <a:solidFill>
                  <a:srgbClr val="C00000"/>
                </a:solidFill>
              </a:rPr>
              <a:t>Model Two</a:t>
            </a:r>
          </a:p>
          <a:p>
            <a:pPr marL="465138" indent="-465138">
              <a:buFont typeface="Arial" panose="020B0604020202020204" pitchFamily="34" charset="0"/>
              <a:buChar char="•"/>
              <a:tabLst>
                <a:tab pos="7142163" algn="r"/>
              </a:tabLst>
            </a:pPr>
            <a:r>
              <a:rPr lang="en-US" altLang="en-US" sz="2300" dirty="0" smtClean="0">
                <a:solidFill>
                  <a:schemeClr val="bg1"/>
                </a:solidFill>
              </a:rPr>
              <a:t>Physician </a:t>
            </a:r>
            <a:r>
              <a:rPr lang="en-US" altLang="en-US" sz="2300" dirty="0">
                <a:solidFill>
                  <a:schemeClr val="bg1"/>
                </a:solidFill>
              </a:rPr>
              <a:t>NPC </a:t>
            </a:r>
            <a:r>
              <a:rPr lang="en-US" altLang="en-US" sz="2300" dirty="0" smtClean="0">
                <a:solidFill>
                  <a:schemeClr val="bg1"/>
                </a:solidFill>
              </a:rPr>
              <a:t>forms together with AHS a second NPC with a Joint Board with equal representation</a:t>
            </a:r>
          </a:p>
          <a:p>
            <a:pPr marL="465138" indent="-465138">
              <a:buFont typeface="Arial" panose="020B0604020202020204" pitchFamily="34" charset="0"/>
              <a:buChar char="•"/>
              <a:tabLst>
                <a:tab pos="7142163" algn="r"/>
              </a:tabLst>
            </a:pPr>
            <a:r>
              <a:rPr lang="en-US" altLang="en-US" sz="2300" dirty="0" smtClean="0">
                <a:solidFill>
                  <a:schemeClr val="bg1"/>
                </a:solidFill>
              </a:rPr>
              <a:t>The Joint Board is responsible </a:t>
            </a:r>
            <a:r>
              <a:rPr lang="en-US" altLang="en-US" sz="2300" dirty="0">
                <a:solidFill>
                  <a:schemeClr val="bg1"/>
                </a:solidFill>
              </a:rPr>
              <a:t>for the day to day operations of the PCN and implementing the business plan.  </a:t>
            </a:r>
          </a:p>
          <a:p>
            <a:pPr marL="285750"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39438564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50" fill="hold"/>
                                        <p:tgtEl>
                                          <p:spTgt spid="7"/>
                                        </p:tgtEl>
                                        <p:attrNameLst>
                                          <p:attrName>ppt_x</p:attrName>
                                        </p:attrNameLst>
                                      </p:cBhvr>
                                      <p:tavLst>
                                        <p:tav tm="0">
                                          <p:val>
                                            <p:strVal val="#ppt_x"/>
                                          </p:val>
                                        </p:tav>
                                        <p:tav tm="100000">
                                          <p:val>
                                            <p:strVal val="#ppt_x"/>
                                          </p:val>
                                        </p:tav>
                                      </p:tavLst>
                                    </p:anim>
                                    <p:anim calcmode="lin" valueType="num">
                                      <p:cBhvr additive="base">
                                        <p:cTn id="8" dur="250" fill="hold"/>
                                        <p:tgtEl>
                                          <p:spTgt spid="7"/>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Our </a:t>
            </a:r>
            <a:r>
              <a:rPr lang="en-US" dirty="0">
                <a:solidFill>
                  <a:srgbClr val="C00000"/>
                </a:solidFill>
              </a:rPr>
              <a:t>Original</a:t>
            </a:r>
            <a:r>
              <a:rPr lang="en-US" dirty="0"/>
              <a:t> Governance Model</a:t>
            </a:r>
          </a:p>
        </p:txBody>
      </p:sp>
      <p:grpSp>
        <p:nvGrpSpPr>
          <p:cNvPr id="2" name="Group 1"/>
          <p:cNvGrpSpPr/>
          <p:nvPr/>
        </p:nvGrpSpPr>
        <p:grpSpPr>
          <a:xfrm>
            <a:off x="228600" y="1524000"/>
            <a:ext cx="8773492" cy="4191000"/>
            <a:chOff x="228600" y="1524000"/>
            <a:chExt cx="8773492" cy="4191000"/>
          </a:xfrm>
        </p:grpSpPr>
        <p:cxnSp>
          <p:nvCxnSpPr>
            <p:cNvPr id="15" name="Straight Arrow Connector 14"/>
            <p:cNvCxnSpPr>
              <a:endCxn id="8" idx="1"/>
            </p:cNvCxnSpPr>
            <p:nvPr/>
          </p:nvCxnSpPr>
          <p:spPr>
            <a:xfrm flipV="1">
              <a:off x="5860869" y="1924110"/>
              <a:ext cx="855223" cy="1"/>
            </a:xfrm>
            <a:prstGeom prst="straightConnector1">
              <a:avLst/>
            </a:prstGeom>
            <a:ln w="28575">
              <a:solidFill>
                <a:schemeClr val="accent3">
                  <a:lumMod val="50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30" name="Straight Connector 29"/>
            <p:cNvCxnSpPr/>
            <p:nvPr/>
          </p:nvCxnSpPr>
          <p:spPr>
            <a:xfrm>
              <a:off x="8544892" y="1981200"/>
              <a:ext cx="457200"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200400" y="1524000"/>
              <a:ext cx="2971800" cy="400110"/>
            </a:xfrm>
            <a:prstGeom prst="rect">
              <a:avLst/>
            </a:prstGeom>
            <a:solidFill>
              <a:srgbClr val="FFC000"/>
            </a:solidFill>
          </p:spPr>
          <p:txBody>
            <a:bodyPr wrap="square" rtlCol="0">
              <a:spAutoFit/>
            </a:bodyPr>
            <a:lstStyle/>
            <a:p>
              <a:pPr algn="ctr"/>
              <a:r>
                <a:rPr lang="en-US" sz="2000" b="1" dirty="0" smtClean="0"/>
                <a:t>Minister</a:t>
              </a:r>
              <a:endParaRPr lang="en-US" sz="2000" b="1" dirty="0"/>
            </a:p>
          </p:txBody>
        </p:sp>
        <p:sp>
          <p:nvSpPr>
            <p:cNvPr id="6" name="TextBox 5"/>
            <p:cNvSpPr txBox="1"/>
            <p:nvPr/>
          </p:nvSpPr>
          <p:spPr>
            <a:xfrm>
              <a:off x="3200400" y="1924110"/>
              <a:ext cx="2971800" cy="400110"/>
            </a:xfrm>
            <a:prstGeom prst="rect">
              <a:avLst/>
            </a:prstGeom>
            <a:solidFill>
              <a:srgbClr val="00B050"/>
            </a:solidFill>
          </p:spPr>
          <p:txBody>
            <a:bodyPr wrap="square" rtlCol="0">
              <a:spAutoFit/>
            </a:bodyPr>
            <a:lstStyle/>
            <a:p>
              <a:pPr algn="ctr"/>
              <a:r>
                <a:rPr lang="en-US" sz="2000" b="1" dirty="0" smtClean="0"/>
                <a:t>Deputy Minister</a:t>
              </a:r>
              <a:endParaRPr lang="en-US" sz="2000" b="1" dirty="0"/>
            </a:p>
          </p:txBody>
        </p:sp>
        <p:sp>
          <p:nvSpPr>
            <p:cNvPr id="8" name="TextBox 7"/>
            <p:cNvSpPr txBox="1"/>
            <p:nvPr/>
          </p:nvSpPr>
          <p:spPr>
            <a:xfrm>
              <a:off x="6716092" y="1570167"/>
              <a:ext cx="1828800" cy="707886"/>
            </a:xfrm>
            <a:prstGeom prst="rect">
              <a:avLst/>
            </a:prstGeom>
            <a:solidFill>
              <a:schemeClr val="bg1">
                <a:lumMod val="50000"/>
                <a:lumOff val="50000"/>
              </a:schemeClr>
            </a:solidFill>
          </p:spPr>
          <p:txBody>
            <a:bodyPr wrap="square" rtlCol="0">
              <a:spAutoFit/>
            </a:bodyPr>
            <a:lstStyle/>
            <a:p>
              <a:pPr algn="ctr"/>
              <a:r>
                <a:rPr lang="en-US" sz="2000" b="1" dirty="0" smtClean="0"/>
                <a:t>42 Grants/</a:t>
              </a:r>
              <a:br>
                <a:rPr lang="en-US" sz="2000" b="1" dirty="0" smtClean="0"/>
              </a:br>
              <a:r>
                <a:rPr lang="en-US" sz="2000" b="1" dirty="0" smtClean="0"/>
                <a:t>Funding</a:t>
              </a:r>
              <a:endParaRPr lang="en-US" sz="2000" b="1" dirty="0"/>
            </a:p>
          </p:txBody>
        </p:sp>
        <p:cxnSp>
          <p:nvCxnSpPr>
            <p:cNvPr id="10" name="Straight Arrow Connector 9"/>
            <p:cNvCxnSpPr/>
            <p:nvPr/>
          </p:nvCxnSpPr>
          <p:spPr>
            <a:xfrm flipV="1">
              <a:off x="2345177" y="1924110"/>
              <a:ext cx="838200" cy="471657"/>
            </a:xfrm>
            <a:prstGeom prst="straightConnector1">
              <a:avLst/>
            </a:prstGeom>
            <a:ln w="28575">
              <a:solidFill>
                <a:schemeClr val="accent3">
                  <a:lumMod val="50000"/>
                </a:schemeClr>
              </a:solidFill>
              <a:tailEnd type="triangle"/>
            </a:ln>
          </p:spPr>
          <p:style>
            <a:lnRef idx="3">
              <a:schemeClr val="accent3"/>
            </a:lnRef>
            <a:fillRef idx="0">
              <a:schemeClr val="accent3"/>
            </a:fillRef>
            <a:effectRef idx="2">
              <a:schemeClr val="accent3"/>
            </a:effectRef>
            <a:fontRef idx="minor">
              <a:schemeClr val="tx1"/>
            </a:fontRef>
          </p:style>
        </p:cxnSp>
        <p:sp>
          <p:nvSpPr>
            <p:cNvPr id="7" name="TextBox 6"/>
            <p:cNvSpPr txBox="1"/>
            <p:nvPr/>
          </p:nvSpPr>
          <p:spPr>
            <a:xfrm>
              <a:off x="228600" y="2283114"/>
              <a:ext cx="2363855" cy="707886"/>
            </a:xfrm>
            <a:prstGeom prst="rect">
              <a:avLst/>
            </a:prstGeom>
            <a:solidFill>
              <a:srgbClr val="FFA400"/>
            </a:solidFill>
          </p:spPr>
          <p:txBody>
            <a:bodyPr wrap="square" rtlCol="0">
              <a:spAutoFit/>
            </a:bodyPr>
            <a:lstStyle/>
            <a:p>
              <a:pPr algn="ctr"/>
              <a:r>
                <a:rPr lang="en-US" sz="2000" b="1" dirty="0" smtClean="0">
                  <a:solidFill>
                    <a:schemeClr val="bg1"/>
                  </a:solidFill>
                </a:rPr>
                <a:t>PCN Consultation Committee</a:t>
              </a:r>
              <a:endParaRPr lang="en-US" sz="2000" b="1" dirty="0">
                <a:solidFill>
                  <a:schemeClr val="bg1"/>
                </a:solidFill>
              </a:endParaRPr>
            </a:p>
          </p:txBody>
        </p:sp>
        <p:cxnSp>
          <p:nvCxnSpPr>
            <p:cNvPr id="29" name="Straight Connector 28"/>
            <p:cNvCxnSpPr/>
            <p:nvPr/>
          </p:nvCxnSpPr>
          <p:spPr>
            <a:xfrm>
              <a:off x="8991600" y="1981200"/>
              <a:ext cx="10492" cy="373380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1047091" y="5305917"/>
              <a:ext cx="0" cy="409083"/>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2777905" y="5305915"/>
              <a:ext cx="0" cy="409085"/>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4495800" y="5296361"/>
              <a:ext cx="0" cy="409085"/>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6248400" y="5305915"/>
              <a:ext cx="0" cy="409085"/>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7950922" y="5305915"/>
              <a:ext cx="0" cy="409085"/>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047091" y="5710226"/>
              <a:ext cx="7955001"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283499" y="4174555"/>
            <a:ext cx="1527184" cy="1077218"/>
          </a:xfrm>
          <a:prstGeom prst="rect">
            <a:avLst/>
          </a:prstGeom>
          <a:solidFill>
            <a:srgbClr val="0070C0"/>
          </a:solidFill>
        </p:spPr>
        <p:txBody>
          <a:bodyPr wrap="square" rtlCol="0">
            <a:spAutoFit/>
          </a:bodyPr>
          <a:lstStyle/>
          <a:p>
            <a:pPr algn="ctr"/>
            <a:r>
              <a:rPr lang="en-US" sz="1600" b="1" dirty="0" smtClean="0"/>
              <a:t>North</a:t>
            </a:r>
          </a:p>
          <a:p>
            <a:pPr algn="ctr"/>
            <a:r>
              <a:rPr lang="en-US" sz="1600" b="1" dirty="0" smtClean="0"/>
              <a:t>Primary Care Networks</a:t>
            </a:r>
          </a:p>
          <a:p>
            <a:pPr algn="ctr"/>
            <a:r>
              <a:rPr lang="en-US" sz="1600" b="1" dirty="0" smtClean="0"/>
              <a:t>(12)</a:t>
            </a:r>
            <a:endParaRPr lang="en-US" sz="1600" b="1" dirty="0"/>
          </a:p>
        </p:txBody>
      </p:sp>
      <p:sp>
        <p:nvSpPr>
          <p:cNvPr id="31" name="TextBox 30"/>
          <p:cNvSpPr txBox="1"/>
          <p:nvPr/>
        </p:nvSpPr>
        <p:spPr>
          <a:xfrm>
            <a:off x="2000685" y="4174555"/>
            <a:ext cx="1527184" cy="1077218"/>
          </a:xfrm>
          <a:prstGeom prst="rect">
            <a:avLst/>
          </a:prstGeom>
          <a:solidFill>
            <a:srgbClr val="0070C0"/>
          </a:solidFill>
        </p:spPr>
        <p:txBody>
          <a:bodyPr wrap="square" rtlCol="0">
            <a:spAutoFit/>
          </a:bodyPr>
          <a:lstStyle/>
          <a:p>
            <a:pPr algn="ctr"/>
            <a:r>
              <a:rPr lang="en-US" sz="1600" b="1" dirty="0" smtClean="0"/>
              <a:t>Edmonton</a:t>
            </a:r>
          </a:p>
          <a:p>
            <a:pPr algn="ctr"/>
            <a:r>
              <a:rPr lang="en-US" sz="1600" b="1" dirty="0" smtClean="0"/>
              <a:t>Primary Care Networks</a:t>
            </a:r>
          </a:p>
          <a:p>
            <a:pPr algn="ctr"/>
            <a:r>
              <a:rPr lang="en-US" sz="1600" b="1" dirty="0" smtClean="0"/>
              <a:t>(9)</a:t>
            </a:r>
            <a:endParaRPr lang="en-US" sz="1600" b="1" dirty="0"/>
          </a:p>
        </p:txBody>
      </p:sp>
      <p:sp>
        <p:nvSpPr>
          <p:cNvPr id="32" name="TextBox 31"/>
          <p:cNvSpPr txBox="1"/>
          <p:nvPr/>
        </p:nvSpPr>
        <p:spPr>
          <a:xfrm>
            <a:off x="3732208" y="4168996"/>
            <a:ext cx="1527184" cy="1077218"/>
          </a:xfrm>
          <a:prstGeom prst="rect">
            <a:avLst/>
          </a:prstGeom>
          <a:solidFill>
            <a:srgbClr val="0070C0"/>
          </a:solidFill>
        </p:spPr>
        <p:txBody>
          <a:bodyPr wrap="square" rtlCol="0">
            <a:spAutoFit/>
          </a:bodyPr>
          <a:lstStyle/>
          <a:p>
            <a:pPr algn="ctr"/>
            <a:r>
              <a:rPr lang="en-US" sz="1600" b="1" dirty="0" smtClean="0"/>
              <a:t>Central</a:t>
            </a:r>
          </a:p>
          <a:p>
            <a:pPr algn="ctr"/>
            <a:r>
              <a:rPr lang="en-US" sz="1600" b="1" dirty="0" smtClean="0"/>
              <a:t>Primary Care Networks</a:t>
            </a:r>
          </a:p>
          <a:p>
            <a:pPr algn="ctr"/>
            <a:r>
              <a:rPr lang="en-US" sz="1600" b="1" dirty="0" smtClean="0"/>
              <a:t>(12)</a:t>
            </a:r>
            <a:endParaRPr lang="en-US" sz="1600" b="1" dirty="0"/>
          </a:p>
        </p:txBody>
      </p:sp>
      <p:sp>
        <p:nvSpPr>
          <p:cNvPr id="33" name="TextBox 32"/>
          <p:cNvSpPr txBox="1"/>
          <p:nvPr/>
        </p:nvSpPr>
        <p:spPr>
          <a:xfrm>
            <a:off x="5484808" y="4168996"/>
            <a:ext cx="1527184" cy="1077218"/>
          </a:xfrm>
          <a:prstGeom prst="rect">
            <a:avLst/>
          </a:prstGeom>
          <a:solidFill>
            <a:srgbClr val="0070C0"/>
          </a:solidFill>
        </p:spPr>
        <p:txBody>
          <a:bodyPr wrap="square" rtlCol="0">
            <a:spAutoFit/>
          </a:bodyPr>
          <a:lstStyle/>
          <a:p>
            <a:pPr algn="ctr"/>
            <a:r>
              <a:rPr lang="en-US" sz="1600" b="1" dirty="0" smtClean="0"/>
              <a:t>Calgary</a:t>
            </a:r>
          </a:p>
          <a:p>
            <a:pPr algn="ctr"/>
            <a:r>
              <a:rPr lang="en-US" sz="1600" b="1" dirty="0" smtClean="0"/>
              <a:t>Primary Care Networks</a:t>
            </a:r>
          </a:p>
          <a:p>
            <a:pPr algn="ctr"/>
            <a:r>
              <a:rPr lang="en-US" sz="1600" b="1" dirty="0" smtClean="0"/>
              <a:t>(7)</a:t>
            </a:r>
            <a:endParaRPr lang="en-US" sz="1600" b="1" dirty="0"/>
          </a:p>
        </p:txBody>
      </p:sp>
      <p:sp>
        <p:nvSpPr>
          <p:cNvPr id="34" name="TextBox 33"/>
          <p:cNvSpPr txBox="1"/>
          <p:nvPr/>
        </p:nvSpPr>
        <p:spPr>
          <a:xfrm>
            <a:off x="7187330" y="4168996"/>
            <a:ext cx="1527184" cy="1077218"/>
          </a:xfrm>
          <a:prstGeom prst="rect">
            <a:avLst/>
          </a:prstGeom>
          <a:solidFill>
            <a:srgbClr val="0070C0"/>
          </a:solidFill>
        </p:spPr>
        <p:txBody>
          <a:bodyPr wrap="square" rtlCol="0">
            <a:spAutoFit/>
          </a:bodyPr>
          <a:lstStyle/>
          <a:p>
            <a:pPr algn="ctr"/>
            <a:r>
              <a:rPr lang="en-US" sz="1600" b="1" dirty="0" smtClean="0"/>
              <a:t>South</a:t>
            </a:r>
          </a:p>
          <a:p>
            <a:pPr algn="ctr"/>
            <a:r>
              <a:rPr lang="en-US" sz="1600" b="1" dirty="0" smtClean="0"/>
              <a:t>Primary Care Networks</a:t>
            </a:r>
          </a:p>
          <a:p>
            <a:pPr algn="ctr"/>
            <a:r>
              <a:rPr lang="en-US" sz="1600" b="1" dirty="0" smtClean="0"/>
              <a:t>(2)</a:t>
            </a:r>
            <a:endParaRPr lang="en-US" sz="1600" b="1" dirty="0"/>
          </a:p>
        </p:txBody>
      </p:sp>
      <p:sp>
        <p:nvSpPr>
          <p:cNvPr id="24" name="TextBox 23"/>
          <p:cNvSpPr txBox="1"/>
          <p:nvPr/>
        </p:nvSpPr>
        <p:spPr>
          <a:xfrm>
            <a:off x="283499" y="3248900"/>
            <a:ext cx="1527184" cy="584775"/>
          </a:xfrm>
          <a:prstGeom prst="rect">
            <a:avLst/>
          </a:prstGeom>
          <a:solidFill>
            <a:srgbClr val="0070C0"/>
          </a:solidFill>
        </p:spPr>
        <p:txBody>
          <a:bodyPr wrap="square" rtlCol="0">
            <a:spAutoFit/>
          </a:bodyPr>
          <a:lstStyle/>
          <a:p>
            <a:pPr algn="ctr"/>
            <a:r>
              <a:rPr lang="en-US" sz="1600" b="1" dirty="0" smtClean="0"/>
              <a:t>NZ Physician Leads Group</a:t>
            </a:r>
            <a:endParaRPr lang="en-US" sz="1600" b="1" dirty="0"/>
          </a:p>
        </p:txBody>
      </p:sp>
      <p:cxnSp>
        <p:nvCxnSpPr>
          <p:cNvPr id="25" name="Straight Arrow Connector 24"/>
          <p:cNvCxnSpPr/>
          <p:nvPr/>
        </p:nvCxnSpPr>
        <p:spPr>
          <a:xfrm flipV="1">
            <a:off x="1057977" y="3848100"/>
            <a:ext cx="0" cy="204540"/>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654416" y="3244657"/>
            <a:ext cx="1527184" cy="584775"/>
          </a:xfrm>
          <a:prstGeom prst="rect">
            <a:avLst/>
          </a:prstGeom>
          <a:solidFill>
            <a:srgbClr val="0070C0"/>
          </a:solidFill>
        </p:spPr>
        <p:txBody>
          <a:bodyPr wrap="square" rtlCol="0">
            <a:spAutoFit/>
          </a:bodyPr>
          <a:lstStyle/>
          <a:p>
            <a:pPr algn="ctr"/>
            <a:r>
              <a:rPr lang="en-US" sz="1600" b="1" dirty="0"/>
              <a:t>CZ </a:t>
            </a:r>
            <a:endParaRPr lang="en-US" sz="1600" b="1" dirty="0" smtClean="0"/>
          </a:p>
          <a:p>
            <a:pPr algn="ctr"/>
            <a:r>
              <a:rPr lang="en-US" sz="1600" b="1" dirty="0" smtClean="0"/>
              <a:t>PCN </a:t>
            </a:r>
            <a:r>
              <a:rPr lang="en-US" sz="1600" b="1" dirty="0"/>
              <a:t>+ AHS</a:t>
            </a:r>
          </a:p>
        </p:txBody>
      </p:sp>
      <p:sp>
        <p:nvSpPr>
          <p:cNvPr id="35" name="TextBox 34"/>
          <p:cNvSpPr txBox="1"/>
          <p:nvPr/>
        </p:nvSpPr>
        <p:spPr>
          <a:xfrm>
            <a:off x="5483216" y="3248899"/>
            <a:ext cx="1527184" cy="584775"/>
          </a:xfrm>
          <a:prstGeom prst="rect">
            <a:avLst/>
          </a:prstGeom>
          <a:solidFill>
            <a:srgbClr val="0070C0"/>
          </a:solidFill>
        </p:spPr>
        <p:txBody>
          <a:bodyPr wrap="square" rtlCol="0">
            <a:spAutoFit/>
          </a:bodyPr>
          <a:lstStyle/>
          <a:p>
            <a:pPr algn="ctr"/>
            <a:r>
              <a:rPr lang="en-US" sz="1600" b="1" dirty="0"/>
              <a:t>Ca </a:t>
            </a:r>
            <a:endParaRPr lang="en-US" sz="1600" b="1" dirty="0" smtClean="0"/>
          </a:p>
          <a:p>
            <a:pPr algn="ctr"/>
            <a:r>
              <a:rPr lang="en-US" sz="1600" b="1" dirty="0" smtClean="0"/>
              <a:t>PCN </a:t>
            </a:r>
            <a:r>
              <a:rPr lang="en-US" sz="1600" b="1" dirty="0"/>
              <a:t>+ AHS</a:t>
            </a:r>
          </a:p>
        </p:txBody>
      </p:sp>
      <p:sp>
        <p:nvSpPr>
          <p:cNvPr id="36" name="TextBox 35"/>
          <p:cNvSpPr txBox="1"/>
          <p:nvPr/>
        </p:nvSpPr>
        <p:spPr>
          <a:xfrm>
            <a:off x="7159616" y="3245371"/>
            <a:ext cx="1527184" cy="584775"/>
          </a:xfrm>
          <a:prstGeom prst="rect">
            <a:avLst/>
          </a:prstGeom>
          <a:solidFill>
            <a:srgbClr val="0070C0"/>
          </a:solidFill>
        </p:spPr>
        <p:txBody>
          <a:bodyPr wrap="square" rtlCol="0">
            <a:spAutoFit/>
          </a:bodyPr>
          <a:lstStyle/>
          <a:p>
            <a:pPr algn="ctr"/>
            <a:r>
              <a:rPr lang="en-US" sz="1600" b="1" dirty="0" smtClean="0"/>
              <a:t>SZ</a:t>
            </a:r>
            <a:r>
              <a:rPr lang="en-US" sz="1600" b="1" dirty="0"/>
              <a:t> </a:t>
            </a:r>
            <a:endParaRPr lang="en-US" sz="1600" b="1" dirty="0" smtClean="0"/>
          </a:p>
          <a:p>
            <a:pPr algn="ctr"/>
            <a:r>
              <a:rPr lang="en-US" sz="1600" b="1" dirty="0" smtClean="0"/>
              <a:t>PCN </a:t>
            </a:r>
            <a:r>
              <a:rPr lang="en-US" sz="1600" b="1" dirty="0"/>
              <a:t>+ AHS</a:t>
            </a:r>
          </a:p>
        </p:txBody>
      </p:sp>
      <p:sp>
        <p:nvSpPr>
          <p:cNvPr id="37" name="TextBox 36"/>
          <p:cNvSpPr txBox="1"/>
          <p:nvPr/>
        </p:nvSpPr>
        <p:spPr>
          <a:xfrm>
            <a:off x="2000685" y="3233771"/>
            <a:ext cx="1527184" cy="584775"/>
          </a:xfrm>
          <a:prstGeom prst="rect">
            <a:avLst/>
          </a:prstGeom>
          <a:solidFill>
            <a:srgbClr val="0070C0"/>
          </a:solidFill>
        </p:spPr>
        <p:txBody>
          <a:bodyPr wrap="square" rtlCol="0">
            <a:spAutoFit/>
          </a:bodyPr>
          <a:lstStyle/>
          <a:p>
            <a:pPr algn="ctr"/>
            <a:r>
              <a:rPr lang="en-US" sz="1600" b="1" dirty="0"/>
              <a:t>E</a:t>
            </a:r>
            <a:r>
              <a:rPr lang="en-US" sz="1600" b="1" dirty="0" smtClean="0"/>
              <a:t>Z </a:t>
            </a:r>
            <a:endParaRPr lang="en-US" sz="1600" b="1" dirty="0"/>
          </a:p>
          <a:p>
            <a:pPr algn="ctr"/>
            <a:r>
              <a:rPr lang="en-US" sz="1600" b="1" dirty="0" smtClean="0"/>
              <a:t>PCN + AHS</a:t>
            </a:r>
          </a:p>
        </p:txBody>
      </p:sp>
      <p:cxnSp>
        <p:nvCxnSpPr>
          <p:cNvPr id="38" name="Straight Arrow Connector 37"/>
          <p:cNvCxnSpPr/>
          <p:nvPr/>
        </p:nvCxnSpPr>
        <p:spPr>
          <a:xfrm flipV="1">
            <a:off x="2819400" y="3857841"/>
            <a:ext cx="0" cy="204540"/>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4441842" y="3857841"/>
            <a:ext cx="0" cy="204540"/>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6288480" y="3857841"/>
            <a:ext cx="0" cy="204540"/>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7952985" y="3857841"/>
            <a:ext cx="0" cy="204540"/>
          </a:xfrm>
          <a:prstGeom prst="straightConnector1">
            <a:avLst/>
          </a:prstGeom>
          <a:ln w="28575">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2764277" y="2514600"/>
            <a:ext cx="5331040" cy="61184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PCN PHYSICIAN LEADS &amp; </a:t>
            </a:r>
          </a:p>
          <a:p>
            <a:pPr algn="ctr"/>
            <a:r>
              <a:rPr lang="en-US" sz="1600" b="1" dirty="0" smtClean="0"/>
              <a:t>JOINT VENTURE COMMITTEE</a:t>
            </a:r>
            <a:endParaRPr lang="en-US" sz="1600" b="1" dirty="0"/>
          </a:p>
        </p:txBody>
      </p:sp>
      <p:pic>
        <p:nvPicPr>
          <p:cNvPr id="44" name="Picture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334" y="911851"/>
            <a:ext cx="5539050" cy="5275385"/>
          </a:xfrm>
          <a:prstGeom prst="rect">
            <a:avLst/>
          </a:prstGeom>
        </p:spPr>
      </p:pic>
      <p:sp>
        <p:nvSpPr>
          <p:cNvPr id="46" name="Rectangle 45"/>
          <p:cNvSpPr/>
          <p:nvPr/>
        </p:nvSpPr>
        <p:spPr>
          <a:xfrm>
            <a:off x="1368440" y="1924106"/>
            <a:ext cx="4492429" cy="3170099"/>
          </a:xfrm>
          <a:prstGeom prst="rect">
            <a:avLst/>
          </a:prstGeom>
        </p:spPr>
        <p:txBody>
          <a:bodyPr wrap="square">
            <a:spAutoFit/>
          </a:bodyPr>
          <a:lstStyle/>
          <a:p>
            <a:r>
              <a:rPr lang="en-US" sz="2000" b="1" dirty="0" smtClean="0">
                <a:solidFill>
                  <a:srgbClr val="FF0000"/>
                </a:solidFill>
                <a:latin typeface="Helvetica" charset="0"/>
              </a:rPr>
              <a:t>THE DILEMMA</a:t>
            </a:r>
          </a:p>
          <a:p>
            <a:r>
              <a:rPr lang="en-US" sz="2000" b="1" dirty="0" smtClean="0">
                <a:solidFill>
                  <a:schemeClr val="bg1"/>
                </a:solidFill>
                <a:latin typeface="Helvetica" charset="0"/>
              </a:rPr>
              <a:t>The </a:t>
            </a:r>
            <a:r>
              <a:rPr lang="en-US" sz="2000" b="1" dirty="0">
                <a:solidFill>
                  <a:schemeClr val="bg1"/>
                </a:solidFill>
                <a:latin typeface="Helvetica" charset="0"/>
              </a:rPr>
              <a:t>current structure requires that each of the 42 PCNs</a:t>
            </a:r>
          </a:p>
          <a:p>
            <a:r>
              <a:rPr lang="en-US" sz="2000" b="1" dirty="0">
                <a:solidFill>
                  <a:schemeClr val="bg1"/>
                </a:solidFill>
                <a:latin typeface="Helvetica" charset="0"/>
              </a:rPr>
              <a:t>communicate with Alberta Health independently. </a:t>
            </a:r>
          </a:p>
          <a:p>
            <a:endParaRPr lang="en-US" sz="2000" b="1" dirty="0" smtClean="0">
              <a:solidFill>
                <a:schemeClr val="bg1"/>
              </a:solidFill>
              <a:latin typeface="Helvetica" charset="0"/>
            </a:endParaRPr>
          </a:p>
          <a:p>
            <a:r>
              <a:rPr lang="en-US" sz="2000" b="1" dirty="0" smtClean="0">
                <a:solidFill>
                  <a:schemeClr val="bg1"/>
                </a:solidFill>
                <a:latin typeface="Helvetica" charset="0"/>
              </a:rPr>
              <a:t>This redundancy </a:t>
            </a:r>
            <a:r>
              <a:rPr lang="en-US" sz="2000" b="1" dirty="0">
                <a:solidFill>
                  <a:schemeClr val="bg1"/>
                </a:solidFill>
                <a:latin typeface="Helvetica" charset="0"/>
              </a:rPr>
              <a:t>limits service delivery, zonal integration and</a:t>
            </a:r>
          </a:p>
          <a:p>
            <a:r>
              <a:rPr lang="en-US" sz="2000" b="1" dirty="0">
                <a:solidFill>
                  <a:schemeClr val="bg1"/>
                </a:solidFill>
                <a:latin typeface="Helvetica" charset="0"/>
              </a:rPr>
              <a:t>inhibits communication between the province and PCNs.</a:t>
            </a:r>
            <a:endParaRPr lang="en-US" sz="2000" b="1" dirty="0">
              <a:solidFill>
                <a:schemeClr val="bg1"/>
              </a:solidFill>
              <a:effectLst/>
              <a:latin typeface="Helvetica" charset="0"/>
            </a:endParaRPr>
          </a:p>
        </p:txBody>
      </p:sp>
    </p:spTree>
    <p:extLst>
      <p:ext uri="{BB962C8B-B14F-4D97-AF65-F5344CB8AC3E}">
        <p14:creationId xmlns:p14="http://schemas.microsoft.com/office/powerpoint/2010/main" val="3952252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68616" cy="593682"/>
          </a:xfrm>
        </p:spPr>
        <p:txBody>
          <a:bodyPr/>
          <a:lstStyle/>
          <a:p>
            <a:r>
              <a:rPr lang="en-US" dirty="0" smtClean="0"/>
              <a:t>Key Points re: Early Years</a:t>
            </a:r>
            <a:endParaRPr lang="en-US" dirty="0"/>
          </a:p>
        </p:txBody>
      </p:sp>
      <p:sp>
        <p:nvSpPr>
          <p:cNvPr id="4" name="Text Placeholder 3"/>
          <p:cNvSpPr>
            <a:spLocks noGrp="1"/>
          </p:cNvSpPr>
          <p:nvPr>
            <p:ph type="body" sz="quarter" idx="11"/>
          </p:nvPr>
        </p:nvSpPr>
        <p:spPr>
          <a:xfrm>
            <a:off x="762000" y="1905000"/>
            <a:ext cx="7620000" cy="3962400"/>
          </a:xfrm>
        </p:spPr>
        <p:txBody>
          <a:bodyPr/>
          <a:lstStyle/>
          <a:p>
            <a:pPr marL="285750" indent="-285750">
              <a:buFont typeface="Arial" charset="0"/>
              <a:buChar char="•"/>
            </a:pPr>
            <a:r>
              <a:rPr lang="en-US" sz="2400" dirty="0" smtClean="0">
                <a:solidFill>
                  <a:schemeClr val="bg1"/>
                </a:solidFill>
              </a:rPr>
              <a:t>Our first model reflected a strong local focus (local solutions for local problems) while this may have been good it contributed to problems within standardization and ensuring common accountability</a:t>
            </a:r>
          </a:p>
          <a:p>
            <a:pPr marL="285750" indent="-285750">
              <a:buFont typeface="Arial" charset="0"/>
              <a:buChar char="•"/>
            </a:pPr>
            <a:r>
              <a:rPr lang="en-US" sz="2400" dirty="0" smtClean="0">
                <a:solidFill>
                  <a:schemeClr val="bg1"/>
                </a:solidFill>
              </a:rPr>
              <a:t>PCN “Model One” sometimes proved confusing in how the joint partners worked – questions on role of joint Governance Committee</a:t>
            </a:r>
          </a:p>
          <a:p>
            <a:pPr marL="285750" indent="-285750">
              <a:buFont typeface="Arial" charset="0"/>
              <a:buChar char="•"/>
            </a:pPr>
            <a:r>
              <a:rPr lang="en-US" sz="2400" dirty="0" smtClean="0">
                <a:solidFill>
                  <a:schemeClr val="bg1"/>
                </a:solidFill>
              </a:rPr>
              <a:t>Recognized the need for provincial leadership (it evolved).  </a:t>
            </a:r>
            <a:endParaRPr lang="en-US" sz="2800" dirty="0"/>
          </a:p>
        </p:txBody>
      </p:sp>
    </p:spTree>
    <p:extLst>
      <p:ext uri="{BB962C8B-B14F-4D97-AF65-F5344CB8AC3E}">
        <p14:creationId xmlns:p14="http://schemas.microsoft.com/office/powerpoint/2010/main" val="21725648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68616" cy="593682"/>
          </a:xfrm>
        </p:spPr>
        <p:txBody>
          <a:bodyPr/>
          <a:lstStyle/>
          <a:p>
            <a:r>
              <a:rPr lang="en-US" dirty="0" smtClean="0"/>
              <a:t>We Needed to Change</a:t>
            </a:r>
            <a:r>
              <a:rPr lang="mr-IN" dirty="0" smtClean="0"/>
              <a:t>…</a:t>
            </a:r>
            <a:endParaRPr lang="en-US" dirty="0"/>
          </a:p>
        </p:txBody>
      </p:sp>
      <p:sp>
        <p:nvSpPr>
          <p:cNvPr id="4" name="Text Placeholder 3"/>
          <p:cNvSpPr>
            <a:spLocks noGrp="1"/>
          </p:cNvSpPr>
          <p:nvPr>
            <p:ph type="body" sz="quarter" idx="11"/>
          </p:nvPr>
        </p:nvSpPr>
        <p:spPr>
          <a:xfrm>
            <a:off x="914400" y="1828800"/>
            <a:ext cx="7343775" cy="3962400"/>
          </a:xfrm>
        </p:spPr>
        <p:txBody>
          <a:bodyPr/>
          <a:lstStyle/>
          <a:p>
            <a:pPr marL="285750" indent="-285750">
              <a:buFont typeface="Arial" charset="0"/>
              <a:buChar char="•"/>
            </a:pPr>
            <a:r>
              <a:rPr lang="en-US" sz="2800" dirty="0" smtClean="0">
                <a:solidFill>
                  <a:schemeClr val="bg1"/>
                </a:solidFill>
              </a:rPr>
              <a:t>The “downside” of  the local solutions focus was becoming more apparent </a:t>
            </a:r>
          </a:p>
          <a:p>
            <a:pPr marL="285750" indent="-285750">
              <a:buFont typeface="Arial" charset="0"/>
              <a:buChar char="•"/>
            </a:pPr>
            <a:r>
              <a:rPr lang="en-US" sz="2800" dirty="0" smtClean="0">
                <a:solidFill>
                  <a:schemeClr val="bg1"/>
                </a:solidFill>
              </a:rPr>
              <a:t>Government expectations for standardization &amp; accountability</a:t>
            </a:r>
          </a:p>
          <a:p>
            <a:pPr marL="285750" indent="-285750">
              <a:buFont typeface="Arial" charset="0"/>
              <a:buChar char="•"/>
            </a:pPr>
            <a:r>
              <a:rPr lang="en-US" sz="2800" dirty="0" smtClean="0">
                <a:solidFill>
                  <a:schemeClr val="bg1"/>
                </a:solidFill>
              </a:rPr>
              <a:t>The need for a strong primary care voice  to push for system transformation</a:t>
            </a:r>
          </a:p>
          <a:p>
            <a:pPr marL="285750" indent="-285750">
              <a:buFont typeface="Arial" charset="0"/>
              <a:buChar char="•"/>
            </a:pPr>
            <a:r>
              <a:rPr lang="en-US" sz="2800" dirty="0" smtClean="0">
                <a:solidFill>
                  <a:schemeClr val="bg1"/>
                </a:solidFill>
              </a:rPr>
              <a:t>A  better “collective” approach can improve effectiveness while save money</a:t>
            </a:r>
          </a:p>
          <a:p>
            <a:pPr marL="285750" indent="-285750">
              <a:buFont typeface="Arial" charset="0"/>
              <a:buChar char="•"/>
            </a:pPr>
            <a:endParaRPr lang="en-US" sz="2800" dirty="0" smtClean="0"/>
          </a:p>
          <a:p>
            <a:pPr marL="285750" indent="-285750">
              <a:buFont typeface="Arial" charset="0"/>
              <a:buChar char="•"/>
            </a:pPr>
            <a:endParaRPr lang="en-US" sz="2800" dirty="0" smtClean="0"/>
          </a:p>
          <a:p>
            <a:pPr marL="285750" indent="-285750">
              <a:buFont typeface="Arial" charset="0"/>
              <a:buChar char="•"/>
            </a:pPr>
            <a:endParaRPr lang="en-US" sz="2800" dirty="0"/>
          </a:p>
        </p:txBody>
      </p:sp>
    </p:spTree>
    <p:extLst>
      <p:ext uri="{BB962C8B-B14F-4D97-AF65-F5344CB8AC3E}">
        <p14:creationId xmlns:p14="http://schemas.microsoft.com/office/powerpoint/2010/main" val="15294269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746" y="0"/>
            <a:ext cx="8108442" cy="793102"/>
          </a:xfrm>
        </p:spPr>
        <p:txBody>
          <a:bodyPr/>
          <a:lstStyle/>
          <a:p>
            <a:r>
              <a:rPr lang="en-US" dirty="0" smtClean="0">
                <a:solidFill>
                  <a:srgbClr val="C00000"/>
                </a:solidFill>
              </a:rPr>
              <a:t>NEW</a:t>
            </a:r>
            <a:r>
              <a:rPr lang="en-US" dirty="0" smtClean="0">
                <a:solidFill>
                  <a:schemeClr val="bg1"/>
                </a:solidFill>
              </a:rPr>
              <a:t> PCN Governance Framework</a:t>
            </a:r>
            <a:endParaRPr lang="en-US" dirty="0">
              <a:solidFill>
                <a:schemeClr val="bg1"/>
              </a:solidFill>
            </a:endParaRP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777862"/>
            <a:ext cx="8305800" cy="6056603"/>
          </a:xfrm>
          <a:prstGeom prst="rect">
            <a:avLst/>
          </a:prstGeom>
        </p:spPr>
      </p:pic>
      <p:sp>
        <p:nvSpPr>
          <p:cNvPr id="7" name="TextBox 6"/>
          <p:cNvSpPr txBox="1"/>
          <p:nvPr/>
        </p:nvSpPr>
        <p:spPr>
          <a:xfrm>
            <a:off x="1896534" y="1741369"/>
            <a:ext cx="2934715" cy="400110"/>
          </a:xfrm>
          <a:prstGeom prst="rect">
            <a:avLst/>
          </a:prstGeom>
          <a:solidFill>
            <a:srgbClr val="0070C0"/>
          </a:solidFill>
        </p:spPr>
        <p:txBody>
          <a:bodyPr wrap="square" rtlCol="0">
            <a:spAutoFit/>
          </a:bodyPr>
          <a:lstStyle/>
          <a:p>
            <a:pPr algn="ctr"/>
            <a:r>
              <a:rPr lang="en-US" sz="1400" b="1" dirty="0" smtClean="0"/>
              <a:t>Physicians &amp; AHS Equal Partners</a:t>
            </a:r>
          </a:p>
          <a:p>
            <a:endParaRPr lang="en-US" sz="600" dirty="0"/>
          </a:p>
        </p:txBody>
      </p:sp>
    </p:spTree>
    <p:extLst>
      <p:ext uri="{BB962C8B-B14F-4D97-AF65-F5344CB8AC3E}">
        <p14:creationId xmlns:p14="http://schemas.microsoft.com/office/powerpoint/2010/main" val="1729561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chemeClr val="tx2"/>
                </a:solidFill>
              </a:rPr>
              <a:t>Key Roles/Mandate of Each Level</a:t>
            </a:r>
            <a:endParaRPr lang="en-US" b="1" dirty="0">
              <a:solidFill>
                <a:schemeClr val="tx2"/>
              </a:solidFill>
            </a:endParaRPr>
          </a:p>
        </p:txBody>
      </p:sp>
      <p:sp>
        <p:nvSpPr>
          <p:cNvPr id="7" name="Content Placeholder 6"/>
          <p:cNvSpPr>
            <a:spLocks noGrp="1"/>
          </p:cNvSpPr>
          <p:nvPr>
            <p:ph sz="half" idx="2"/>
          </p:nvPr>
        </p:nvSpPr>
        <p:spPr>
          <a:xfrm>
            <a:off x="5023513" y="1447800"/>
            <a:ext cx="3581400" cy="4419600"/>
          </a:xfrm>
          <a:solidFill>
            <a:srgbClr val="FDBBD9"/>
          </a:solidFill>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0" indent="0" algn="ctr">
              <a:lnSpc>
                <a:spcPct val="120000"/>
              </a:lnSpc>
              <a:buNone/>
            </a:pPr>
            <a:r>
              <a:rPr lang="en-US" sz="4000" u="sng" dirty="0" smtClean="0">
                <a:solidFill>
                  <a:schemeClr val="bg1"/>
                </a:solidFill>
              </a:rPr>
              <a:t>Provincial</a:t>
            </a:r>
          </a:p>
          <a:p>
            <a:pPr marL="0" indent="0" algn="ctr">
              <a:lnSpc>
                <a:spcPct val="120000"/>
              </a:lnSpc>
              <a:buNone/>
            </a:pPr>
            <a:r>
              <a:rPr lang="en-US" sz="2600" dirty="0" smtClean="0">
                <a:solidFill>
                  <a:schemeClr val="bg1"/>
                </a:solidFill>
              </a:rPr>
              <a:t>PCNs, Alberta Health Services and Alberta Health</a:t>
            </a:r>
            <a:endParaRPr lang="en-US" sz="3400" dirty="0" smtClean="0">
              <a:solidFill>
                <a:schemeClr val="bg1"/>
              </a:solidFill>
            </a:endParaRPr>
          </a:p>
          <a:p>
            <a:pPr marL="525463" lvl="0" indent="-381000">
              <a:lnSpc>
                <a:spcPct val="120000"/>
              </a:lnSpc>
              <a:buFont typeface="Arial" charset="0"/>
              <a:buChar char="•"/>
            </a:pPr>
            <a:r>
              <a:rPr lang="en-US" sz="2600" dirty="0">
                <a:solidFill>
                  <a:schemeClr val="bg1"/>
                </a:solidFill>
              </a:rPr>
              <a:t>Implement and oversee the PCN Framework</a:t>
            </a:r>
            <a:r>
              <a:rPr lang="en-US" sz="2600" dirty="0" smtClean="0">
                <a:solidFill>
                  <a:schemeClr val="bg1"/>
                </a:solidFill>
              </a:rPr>
              <a:t>.</a:t>
            </a:r>
          </a:p>
          <a:p>
            <a:pPr marL="525463" lvl="0" indent="-381000">
              <a:lnSpc>
                <a:spcPct val="120000"/>
              </a:lnSpc>
              <a:buFont typeface="Arial" charset="0"/>
              <a:buChar char="•"/>
            </a:pPr>
            <a:r>
              <a:rPr lang="en-US" sz="2600" dirty="0" smtClean="0">
                <a:solidFill>
                  <a:schemeClr val="bg1"/>
                </a:solidFill>
              </a:rPr>
              <a:t>Sets Provincial Direction/Objectives</a:t>
            </a:r>
            <a:endParaRPr lang="en-US" sz="2600" dirty="0">
              <a:solidFill>
                <a:schemeClr val="bg1"/>
              </a:solidFill>
            </a:endParaRPr>
          </a:p>
          <a:p>
            <a:pPr marL="525463" lvl="0" indent="-381000">
              <a:lnSpc>
                <a:spcPct val="120000"/>
              </a:lnSpc>
              <a:buFont typeface="Arial" charset="0"/>
              <a:buChar char="•"/>
            </a:pPr>
            <a:r>
              <a:rPr lang="en-US" sz="2600" dirty="0">
                <a:solidFill>
                  <a:schemeClr val="bg1"/>
                </a:solidFill>
              </a:rPr>
              <a:t>Lead and support the evolving organizational </a:t>
            </a:r>
            <a:r>
              <a:rPr lang="en-US" sz="2600" dirty="0" smtClean="0">
                <a:solidFill>
                  <a:schemeClr val="bg1"/>
                </a:solidFill>
              </a:rPr>
              <a:t>structure.</a:t>
            </a:r>
            <a:endParaRPr lang="en-US" sz="2600" dirty="0"/>
          </a:p>
        </p:txBody>
      </p:sp>
      <p:sp>
        <p:nvSpPr>
          <p:cNvPr id="8" name="Content Placeholder 5"/>
          <p:cNvSpPr txBox="1">
            <a:spLocks/>
          </p:cNvSpPr>
          <p:nvPr/>
        </p:nvSpPr>
        <p:spPr>
          <a:xfrm>
            <a:off x="304800" y="3733800"/>
            <a:ext cx="4724400" cy="2133600"/>
          </a:xfrm>
          <a:prstGeom prst="rect">
            <a:avLst/>
          </a:prstGeom>
          <a:solidFill>
            <a:srgbClr val="92E43D"/>
          </a:solidFill>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u="sng" dirty="0">
                <a:solidFill>
                  <a:schemeClr val="bg1"/>
                </a:solidFill>
              </a:rPr>
              <a:t>Zonal</a:t>
            </a:r>
          </a:p>
          <a:p>
            <a:pPr marL="0" indent="0" algn="ctr">
              <a:lnSpc>
                <a:spcPct val="110000"/>
              </a:lnSpc>
              <a:spcBef>
                <a:spcPts val="1000"/>
              </a:spcBef>
              <a:buNone/>
            </a:pPr>
            <a:r>
              <a:rPr lang="en-US" sz="2000" dirty="0">
                <a:solidFill>
                  <a:schemeClr val="bg1"/>
                </a:solidFill>
              </a:rPr>
              <a:t>PCNs and Alberta Health Services</a:t>
            </a:r>
          </a:p>
          <a:p>
            <a:pPr marL="525463" indent="-381000">
              <a:spcBef>
                <a:spcPts val="1000"/>
              </a:spcBef>
              <a:buFont typeface="Arial" charset="0"/>
              <a:buChar char="•"/>
            </a:pPr>
            <a:r>
              <a:rPr lang="en-US" sz="2000" dirty="0">
                <a:solidFill>
                  <a:schemeClr val="bg1"/>
                </a:solidFill>
              </a:rPr>
              <a:t>Reports to provincial committee.</a:t>
            </a:r>
          </a:p>
          <a:p>
            <a:pPr marL="525463" indent="-381000">
              <a:spcBef>
                <a:spcPts val="1000"/>
              </a:spcBef>
              <a:buFont typeface="Arial" charset="0"/>
              <a:buChar char="•"/>
            </a:pPr>
            <a:r>
              <a:rPr lang="en-US" sz="2000" dirty="0" smtClean="0">
                <a:solidFill>
                  <a:schemeClr val="bg1"/>
                </a:solidFill>
              </a:rPr>
              <a:t>Create a Zone Service Plan.</a:t>
            </a:r>
          </a:p>
          <a:p>
            <a:pPr marL="525463" indent="-381000">
              <a:spcBef>
                <a:spcPts val="1000"/>
              </a:spcBef>
              <a:buFont typeface="Arial" charset="0"/>
              <a:buChar char="•"/>
            </a:pPr>
            <a:r>
              <a:rPr lang="en-US" sz="2000" dirty="0" smtClean="0">
                <a:solidFill>
                  <a:schemeClr val="bg1"/>
                </a:solidFill>
              </a:rPr>
              <a:t>Ensure standards between PCNs in a zone</a:t>
            </a:r>
          </a:p>
          <a:p>
            <a:pPr marL="525463" indent="-381000">
              <a:spcBef>
                <a:spcPts val="1000"/>
              </a:spcBef>
              <a:buFont typeface="Arial" charset="0"/>
              <a:buChar char="•"/>
            </a:pPr>
            <a:endParaRPr lang="en-US" sz="2000" dirty="0">
              <a:solidFill>
                <a:schemeClr val="bg1"/>
              </a:solidFill>
            </a:endParaRPr>
          </a:p>
        </p:txBody>
      </p:sp>
      <p:sp>
        <p:nvSpPr>
          <p:cNvPr id="9" name="Content Placeholder 5"/>
          <p:cNvSpPr txBox="1">
            <a:spLocks/>
          </p:cNvSpPr>
          <p:nvPr/>
        </p:nvSpPr>
        <p:spPr>
          <a:xfrm>
            <a:off x="299113" y="1447800"/>
            <a:ext cx="4724400" cy="2286000"/>
          </a:xfrm>
          <a:prstGeom prst="rect">
            <a:avLst/>
          </a:prstGeom>
          <a:solidFill>
            <a:srgbClr val="0070C0"/>
          </a:solidFill>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u="sng" dirty="0" smtClean="0"/>
              <a:t>Local</a:t>
            </a:r>
            <a:r>
              <a:rPr lang="en-US" sz="2000" u="sng" dirty="0"/>
              <a:t> </a:t>
            </a:r>
            <a:r>
              <a:rPr lang="en-US" sz="2000" u="sng" dirty="0" smtClean="0"/>
              <a:t>PCNs</a:t>
            </a:r>
            <a:endParaRPr lang="en-US" sz="2000" u="sng" dirty="0"/>
          </a:p>
          <a:p>
            <a:pPr marL="525463" indent="-381000">
              <a:spcBef>
                <a:spcPts val="1000"/>
              </a:spcBef>
              <a:buFont typeface="Arial" charset="0"/>
              <a:buChar char="•"/>
            </a:pPr>
            <a:r>
              <a:rPr lang="en-US" sz="2000" dirty="0" smtClean="0"/>
              <a:t>Communicates with zonal committee.</a:t>
            </a:r>
          </a:p>
          <a:p>
            <a:pPr marL="525463" indent="-381000">
              <a:spcBef>
                <a:spcPts val="1000"/>
              </a:spcBef>
              <a:buFont typeface="Arial" charset="0"/>
              <a:buChar char="•"/>
            </a:pPr>
            <a:r>
              <a:rPr lang="en-US" sz="2000" dirty="0" smtClean="0"/>
              <a:t>Aligns local issues.</a:t>
            </a:r>
          </a:p>
          <a:p>
            <a:pPr marL="525463" indent="-381000">
              <a:spcBef>
                <a:spcPts val="1000"/>
              </a:spcBef>
              <a:buFont typeface="Arial" charset="0"/>
              <a:buChar char="•"/>
            </a:pPr>
            <a:r>
              <a:rPr lang="en-US" sz="2000" dirty="0" smtClean="0"/>
              <a:t>Fund Holder</a:t>
            </a:r>
          </a:p>
          <a:p>
            <a:pPr marL="525463" indent="-381000">
              <a:spcBef>
                <a:spcPts val="1000"/>
              </a:spcBef>
              <a:buFont typeface="Arial" charset="0"/>
              <a:buChar char="•"/>
            </a:pPr>
            <a:endParaRPr lang="en-US" sz="2000" dirty="0">
              <a:solidFill>
                <a:schemeClr val="bg1"/>
              </a:solidFill>
            </a:endParaRPr>
          </a:p>
        </p:txBody>
      </p:sp>
    </p:spTree>
    <p:extLst>
      <p:ext uri="{BB962C8B-B14F-4D97-AF65-F5344CB8AC3E}">
        <p14:creationId xmlns:p14="http://schemas.microsoft.com/office/powerpoint/2010/main" val="735006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Business_Powerpoint_Template_vol_01(color_B)(4x3)">
  <a:themeElements>
    <a:clrScheme name="Custom 2">
      <a:dk1>
        <a:srgbClr val="FFFFFF"/>
      </a:dk1>
      <a:lt1>
        <a:srgbClr val="292C34"/>
      </a:lt1>
      <a:dk2>
        <a:srgbClr val="FFFFFF"/>
      </a:dk2>
      <a:lt2>
        <a:srgbClr val="85898F"/>
      </a:lt2>
      <a:accent1>
        <a:srgbClr val="92D050"/>
      </a:accent1>
      <a:accent2>
        <a:srgbClr val="00B0F0"/>
      </a:accent2>
      <a:accent3>
        <a:srgbClr val="B5B5B5"/>
      </a:accent3>
      <a:accent4>
        <a:srgbClr val="B5B5B5"/>
      </a:accent4>
      <a:accent5>
        <a:srgbClr val="B5B5B5"/>
      </a:accent5>
      <a:accent6>
        <a:srgbClr val="B5B5B5"/>
      </a:accent6>
      <a:hlink>
        <a:srgbClr val="B5B5B5"/>
      </a:hlink>
      <a:folHlink>
        <a:srgbClr val="B5B5B5"/>
      </a:folHlink>
    </a:clrScheme>
    <a:fontScheme name="Style_Awesome">
      <a:majorFont>
        <a:latin typeface="Arial"/>
        <a:ea typeface="arial"/>
        <a:cs typeface=""/>
      </a:majorFont>
      <a:minorFont>
        <a:latin typeface="Arial"/>
        <a:ea typeface="arial"/>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rgbClr val="FFFFFF"/>
    </a:dk1>
    <a:lt1>
      <a:srgbClr val="292C34"/>
    </a:lt1>
    <a:dk2>
      <a:srgbClr val="FFFFFF"/>
    </a:dk2>
    <a:lt2>
      <a:srgbClr val="85898F"/>
    </a:lt2>
    <a:accent1>
      <a:srgbClr val="92D050"/>
    </a:accent1>
    <a:accent2>
      <a:srgbClr val="00B0F0"/>
    </a:accent2>
    <a:accent3>
      <a:srgbClr val="B5B5B5"/>
    </a:accent3>
    <a:accent4>
      <a:srgbClr val="B5B5B5"/>
    </a:accent4>
    <a:accent5>
      <a:srgbClr val="B5B5B5"/>
    </a:accent5>
    <a:accent6>
      <a:srgbClr val="B5B5B5"/>
    </a:accent6>
    <a:hlink>
      <a:srgbClr val="B5B5B5"/>
    </a:hlink>
    <a:folHlink>
      <a:srgbClr val="B5B5B5"/>
    </a:folHlink>
  </a:clrScheme>
</a:themeOverride>
</file>

<file path=docProps/app.xml><?xml version="1.0" encoding="utf-8"?>
<Properties xmlns="http://schemas.openxmlformats.org/officeDocument/2006/extended-properties" xmlns:vt="http://schemas.openxmlformats.org/officeDocument/2006/docPropsVTypes">
  <Template/>
  <TotalTime>2255</TotalTime>
  <Words>1520</Words>
  <Application>Microsoft Office PowerPoint</Application>
  <PresentationFormat>On-screen Show (4:3)</PresentationFormat>
  <Paragraphs>177</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vt:lpstr>
      <vt:lpstr>Calibri</vt:lpstr>
      <vt:lpstr>Century Gothic</vt:lpstr>
      <vt:lpstr>Helvetica</vt:lpstr>
      <vt:lpstr>Business_Powerpoint_Template_vol_01(color_B)(4x3)</vt:lpstr>
      <vt:lpstr>A Journey Towards Better Governance Some Lessons Learned from Alberta</vt:lpstr>
      <vt:lpstr>In this Presentation</vt:lpstr>
      <vt:lpstr>PowerPoint Presentation</vt:lpstr>
      <vt:lpstr>Alberta pcn governance</vt:lpstr>
      <vt:lpstr>Our Original Governance Model</vt:lpstr>
      <vt:lpstr>Key Points re: Early Years</vt:lpstr>
      <vt:lpstr>We Needed to Change…</vt:lpstr>
      <vt:lpstr>NEW PCN Governance Framework</vt:lpstr>
      <vt:lpstr>Key Roles/Mandate of Each Level</vt:lpstr>
      <vt:lpstr>What was Impacted in our Change…</vt:lpstr>
      <vt:lpstr>Strong Physician Leadership</vt:lpstr>
    </vt:vector>
  </TitlesOfParts>
  <Company>Alberta Medical Association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Vienneau</dc:creator>
  <cp:lastModifiedBy>Speakman, Kathleen</cp:lastModifiedBy>
  <cp:revision>146</cp:revision>
  <cp:lastPrinted>2017-03-30T19:02:44Z</cp:lastPrinted>
  <dcterms:created xsi:type="dcterms:W3CDTF">2017-03-06T17:53:57Z</dcterms:created>
  <dcterms:modified xsi:type="dcterms:W3CDTF">2018-04-11T18:20:54Z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