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8" r:id="rId2"/>
    <p:sldId id="271" r:id="rId3"/>
    <p:sldId id="286"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92" autoAdjust="0"/>
    <p:restoredTop sz="63636" autoAdjust="0"/>
  </p:normalViewPr>
  <p:slideViewPr>
    <p:cSldViewPr showGuides="1">
      <p:cViewPr varScale="1">
        <p:scale>
          <a:sx n="83" d="100"/>
          <a:sy n="83" d="100"/>
        </p:scale>
        <p:origin x="2658" y="96"/>
      </p:cViewPr>
      <p:guideLst>
        <p:guide orient="horz" pos="2160"/>
        <p:guide pos="2880"/>
      </p:guideLst>
    </p:cSldViewPr>
  </p:slideViewPr>
  <p:notesTextViewPr>
    <p:cViewPr>
      <p:scale>
        <a:sx n="1" d="1"/>
        <a:sy n="1" d="1"/>
      </p:scale>
      <p:origin x="0" y="0"/>
    </p:cViewPr>
  </p:notesTextViewPr>
  <p:notesViewPr>
    <p:cSldViewPr showGuides="1">
      <p:cViewPr varScale="1">
        <p:scale>
          <a:sx n="81" d="100"/>
          <a:sy n="81" d="100"/>
        </p:scale>
        <p:origin x="-195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15FFD82-B636-4E4C-AB24-B7B56D061070}" type="datetimeFigureOut">
              <a:rPr lang="en-US" smtClean="0"/>
              <a:t>5/7/2018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1951B3C-686E-42FF-B8EF-410841353DB7}" type="slidenum">
              <a:rPr lang="en-US" smtClean="0"/>
              <a:t>‹#›</a:t>
            </a:fld>
            <a:endParaRPr lang="en-US"/>
          </a:p>
        </p:txBody>
      </p:sp>
    </p:spTree>
    <p:extLst>
      <p:ext uri="{BB962C8B-B14F-4D97-AF65-F5344CB8AC3E}">
        <p14:creationId xmlns:p14="http://schemas.microsoft.com/office/powerpoint/2010/main" val="39767862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a:defRPr sz="1200"/>
            </a:lvl1pPr>
          </a:lstStyle>
          <a:p>
            <a:fld id="{1CB80F1F-AE7F-4112-BD1F-7EC85A545A26}" type="datetimeFigureOut">
              <a:rPr lang="en-US" smtClean="0"/>
              <a:t>5/7/2018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lIns="91440" tIns="45720" rIns="91440" bIns="45720" rtlCol="0" anchor="b"/>
          <a:lstStyle>
            <a:lvl1pPr algn="r">
              <a:defRPr sz="1200"/>
            </a:lvl1pPr>
          </a:lstStyle>
          <a:p>
            <a:fld id="{BE664605-3CEA-4A26-B7C7-6FCD1C110CD9}" type="slidenum">
              <a:rPr lang="en-US" smtClean="0"/>
              <a:t>‹#›</a:t>
            </a:fld>
            <a:endParaRPr lang="en-US"/>
          </a:p>
        </p:txBody>
      </p:sp>
    </p:spTree>
    <p:extLst>
      <p:ext uri="{BB962C8B-B14F-4D97-AF65-F5344CB8AC3E}">
        <p14:creationId xmlns:p14="http://schemas.microsoft.com/office/powerpoint/2010/main" val="561612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Session MC:</a:t>
            </a:r>
          </a:p>
          <a:p>
            <a:endParaRPr lang="en-US" dirty="0" smtClean="0"/>
          </a:p>
          <a:p>
            <a:r>
              <a:rPr lang="en-US" sz="1200" kern="1200" dirty="0" smtClean="0">
                <a:solidFill>
                  <a:schemeClr val="tx1"/>
                </a:solidFill>
                <a:effectLst/>
                <a:latin typeface="+mn-lt"/>
                <a:ea typeface="+mn-ea"/>
                <a:cs typeface="+mn-cs"/>
              </a:rPr>
              <a:t>Welcome to the session. The setup for this session is a presentation for the first 15 minutes and then we will be moving into small group discussions. </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presentation will be presented by the Co-Chairs of the Incentive Working Group</a:t>
            </a:r>
            <a:r>
              <a:rPr lang="en-US" sz="1200" kern="1200" baseline="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Dr George Watson and Mark Armitage. Dr Watson is a GP from Prince</a:t>
            </a:r>
            <a:r>
              <a:rPr lang="en-US" sz="1200" kern="1200" baseline="0" dirty="0" smtClean="0">
                <a:solidFill>
                  <a:schemeClr val="tx1"/>
                </a:solidFill>
                <a:effectLst/>
                <a:latin typeface="+mn-lt"/>
                <a:ea typeface="+mn-ea"/>
                <a:cs typeface="+mn-cs"/>
              </a:rPr>
              <a:t> Rupert</a:t>
            </a:r>
            <a:r>
              <a:rPr lang="en-US" sz="1200" kern="1200" dirty="0" smtClean="0">
                <a:solidFill>
                  <a:schemeClr val="tx1"/>
                </a:solidFill>
                <a:effectLst/>
                <a:latin typeface="+mn-lt"/>
                <a:ea typeface="+mn-ea"/>
                <a:cs typeface="+mn-cs"/>
              </a:rPr>
              <a:t>. Mark Armitage is the Assistant</a:t>
            </a:r>
            <a:r>
              <a:rPr lang="en-US" sz="1200" kern="1200" baseline="0" dirty="0" smtClean="0">
                <a:solidFill>
                  <a:schemeClr val="tx1"/>
                </a:solidFill>
                <a:effectLst/>
                <a:latin typeface="+mn-lt"/>
                <a:ea typeface="+mn-ea"/>
                <a:cs typeface="+mn-cs"/>
              </a:rPr>
              <a:t> Deputy Minister of the Workforce Planning, Compensation and Beneficiary Services Division of the BC Ministry of Health.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After the presentation, members of the Incentive Working Group will be joining your small table discussions. IWG members here today are</a:t>
            </a:r>
            <a:r>
              <a:rPr lang="en-US" sz="1200" kern="1200" baseline="0" dirty="0" smtClean="0">
                <a:solidFill>
                  <a:schemeClr val="tx1"/>
                </a:solidFill>
                <a:effectLst/>
                <a:latin typeface="+mn-lt"/>
                <a:ea typeface="+mn-ea"/>
                <a:cs typeface="+mn-cs"/>
              </a:rPr>
              <a:t> Dr Cathy Clelland, and Dr Joanne Young</a:t>
            </a:r>
            <a:r>
              <a:rPr lang="en-US" sz="1200" kern="1200" dirty="0" smtClean="0">
                <a:solidFill>
                  <a:schemeClr val="tx1"/>
                </a:solidFill>
                <a:effectLst/>
                <a:latin typeface="+mn-lt"/>
                <a:ea typeface="+mn-ea"/>
                <a:cs typeface="+mn-cs"/>
              </a:rPr>
              <a:t>. Staff will also be these tables as note takers.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Without further ado, lets welcome Dr George Watson and Mark Armitage</a:t>
            </a:r>
            <a:endParaRPr lang="en-C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BE664605-3CEA-4A26-B7C7-6FCD1C110CD9}" type="slidenum">
              <a:rPr lang="en-US" smtClean="0"/>
              <a:t>1</a:t>
            </a:fld>
            <a:endParaRPr lang="en-US"/>
          </a:p>
        </p:txBody>
      </p:sp>
    </p:spTree>
    <p:extLst>
      <p:ext uri="{BB962C8B-B14F-4D97-AF65-F5344CB8AC3E}">
        <p14:creationId xmlns:p14="http://schemas.microsoft.com/office/powerpoint/2010/main" val="36154842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Moving forward, PSP is organizing the Understanding Your Patient Panel program into four phases:</a:t>
            </a:r>
          </a:p>
          <a:p>
            <a:endParaRPr lang="en-CA" sz="1200" kern="1200" dirty="0" smtClean="0">
              <a:solidFill>
                <a:schemeClr val="tx1"/>
              </a:solidFill>
              <a:effectLst/>
              <a:latin typeface="+mn-lt"/>
              <a:ea typeface="+mn-ea"/>
              <a:cs typeface="+mn-cs"/>
            </a:endParaRPr>
          </a:p>
          <a:p>
            <a:pPr marL="228600" lvl="0" indent="-228600">
              <a:buFont typeface="+mj-lt"/>
              <a:buAutoNum type="arabicPeriod"/>
            </a:pPr>
            <a:r>
              <a:rPr lang="en-CA" sz="1200" kern="1200" dirty="0" smtClean="0">
                <a:solidFill>
                  <a:schemeClr val="tx1"/>
                </a:solidFill>
                <a:effectLst/>
                <a:latin typeface="+mn-lt"/>
                <a:ea typeface="+mn-ea"/>
                <a:cs typeface="+mn-cs"/>
              </a:rPr>
              <a:t>Empanelment – The process of developing an accurate and up-to-date list of “active” patients for each MRP and determining the appropriate panel size to each GP. </a:t>
            </a:r>
          </a:p>
          <a:p>
            <a:pPr marL="228600" lvl="0" indent="-228600">
              <a:buFont typeface="+mj-lt"/>
              <a:buAutoNum type="arabicPeriod"/>
            </a:pPr>
            <a:r>
              <a:rPr lang="en-CA" sz="1200" kern="1200" dirty="0" smtClean="0">
                <a:solidFill>
                  <a:schemeClr val="tx1"/>
                </a:solidFill>
                <a:effectLst/>
                <a:latin typeface="+mn-lt"/>
                <a:ea typeface="+mn-ea"/>
                <a:cs typeface="+mn-cs"/>
              </a:rPr>
              <a:t>Initial Panel Cleanup – The process of developing accurate and up-to-date disease registries for 3-5 chosen disease indicators. </a:t>
            </a:r>
          </a:p>
          <a:p>
            <a:pPr marL="228600" lvl="0" indent="-228600">
              <a:buFont typeface="+mj-lt"/>
              <a:buAutoNum type="arabicPeriod"/>
            </a:pPr>
            <a:r>
              <a:rPr lang="en-CA" sz="1200" kern="1200" dirty="0" smtClean="0">
                <a:solidFill>
                  <a:schemeClr val="tx1"/>
                </a:solidFill>
                <a:effectLst/>
                <a:latin typeface="+mn-lt"/>
                <a:ea typeface="+mn-ea"/>
                <a:cs typeface="+mn-cs"/>
              </a:rPr>
              <a:t>Panel Optimization – Similar to phase 2 but expanding it to 10-15 chosen disease indicators</a:t>
            </a:r>
          </a:p>
          <a:p>
            <a:pPr marL="228600" lvl="0" indent="-228600">
              <a:buFont typeface="+mj-lt"/>
              <a:buAutoNum type="arabicPeriod"/>
            </a:pPr>
            <a:r>
              <a:rPr lang="en-CA" sz="1200" kern="1200" dirty="0" smtClean="0">
                <a:solidFill>
                  <a:schemeClr val="tx1"/>
                </a:solidFill>
                <a:effectLst/>
                <a:latin typeface="+mn-lt"/>
                <a:ea typeface="+mn-ea"/>
                <a:cs typeface="+mn-cs"/>
              </a:rPr>
              <a:t>Data-informed QI – The process of actively using accurate registries as a basis for QI activities</a:t>
            </a:r>
          </a:p>
          <a:p>
            <a:endParaRPr lang="en-CA" dirty="0"/>
          </a:p>
        </p:txBody>
      </p:sp>
      <p:sp>
        <p:nvSpPr>
          <p:cNvPr id="4" name="Slide Number Placeholder 3"/>
          <p:cNvSpPr>
            <a:spLocks noGrp="1"/>
          </p:cNvSpPr>
          <p:nvPr>
            <p:ph type="sldNum" sz="quarter" idx="10"/>
          </p:nvPr>
        </p:nvSpPr>
        <p:spPr/>
        <p:txBody>
          <a:bodyPr/>
          <a:lstStyle/>
          <a:p>
            <a:fld id="{BE664605-3CEA-4A26-B7C7-6FCD1C110CD9}" type="slidenum">
              <a:rPr lang="en-US" smtClean="0"/>
              <a:t>10</a:t>
            </a:fld>
            <a:endParaRPr lang="en-US"/>
          </a:p>
        </p:txBody>
      </p:sp>
    </p:spTree>
    <p:extLst>
      <p:ext uri="{BB962C8B-B14F-4D97-AF65-F5344CB8AC3E}">
        <p14:creationId xmlns:p14="http://schemas.microsoft.com/office/powerpoint/2010/main" val="3468071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The purpose of the Panel Management Incentive is to complement the existing PSP Understanding Your Patient Panel program by offering GPs additional compensation for undertaking the front-end work of completing phase 1, 2 and 3 of the PSP program. </a:t>
            </a:r>
            <a:r>
              <a:rPr lang="en-US" sz="1200" kern="1200" dirty="0" smtClean="0">
                <a:solidFill>
                  <a:schemeClr val="tx1"/>
                </a:solidFill>
                <a:effectLst/>
                <a:latin typeface="+mn-lt"/>
                <a:ea typeface="+mn-ea"/>
                <a:cs typeface="+mn-cs"/>
              </a:rPr>
              <a:t>An ongoing PMH Practice Management Incentive (under development) is intended to compensate physicians for the ongoing work of maintaining an accurate panel and the application of panel data for quality improvement (phase 4).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a:t>
            </a:r>
            <a:r>
              <a:rPr lang="en-US" sz="1200" kern="1200" baseline="0" dirty="0" smtClean="0">
                <a:solidFill>
                  <a:schemeClr val="tx1"/>
                </a:solidFill>
                <a:effectLst/>
                <a:latin typeface="+mn-lt"/>
                <a:ea typeface="+mn-ea"/>
                <a:cs typeface="+mn-cs"/>
              </a:rPr>
              <a:t> the Panel Management Incentive, a total amount of $6000 is payable in 3 stages:</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Payment 1: $2000 payable upon GP completing PMH Assessment and committing to completing phases 1-3 within 12 months.</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Payment 2: $1000 payable upon GP completing phase 1 and 2. </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Payment 3: $3000 payable upon GP completing phase 3.</a:t>
            </a:r>
            <a:r>
              <a:rPr lang="en-CA" sz="1200" kern="1200" baseline="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sz="1200" kern="1200" dirty="0" smtClean="0">
                <a:solidFill>
                  <a:schemeClr val="tx1"/>
                </a:solidFill>
                <a:effectLst/>
                <a:latin typeface="+mn-lt"/>
                <a:ea typeface="+mn-ea"/>
                <a:cs typeface="+mn-cs"/>
              </a:rPr>
              <a:t>We expect to make the</a:t>
            </a:r>
            <a:r>
              <a:rPr lang="en-CA" sz="1200" kern="1200" baseline="0" dirty="0" smtClean="0">
                <a:solidFill>
                  <a:schemeClr val="tx1"/>
                </a:solidFill>
                <a:effectLst/>
                <a:latin typeface="+mn-lt"/>
                <a:ea typeface="+mn-ea"/>
                <a:cs typeface="+mn-cs"/>
              </a:rPr>
              <a:t> Panel Management I</a:t>
            </a:r>
            <a:r>
              <a:rPr lang="en-CA" sz="1200" kern="1200" dirty="0" smtClean="0">
                <a:solidFill>
                  <a:schemeClr val="tx1"/>
                </a:solidFill>
                <a:effectLst/>
                <a:latin typeface="+mn-lt"/>
                <a:ea typeface="+mn-ea"/>
                <a:cs typeface="+mn-cs"/>
              </a:rPr>
              <a:t>ncentive available to all GPs later this year so stay tuned for more details in the upcoming months about how GPs can access this panel management incentive. </a:t>
            </a:r>
          </a:p>
          <a:p>
            <a:pPr marL="171450" lvl="0" indent="-171450">
              <a:buFont typeface="Arial" panose="020B0604020202020204" pitchFamily="34" charset="0"/>
              <a:buChar char="•"/>
            </a:pPr>
            <a:endParaRPr lang="en-C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BE664605-3CEA-4A26-B7C7-6FCD1C110CD9}" type="slidenum">
              <a:rPr lang="en-US" smtClean="0"/>
              <a:t>11</a:t>
            </a:fld>
            <a:endParaRPr lang="en-US"/>
          </a:p>
        </p:txBody>
      </p:sp>
    </p:spTree>
    <p:extLst>
      <p:ext uri="{BB962C8B-B14F-4D97-AF65-F5344CB8AC3E}">
        <p14:creationId xmlns:p14="http://schemas.microsoft.com/office/powerpoint/2010/main" val="1177440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In addition to this one-time incentive for upfront panel work, IWG is also working on developing an ongoing incentive to compensate GPs for ongoing PMH development and management activities. Today, I will share with you a draft framework or a “straw dog” of an ongoing PMH Practice Management Incentive. After this, we will get into small groups so that you can share with us your feedback.</a:t>
            </a:r>
            <a:r>
              <a:rPr lang="en-CA" sz="1200" kern="1200" baseline="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BE664605-3CEA-4A26-B7C7-6FCD1C110CD9}" type="slidenum">
              <a:rPr lang="en-US" smtClean="0"/>
              <a:t>12</a:t>
            </a:fld>
            <a:endParaRPr lang="en-US"/>
          </a:p>
        </p:txBody>
      </p:sp>
    </p:spTree>
    <p:extLst>
      <p:ext uri="{BB962C8B-B14F-4D97-AF65-F5344CB8AC3E}">
        <p14:creationId xmlns:p14="http://schemas.microsoft.com/office/powerpoint/2010/main" val="20515720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What is the PMH Practice Management Incentive? </a:t>
            </a:r>
          </a:p>
          <a:p>
            <a:pPr lvl="0"/>
            <a:endParaRPr lang="en-CA"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This incentive would</a:t>
            </a:r>
            <a:r>
              <a:rPr lang="en-CA" sz="1200" kern="1200" baseline="0" dirty="0" smtClean="0">
                <a:solidFill>
                  <a:schemeClr val="tx1"/>
                </a:solidFill>
                <a:effectLst/>
                <a:latin typeface="+mn-lt"/>
                <a:ea typeface="+mn-ea"/>
                <a:cs typeface="+mn-cs"/>
              </a:rPr>
              <a:t> be</a:t>
            </a:r>
            <a:r>
              <a:rPr lang="en-CA" sz="1200" kern="1200" dirty="0" smtClean="0">
                <a:solidFill>
                  <a:schemeClr val="tx1"/>
                </a:solidFill>
                <a:effectLst/>
                <a:latin typeface="+mn-lt"/>
                <a:ea typeface="+mn-ea"/>
                <a:cs typeface="+mn-cs"/>
              </a:rPr>
              <a:t> ongoing quarterly payments to compensate GPs for undertaking in ongoing PMH development and management work.</a:t>
            </a:r>
          </a:p>
          <a:p>
            <a:endParaRPr lang="en-CA" dirty="0"/>
          </a:p>
        </p:txBody>
      </p:sp>
      <p:sp>
        <p:nvSpPr>
          <p:cNvPr id="4" name="Slide Number Placeholder 3"/>
          <p:cNvSpPr>
            <a:spLocks noGrp="1"/>
          </p:cNvSpPr>
          <p:nvPr>
            <p:ph type="sldNum" sz="quarter" idx="10"/>
          </p:nvPr>
        </p:nvSpPr>
        <p:spPr/>
        <p:txBody>
          <a:bodyPr/>
          <a:lstStyle/>
          <a:p>
            <a:fld id="{BE664605-3CEA-4A26-B7C7-6FCD1C110CD9}" type="slidenum">
              <a:rPr lang="en-US" smtClean="0"/>
              <a:t>13</a:t>
            </a:fld>
            <a:endParaRPr lang="en-US"/>
          </a:p>
        </p:txBody>
      </p:sp>
    </p:spTree>
    <p:extLst>
      <p:ext uri="{BB962C8B-B14F-4D97-AF65-F5344CB8AC3E}">
        <p14:creationId xmlns:p14="http://schemas.microsoft.com/office/powerpoint/2010/main" val="10749942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What are the eligibility requirements?</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GP has completed PSP’s </a:t>
            </a:r>
            <a:r>
              <a:rPr lang="en-CA" sz="1200" i="1" kern="1200" dirty="0" smtClean="0">
                <a:solidFill>
                  <a:schemeClr val="tx1"/>
                </a:solidFill>
                <a:effectLst/>
                <a:latin typeface="+mn-lt"/>
                <a:ea typeface="+mn-ea"/>
                <a:cs typeface="+mn-cs"/>
              </a:rPr>
              <a:t>Understanding Your Patient Panel</a:t>
            </a:r>
            <a:r>
              <a:rPr lang="en-CA" sz="1200" kern="1200" dirty="0" smtClean="0">
                <a:solidFill>
                  <a:schemeClr val="tx1"/>
                </a:solidFill>
                <a:effectLst/>
                <a:latin typeface="+mn-lt"/>
                <a:ea typeface="+mn-ea"/>
                <a:cs typeface="+mn-cs"/>
              </a:rPr>
              <a:t> phase 3, which means</a:t>
            </a:r>
            <a:r>
              <a:rPr lang="en-CA" sz="1200" kern="1200" baseline="0" dirty="0" smtClean="0">
                <a:solidFill>
                  <a:schemeClr val="tx1"/>
                </a:solidFill>
                <a:effectLst/>
                <a:latin typeface="+mn-lt"/>
                <a:ea typeface="+mn-ea"/>
                <a:cs typeface="+mn-cs"/>
              </a:rPr>
              <a:t> that the GP knows how many patients are under his or her care and has up-to-date disease registries for 10-15 chosen disease indicators.</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GP commits to the 12 PMH attributes </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GP commits to participating in PCN when PCN becomes available in their community.</a:t>
            </a:r>
          </a:p>
          <a:p>
            <a:endParaRPr lang="en-CA" dirty="0"/>
          </a:p>
        </p:txBody>
      </p:sp>
      <p:sp>
        <p:nvSpPr>
          <p:cNvPr id="4" name="Slide Number Placeholder 3"/>
          <p:cNvSpPr>
            <a:spLocks noGrp="1"/>
          </p:cNvSpPr>
          <p:nvPr>
            <p:ph type="sldNum" sz="quarter" idx="10"/>
          </p:nvPr>
        </p:nvSpPr>
        <p:spPr/>
        <p:txBody>
          <a:bodyPr/>
          <a:lstStyle/>
          <a:p>
            <a:fld id="{BE664605-3CEA-4A26-B7C7-6FCD1C110CD9}" type="slidenum">
              <a:rPr lang="en-US" smtClean="0"/>
              <a:t>14</a:t>
            </a:fld>
            <a:endParaRPr lang="en-US"/>
          </a:p>
        </p:txBody>
      </p:sp>
    </p:spTree>
    <p:extLst>
      <p:ext uri="{BB962C8B-B14F-4D97-AF65-F5344CB8AC3E}">
        <p14:creationId xmlns:p14="http://schemas.microsoft.com/office/powerpoint/2010/main" val="25246191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What are the payment amounts?</a:t>
            </a:r>
            <a:endParaRPr lang="en-CA" sz="1200" kern="1200" dirty="0" smtClean="0">
              <a:solidFill>
                <a:schemeClr val="tx1"/>
              </a:solidFill>
              <a:effectLst/>
              <a:latin typeface="+mn-lt"/>
              <a:ea typeface="+mn-ea"/>
              <a:cs typeface="+mn-cs"/>
            </a:endParaRPr>
          </a:p>
          <a:p>
            <a:pPr lvl="0"/>
            <a:endParaRPr lang="en-CA"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IWG is considering multiple tiers of payments to pay GPs more as they take on additional PMH related activities. </a:t>
            </a:r>
          </a:p>
          <a:p>
            <a:pPr lvl="0"/>
            <a:endParaRPr lang="en-CA"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For tier 1, a payment of $4000 per year ($1000 per quarter) compensates GPs for:</a:t>
            </a:r>
          </a:p>
          <a:p>
            <a:pPr lvl="0"/>
            <a:endParaRPr lang="en-CA" sz="1200" i="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CA" sz="1200" i="1" kern="1200" dirty="0" smtClean="0">
                <a:solidFill>
                  <a:schemeClr val="tx1"/>
                </a:solidFill>
                <a:effectLst/>
                <a:latin typeface="+mn-lt"/>
                <a:ea typeface="+mn-ea"/>
                <a:cs typeface="+mn-cs"/>
              </a:rPr>
              <a:t>Ongoing Panel Management</a:t>
            </a:r>
            <a:r>
              <a:rPr lang="en-CA" sz="1200" kern="1200" dirty="0" smtClean="0">
                <a:solidFill>
                  <a:schemeClr val="tx1"/>
                </a:solidFill>
                <a:effectLst/>
                <a:latin typeface="+mn-lt"/>
                <a:ea typeface="+mn-ea"/>
                <a:cs typeface="+mn-cs"/>
              </a:rPr>
              <a:t> – Ongoing maintenance of active patient panel, disease registries, and recall tasks to support planned and proactive care. </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Ongoing management of panel patient’s medical records</a:t>
            </a:r>
          </a:p>
          <a:p>
            <a:pPr marL="171450" lvl="0" indent="-171450">
              <a:buFont typeface="Arial" panose="020B0604020202020204" pitchFamily="34" charset="0"/>
              <a:buChar char="•"/>
            </a:pPr>
            <a:r>
              <a:rPr lang="en-CA" sz="1200" i="1" kern="1200" dirty="0" smtClean="0">
                <a:solidFill>
                  <a:schemeClr val="tx1"/>
                </a:solidFill>
                <a:effectLst/>
                <a:latin typeface="+mn-lt"/>
                <a:ea typeface="+mn-ea"/>
                <a:cs typeface="+mn-cs"/>
              </a:rPr>
              <a:t>Data Informed Practice Improvement</a:t>
            </a:r>
            <a:r>
              <a:rPr lang="en-CA" sz="1200" kern="1200" dirty="0" smtClean="0">
                <a:solidFill>
                  <a:schemeClr val="tx1"/>
                </a:solidFill>
                <a:effectLst/>
                <a:latin typeface="+mn-lt"/>
                <a:ea typeface="+mn-ea"/>
                <a:cs typeface="+mn-cs"/>
              </a:rPr>
              <a:t> – Ongoing utilization of panel data to undertake QI activities for planned, proactive care. To support community level planning and QI, anonymized panel data is regularly shared with their Division of Family Practice or Primary Care Network (when available). </a:t>
            </a:r>
          </a:p>
          <a:p>
            <a:pPr marL="171450" lvl="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0" lvl="0" indent="0">
              <a:buFont typeface="Arial" panose="020B0604020202020204" pitchFamily="34" charset="0"/>
              <a:buNone/>
            </a:pPr>
            <a:r>
              <a:rPr lang="en-US" sz="1200" kern="1200" dirty="0" smtClean="0">
                <a:solidFill>
                  <a:schemeClr val="tx1"/>
                </a:solidFill>
                <a:effectLst/>
                <a:latin typeface="+mn-lt"/>
                <a:ea typeface="+mn-ea"/>
                <a:cs typeface="+mn-cs"/>
              </a:rPr>
              <a:t>Note:</a:t>
            </a:r>
            <a:r>
              <a:rPr lang="en-US" sz="1200" kern="1200" baseline="0" dirty="0" smtClean="0">
                <a:solidFill>
                  <a:schemeClr val="tx1"/>
                </a:solidFill>
                <a:effectLst/>
                <a:latin typeface="+mn-lt"/>
                <a:ea typeface="+mn-ea"/>
                <a:cs typeface="+mn-cs"/>
              </a:rPr>
              <a:t> payment amounts are draft numbers to spur discussion.</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BE664605-3CEA-4A26-B7C7-6FCD1C110CD9}" type="slidenum">
              <a:rPr lang="en-US" smtClean="0"/>
              <a:t>15</a:t>
            </a:fld>
            <a:endParaRPr lang="en-US"/>
          </a:p>
        </p:txBody>
      </p:sp>
    </p:spTree>
    <p:extLst>
      <p:ext uri="{BB962C8B-B14F-4D97-AF65-F5344CB8AC3E}">
        <p14:creationId xmlns:p14="http://schemas.microsoft.com/office/powerpoint/2010/main" val="3629556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smtClean="0">
                <a:solidFill>
                  <a:schemeClr val="tx1"/>
                </a:solidFill>
                <a:effectLst/>
                <a:latin typeface="+mn-lt"/>
                <a:ea typeface="+mn-ea"/>
                <a:cs typeface="+mn-cs"/>
              </a:rPr>
              <a:t>For tier 2, a payment of $12,000 per year (tier 1 $4000 + tier 2 $8000) per year ($3000 per quarter) compensates GPs for:</a:t>
            </a:r>
          </a:p>
          <a:p>
            <a:pPr lvl="0"/>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Ongoing tier 1 activities (above)</a:t>
            </a:r>
          </a:p>
          <a:p>
            <a:pPr marL="171450" lvl="0" indent="-171450">
              <a:buFont typeface="Arial" panose="020B0604020202020204" pitchFamily="34" charset="0"/>
              <a:buChar char="•"/>
            </a:pPr>
            <a:r>
              <a:rPr lang="en-CA" sz="1200" i="1" kern="1200" dirty="0" smtClean="0">
                <a:solidFill>
                  <a:schemeClr val="tx1"/>
                </a:solidFill>
                <a:effectLst/>
                <a:latin typeface="+mn-lt"/>
                <a:ea typeface="+mn-ea"/>
                <a:cs typeface="+mn-cs"/>
              </a:rPr>
              <a:t>Team-based care</a:t>
            </a:r>
            <a:r>
              <a:rPr lang="en-CA" sz="1200" kern="1200" dirty="0" smtClean="0">
                <a:solidFill>
                  <a:schemeClr val="tx1"/>
                </a:solidFill>
                <a:effectLst/>
                <a:latin typeface="+mn-lt"/>
                <a:ea typeface="+mn-ea"/>
                <a:cs typeface="+mn-cs"/>
              </a:rPr>
              <a:t> - Ongoing development and management of health care team and ongoing communication with team members to coordinate patient care. A health care team consists of physicians, nurses and/or allied care providers, and administrative staff and may or may not be co-located.</a:t>
            </a:r>
          </a:p>
          <a:p>
            <a:pPr marL="171450" lvl="0" indent="-171450">
              <a:buFont typeface="Arial" panose="020B0604020202020204" pitchFamily="34" charset="0"/>
              <a:buChar char="•"/>
            </a:pPr>
            <a:r>
              <a:rPr lang="en-CA" sz="1200" i="1" kern="1200" dirty="0" smtClean="0">
                <a:solidFill>
                  <a:schemeClr val="tx1"/>
                </a:solidFill>
                <a:effectLst/>
                <a:latin typeface="+mn-lt"/>
                <a:ea typeface="+mn-ea"/>
                <a:cs typeface="+mn-cs"/>
              </a:rPr>
              <a:t>Patient Centered Care</a:t>
            </a:r>
            <a:r>
              <a:rPr lang="en-CA" sz="1200" kern="1200" dirty="0" smtClean="0">
                <a:solidFill>
                  <a:schemeClr val="tx1"/>
                </a:solidFill>
                <a:effectLst/>
                <a:latin typeface="+mn-lt"/>
                <a:ea typeface="+mn-ea"/>
                <a:cs typeface="+mn-cs"/>
              </a:rPr>
              <a:t> - Ongoing collection and application of patient experience data to support QI activities</a:t>
            </a:r>
          </a:p>
          <a:p>
            <a:pPr marL="171450" lvl="0" indent="-171450">
              <a:buFont typeface="Arial" panose="020B0604020202020204" pitchFamily="34" charset="0"/>
              <a:buChar char="•"/>
            </a:pPr>
            <a:r>
              <a:rPr lang="en-CA" sz="1200" kern="1200" dirty="0" smtClean="0">
                <a:solidFill>
                  <a:schemeClr val="tx1"/>
                </a:solidFill>
                <a:effectLst/>
                <a:latin typeface="+mn-lt"/>
                <a:ea typeface="+mn-ea"/>
                <a:cs typeface="+mn-cs"/>
              </a:rPr>
              <a:t>Other expectations/activities under consideration:</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Timely access (e.g. same day scheduling)</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PCN participation </a:t>
            </a:r>
          </a:p>
          <a:p>
            <a:pPr marL="457200" lvl="1" indent="0">
              <a:buFont typeface="Arial" panose="020B0604020202020204" pitchFamily="34" charset="0"/>
              <a:buNone/>
            </a:pP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BE664605-3CEA-4A26-B7C7-6FCD1C110CD9}" type="slidenum">
              <a:rPr lang="en-US" smtClean="0"/>
              <a:t>16</a:t>
            </a:fld>
            <a:endParaRPr lang="en-US"/>
          </a:p>
        </p:txBody>
      </p:sp>
    </p:spTree>
    <p:extLst>
      <p:ext uri="{BB962C8B-B14F-4D97-AF65-F5344CB8AC3E}">
        <p14:creationId xmlns:p14="http://schemas.microsoft.com/office/powerpoint/2010/main" val="41146835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In addition, recognizing that panel size/complexity may impact the workload of undertaking the above activities, IWG is also considering options for adjusting payment amounts by panel size and/or complexity.</a:t>
            </a:r>
          </a:p>
          <a:p>
            <a:endParaRPr lang="en-CA" dirty="0"/>
          </a:p>
        </p:txBody>
      </p:sp>
      <p:sp>
        <p:nvSpPr>
          <p:cNvPr id="4" name="Slide Number Placeholder 3"/>
          <p:cNvSpPr>
            <a:spLocks noGrp="1"/>
          </p:cNvSpPr>
          <p:nvPr>
            <p:ph type="sldNum" sz="quarter" idx="10"/>
          </p:nvPr>
        </p:nvSpPr>
        <p:spPr/>
        <p:txBody>
          <a:bodyPr/>
          <a:lstStyle/>
          <a:p>
            <a:fld id="{BE664605-3CEA-4A26-B7C7-6FCD1C110CD9}" type="slidenum">
              <a:rPr lang="en-US" smtClean="0"/>
              <a:t>17</a:t>
            </a:fld>
            <a:endParaRPr lang="en-US"/>
          </a:p>
        </p:txBody>
      </p:sp>
    </p:spTree>
    <p:extLst>
      <p:ext uri="{BB962C8B-B14F-4D97-AF65-F5344CB8AC3E}">
        <p14:creationId xmlns:p14="http://schemas.microsoft.com/office/powerpoint/2010/main" val="10101206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That concludes my presentation.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Just to recap, I have shared with you a Panel Management Incentive that will provide compensation for front-end panel work and we aim to make this incentive available later this year.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Also, I have shared with you a draft PMH Practice Management Incentive. We want to get your feedback</a:t>
            </a:r>
            <a:r>
              <a:rPr lang="en-CA" sz="1200" kern="1200" baseline="0" dirty="0" smtClean="0">
                <a:solidFill>
                  <a:schemeClr val="tx1"/>
                </a:solidFill>
                <a:effectLst/>
                <a:latin typeface="+mn-lt"/>
                <a:ea typeface="+mn-ea"/>
                <a:cs typeface="+mn-cs"/>
              </a:rPr>
              <a:t> to inform our continued development of the draft incentive and the focus of the small group discussions will be on this draft incentive. Of course, if you would like to provide any feedback on the Panel Management Incentive, we would welcome those as well. </a:t>
            </a:r>
            <a:endParaRPr lang="en-C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r>
              <a:rPr lang="en-US" dirty="0" smtClean="0"/>
              <a:t>Pass it to Angie to organize</a:t>
            </a:r>
            <a:r>
              <a:rPr lang="en-US" baseline="0" dirty="0" smtClean="0"/>
              <a:t> the small </a:t>
            </a:r>
            <a:r>
              <a:rPr lang="en-US" baseline="0" smtClean="0"/>
              <a:t>group discussions.</a:t>
            </a:r>
            <a:endParaRPr lang="en-CA" dirty="0"/>
          </a:p>
        </p:txBody>
      </p:sp>
      <p:sp>
        <p:nvSpPr>
          <p:cNvPr id="4" name="Slide Number Placeholder 3"/>
          <p:cNvSpPr>
            <a:spLocks noGrp="1"/>
          </p:cNvSpPr>
          <p:nvPr>
            <p:ph type="sldNum" sz="quarter" idx="10"/>
          </p:nvPr>
        </p:nvSpPr>
        <p:spPr/>
        <p:txBody>
          <a:bodyPr/>
          <a:lstStyle/>
          <a:p>
            <a:fld id="{BE664605-3CEA-4A26-B7C7-6FCD1C110CD9}" type="slidenum">
              <a:rPr lang="en-US" smtClean="0"/>
              <a:t>18</a:t>
            </a:fld>
            <a:endParaRPr lang="en-US"/>
          </a:p>
        </p:txBody>
      </p:sp>
    </p:spTree>
    <p:extLst>
      <p:ext uri="{BB962C8B-B14F-4D97-AF65-F5344CB8AC3E}">
        <p14:creationId xmlns:p14="http://schemas.microsoft.com/office/powerpoint/2010/main" val="284657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a:t>
            </a:r>
            <a:r>
              <a:rPr lang="en-US" sz="1200" kern="1200" baseline="0" dirty="0" smtClean="0">
                <a:solidFill>
                  <a:schemeClr val="tx1"/>
                </a:solidFill>
                <a:effectLst/>
                <a:latin typeface="+mn-lt"/>
                <a:ea typeface="+mn-ea"/>
                <a:cs typeface="+mn-cs"/>
              </a:rPr>
              <a:t> expect the bulk of this session will be taken up by small group discussions. But before that, I </a:t>
            </a:r>
            <a:r>
              <a:rPr lang="en-US" sz="1200" kern="1200" dirty="0" smtClean="0">
                <a:solidFill>
                  <a:schemeClr val="tx1"/>
                </a:solidFill>
                <a:effectLst/>
                <a:latin typeface="+mn-lt"/>
                <a:ea typeface="+mn-ea"/>
                <a:cs typeface="+mn-cs"/>
              </a:rPr>
              <a:t>would like to give a brief presentation</a:t>
            </a:r>
            <a:r>
              <a:rPr lang="en-US" sz="1200" kern="1200" baseline="0" dirty="0" smtClean="0">
                <a:solidFill>
                  <a:schemeClr val="tx1"/>
                </a:solidFill>
                <a:effectLst/>
                <a:latin typeface="+mn-lt"/>
                <a:ea typeface="+mn-ea"/>
                <a:cs typeface="+mn-cs"/>
              </a:rPr>
              <a:t> to help frame our small table discussions.</a:t>
            </a:r>
            <a:r>
              <a:rPr lang="en-US" sz="1200" kern="1200" dirty="0" smtClean="0">
                <a:solidFill>
                  <a:schemeClr val="tx1"/>
                </a:solidFill>
                <a:effectLst/>
                <a:latin typeface="+mn-lt"/>
                <a:ea typeface="+mn-ea"/>
                <a:cs typeface="+mn-cs"/>
              </a:rPr>
              <a:t> This presentation will do 3 main things:</a:t>
            </a:r>
          </a:p>
          <a:p>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Give some background on work of Incentive Working</a:t>
            </a:r>
            <a:r>
              <a:rPr lang="en-US" sz="1200" kern="1200" baseline="0" dirty="0" smtClean="0">
                <a:solidFill>
                  <a:schemeClr val="tx1"/>
                </a:solidFill>
                <a:effectLst/>
                <a:latin typeface="+mn-lt"/>
                <a:ea typeface="+mn-ea"/>
                <a:cs typeface="+mn-cs"/>
              </a:rPr>
              <a:t> Group</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Share information about a Panel Management Incentive that will be available to GPs later this year</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Share with you a draft or “straw dog” PMH Practice Management incentive with the intention that you will be able to give us some feedback on this draft in the small table discussions. </a:t>
            </a:r>
          </a:p>
          <a:p>
            <a:pPr marL="0" lvl="0" indent="0">
              <a:buFont typeface="Arial" panose="020B0604020202020204" pitchFamily="34" charset="0"/>
              <a:buNone/>
            </a:pPr>
            <a:endParaRPr lang="en-C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 the tables, there are copies of handouts that contain information about the Panel Management Incentive and the draft PMH Practice Management Incentive so feel free to refer to those as you like. </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BE664605-3CEA-4A26-B7C7-6FCD1C110CD9}" type="slidenum">
              <a:rPr lang="en-US" smtClean="0"/>
              <a:t>2</a:t>
            </a:fld>
            <a:endParaRPr lang="en-US"/>
          </a:p>
        </p:txBody>
      </p:sp>
    </p:spTree>
    <p:extLst>
      <p:ext uri="{BB962C8B-B14F-4D97-AF65-F5344CB8AC3E}">
        <p14:creationId xmlns:p14="http://schemas.microsoft.com/office/powerpoint/2010/main" val="3041768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we move any further, we would like to declare that we do not have any commercial interests.</a:t>
            </a:r>
            <a:endParaRPr lang="en-CA" dirty="0"/>
          </a:p>
        </p:txBody>
      </p:sp>
      <p:sp>
        <p:nvSpPr>
          <p:cNvPr id="4" name="Slide Number Placeholder 3"/>
          <p:cNvSpPr>
            <a:spLocks noGrp="1"/>
          </p:cNvSpPr>
          <p:nvPr>
            <p:ph type="sldNum" sz="quarter" idx="10"/>
          </p:nvPr>
        </p:nvSpPr>
        <p:spPr/>
        <p:txBody>
          <a:bodyPr/>
          <a:lstStyle/>
          <a:p>
            <a:fld id="{BE664605-3CEA-4A26-B7C7-6FCD1C110CD9}" type="slidenum">
              <a:rPr lang="en-US" smtClean="0"/>
              <a:t>3</a:t>
            </a:fld>
            <a:endParaRPr lang="en-US"/>
          </a:p>
        </p:txBody>
      </p:sp>
    </p:spTree>
    <p:extLst>
      <p:ext uri="{BB962C8B-B14F-4D97-AF65-F5344CB8AC3E}">
        <p14:creationId xmlns:p14="http://schemas.microsoft.com/office/powerpoint/2010/main" val="13564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IWG is a working group of GPSC and</a:t>
            </a:r>
            <a:r>
              <a:rPr lang="en-US" sz="1200" kern="1200" baseline="0" dirty="0" smtClean="0">
                <a:solidFill>
                  <a:schemeClr val="tx1"/>
                </a:solidFill>
                <a:effectLst/>
                <a:latin typeface="+mn-lt"/>
                <a:ea typeface="+mn-ea"/>
                <a:cs typeface="+mn-cs"/>
              </a:rPr>
              <a:t> we do two main things: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smtClean="0">
                <a:solidFill>
                  <a:schemeClr val="tx1"/>
                </a:solidFill>
                <a:effectLst/>
                <a:latin typeface="+mn-lt"/>
                <a:ea typeface="+mn-ea"/>
                <a:cs typeface="+mn-cs"/>
              </a:rPr>
              <a:t>Oversee the operation of the GPSC Family Practice Incentive Program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smtClean="0">
                <a:solidFill>
                  <a:schemeClr val="tx1"/>
                </a:solidFill>
                <a:effectLst/>
                <a:latin typeface="+mn-lt"/>
                <a:ea typeface="+mn-ea"/>
                <a:cs typeface="+mn-cs"/>
              </a:rPr>
              <a:t>Develop recommendations to GPSC on new incentive fees or programs.</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BE664605-3CEA-4A26-B7C7-6FCD1C110CD9}" type="slidenum">
              <a:rPr lang="en-US" smtClean="0"/>
              <a:t>4</a:t>
            </a:fld>
            <a:endParaRPr lang="en-US"/>
          </a:p>
        </p:txBody>
      </p:sp>
    </p:spTree>
    <p:extLst>
      <p:ext uri="{BB962C8B-B14F-4D97-AF65-F5344CB8AC3E}">
        <p14:creationId xmlns:p14="http://schemas.microsoft.com/office/powerpoint/2010/main" val="2606966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Over time, we have heard from GPSC members</a:t>
            </a:r>
            <a:r>
              <a:rPr lang="en-US" sz="1200" kern="1200" baseline="0" dirty="0" smtClean="0">
                <a:solidFill>
                  <a:schemeClr val="tx1"/>
                </a:solidFill>
                <a:effectLst/>
                <a:latin typeface="+mn-lt"/>
                <a:ea typeface="+mn-ea"/>
                <a:cs typeface="+mn-cs"/>
              </a:rPr>
              <a:t> of the need to: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smtClean="0">
                <a:solidFill>
                  <a:schemeClr val="tx1"/>
                </a:solidFill>
                <a:effectLst/>
                <a:latin typeface="+mn-lt"/>
                <a:ea typeface="+mn-ea"/>
                <a:cs typeface="+mn-cs"/>
              </a:rPr>
              <a:t>Simplify the billing requirements of existing incentive fees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smtClean="0">
                <a:solidFill>
                  <a:schemeClr val="tx1"/>
                </a:solidFill>
                <a:effectLst/>
                <a:latin typeface="+mn-lt"/>
                <a:ea typeface="+mn-ea"/>
                <a:cs typeface="+mn-cs"/>
              </a:rPr>
              <a:t>Increase the flexibility of incentive fees to better support team-based care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smtClean="0">
                <a:solidFill>
                  <a:schemeClr val="tx1"/>
                </a:solidFill>
                <a:effectLst/>
                <a:latin typeface="+mn-lt"/>
                <a:ea typeface="+mn-ea"/>
                <a:cs typeface="+mn-cs"/>
              </a:rPr>
              <a:t>Align incentives to support GP activities in integrated models of care such as the Patient Medical Home and Primary Care Network.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a:t>
            </a:r>
            <a:r>
              <a:rPr lang="en-US" sz="1200" kern="1200" baseline="0" dirty="0" smtClean="0">
                <a:solidFill>
                  <a:schemeClr val="tx1"/>
                </a:solidFill>
                <a:effectLst/>
                <a:latin typeface="+mn-lt"/>
                <a:ea typeface="+mn-ea"/>
                <a:cs typeface="+mn-cs"/>
              </a:rPr>
              <a:t> a step towards addressing some of these issues, in October 2017, we announced new fees and revised some existing fees to simplify billing requirements and to better align them with team-based care.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addition to making improvements to the current incentive fee structure, IWG is also looking at new incentive programs to support particular aspects of Patient Medical Home and Primary Care Network. What I’m going to present to you today are new incentive programs to</a:t>
            </a:r>
            <a:r>
              <a:rPr lang="en-US" sz="1200" kern="1200" baseline="0" dirty="0" smtClean="0">
                <a:solidFill>
                  <a:schemeClr val="tx1"/>
                </a:solidFill>
                <a:effectLst/>
                <a:latin typeface="+mn-lt"/>
                <a:ea typeface="+mn-ea"/>
                <a:cs typeface="+mn-cs"/>
              </a:rPr>
              <a:t> support panel management &amp; team-based care.</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E664605-3CEA-4A26-B7C7-6FCD1C110CD9}" type="slidenum">
              <a:rPr lang="en-US" smtClean="0"/>
              <a:t>5</a:t>
            </a:fld>
            <a:endParaRPr lang="en-US"/>
          </a:p>
        </p:txBody>
      </p:sp>
    </p:spTree>
    <p:extLst>
      <p:ext uri="{BB962C8B-B14F-4D97-AF65-F5344CB8AC3E}">
        <p14:creationId xmlns:p14="http://schemas.microsoft.com/office/powerpoint/2010/main" val="24797127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 you know, having accurate and useful patient data that can inform planned, proactive care and support quality improvement is foundation to the Patient Medical Home. Because of this, IWG is developing incentives to do at least two things: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sz="1200" kern="1200" dirty="0" smtClean="0">
                <a:solidFill>
                  <a:schemeClr val="tx1"/>
                </a:solidFill>
                <a:effectLst/>
                <a:latin typeface="+mn-lt"/>
                <a:ea typeface="+mn-ea"/>
                <a:cs typeface="+mn-cs"/>
              </a:rPr>
              <a:t>Provide compensation for the front-end work of empanelment, initial panel cleanup and panel optimization</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sz="1200" kern="1200" dirty="0" smtClean="0">
                <a:solidFill>
                  <a:schemeClr val="tx1"/>
                </a:solidFill>
                <a:effectLst/>
                <a:latin typeface="+mn-lt"/>
                <a:ea typeface="+mn-ea"/>
                <a:cs typeface="+mn-cs"/>
              </a:rPr>
              <a:t>Provide ongoing compensation for the ongoing work of maintaining an accurate panel and ongoing work of applying panel data for quality improvement.   </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BE664605-3CEA-4A26-B7C7-6FCD1C110CD9}" type="slidenum">
              <a:rPr lang="en-US" smtClean="0"/>
              <a:t>6</a:t>
            </a:fld>
            <a:endParaRPr lang="en-US"/>
          </a:p>
        </p:txBody>
      </p:sp>
    </p:spTree>
    <p:extLst>
      <p:ext uri="{BB962C8B-B14F-4D97-AF65-F5344CB8AC3E}">
        <p14:creationId xmlns:p14="http://schemas.microsoft.com/office/powerpoint/2010/main" val="2852983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 the first objective of providing compensation for front-end panel work, IWG has developed a Panel Management Incentive. This incentive was recently approved by GPSC and is expected to be made available to all GPs later this year. </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BE664605-3CEA-4A26-B7C7-6FCD1C110CD9}" type="slidenum">
              <a:rPr lang="en-US" smtClean="0"/>
              <a:t>7</a:t>
            </a:fld>
            <a:endParaRPr lang="en-US"/>
          </a:p>
        </p:txBody>
      </p:sp>
    </p:spTree>
    <p:extLst>
      <p:ext uri="{BB962C8B-B14F-4D97-AF65-F5344CB8AC3E}">
        <p14:creationId xmlns:p14="http://schemas.microsoft.com/office/powerpoint/2010/main" val="2072360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Panel Management Incentive is intended to complement the Practice Support Program’s </a:t>
            </a:r>
            <a:r>
              <a:rPr lang="en-US" sz="1200" i="1" kern="1200" dirty="0" smtClean="0">
                <a:solidFill>
                  <a:schemeClr val="tx1"/>
                </a:solidFill>
                <a:effectLst/>
                <a:latin typeface="+mn-lt"/>
                <a:ea typeface="+mn-ea"/>
                <a:cs typeface="+mn-cs"/>
              </a:rPr>
              <a:t>Understanding Your Patient Panel</a:t>
            </a:r>
            <a:r>
              <a:rPr lang="en-US" sz="1200" kern="1200" dirty="0" smtClean="0">
                <a:solidFill>
                  <a:schemeClr val="tx1"/>
                </a:solidFill>
                <a:effectLst/>
                <a:latin typeface="+mn-lt"/>
                <a:ea typeface="+mn-ea"/>
                <a:cs typeface="+mn-cs"/>
              </a:rPr>
              <a:t> program. For this program, PSP offers EMR-based panel management tools to help GP practices improve the quality and accuracy of their patient panel.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Panel management tools are currently available on the following EMR systems: Med Access, Wolf, </a:t>
            </a:r>
            <a:r>
              <a:rPr lang="en-CA" sz="1200" kern="1200" dirty="0" err="1" smtClean="0">
                <a:solidFill>
                  <a:schemeClr val="tx1"/>
                </a:solidFill>
                <a:effectLst/>
                <a:latin typeface="+mn-lt"/>
                <a:ea typeface="+mn-ea"/>
                <a:cs typeface="+mn-cs"/>
              </a:rPr>
              <a:t>Intrahealth</a:t>
            </a:r>
            <a:r>
              <a:rPr lang="en-CA" sz="1200" kern="1200" dirty="0" smtClean="0">
                <a:solidFill>
                  <a:schemeClr val="tx1"/>
                </a:solidFill>
                <a:effectLst/>
                <a:latin typeface="+mn-lt"/>
                <a:ea typeface="+mn-ea"/>
                <a:cs typeface="+mn-cs"/>
              </a:rPr>
              <a:t> and Osler, with tools for OSCAR expected to be available later this year. </a:t>
            </a:r>
          </a:p>
          <a:p>
            <a:endParaRPr lang="en-CA" dirty="0"/>
          </a:p>
        </p:txBody>
      </p:sp>
      <p:sp>
        <p:nvSpPr>
          <p:cNvPr id="4" name="Slide Number Placeholder 3"/>
          <p:cNvSpPr>
            <a:spLocks noGrp="1"/>
          </p:cNvSpPr>
          <p:nvPr>
            <p:ph type="sldNum" sz="quarter" idx="10"/>
          </p:nvPr>
        </p:nvSpPr>
        <p:spPr/>
        <p:txBody>
          <a:bodyPr/>
          <a:lstStyle/>
          <a:p>
            <a:fld id="{BE664605-3CEA-4A26-B7C7-6FCD1C110CD9}" type="slidenum">
              <a:rPr lang="en-US" smtClean="0"/>
              <a:t>8</a:t>
            </a:fld>
            <a:endParaRPr lang="en-US"/>
          </a:p>
        </p:txBody>
      </p:sp>
    </p:spTree>
    <p:extLst>
      <p:ext uri="{BB962C8B-B14F-4D97-AF65-F5344CB8AC3E}">
        <p14:creationId xmlns:p14="http://schemas.microsoft.com/office/powerpoint/2010/main" val="2667319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This PSP program has been active for the past 18 months and in this time over 500 GPs (or around 200 clinics) have used or are currently using these EMR tools to improve their patient panel data.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To help GPs and MOAs use these EMR tools, PSP has been offering in-practice support from Regional Support Staff who have been trained on the EMR tools. Acknowledging the value of this type of in-practice support, work is currently underway to increase PSP capacity to provide in-practice support to more GP practices in BC. </a:t>
            </a:r>
          </a:p>
          <a:p>
            <a:endParaRPr lang="en-CA" dirty="0"/>
          </a:p>
        </p:txBody>
      </p:sp>
      <p:sp>
        <p:nvSpPr>
          <p:cNvPr id="4" name="Slide Number Placeholder 3"/>
          <p:cNvSpPr>
            <a:spLocks noGrp="1"/>
          </p:cNvSpPr>
          <p:nvPr>
            <p:ph type="sldNum" sz="quarter" idx="10"/>
          </p:nvPr>
        </p:nvSpPr>
        <p:spPr/>
        <p:txBody>
          <a:bodyPr/>
          <a:lstStyle/>
          <a:p>
            <a:fld id="{BE664605-3CEA-4A26-B7C7-6FCD1C110CD9}" type="slidenum">
              <a:rPr lang="en-US" smtClean="0"/>
              <a:t>9</a:t>
            </a:fld>
            <a:endParaRPr lang="en-US"/>
          </a:p>
        </p:txBody>
      </p:sp>
    </p:spTree>
    <p:extLst>
      <p:ext uri="{BB962C8B-B14F-4D97-AF65-F5344CB8AC3E}">
        <p14:creationId xmlns:p14="http://schemas.microsoft.com/office/powerpoint/2010/main" val="11073317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Funder Logos">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130426"/>
            <a:ext cx="75438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676400" y="3886200"/>
            <a:ext cx="70104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A646B65-C9F8-4B41-9AA5-86B1207E16E8}" type="datetimeFigureOut">
              <a:rPr lang="en-US" smtClean="0"/>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DA492-9AC2-4DD3-A802-F493823DFAF1}" type="slidenum">
              <a:rPr lang="en-US" smtClean="0"/>
              <a:t>‹#›</a:t>
            </a:fld>
            <a:endParaRPr lang="en-US"/>
          </a:p>
        </p:txBody>
      </p:sp>
      <p:pic>
        <p:nvPicPr>
          <p:cNvPr id="7" name="Picture 6" descr="BCID_V_key_pms_pos [Converted].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27764" y="5661026"/>
            <a:ext cx="1152525"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DoBC_w_BCMA_4C_CMYK.jpg"/>
          <p:cNvPicPr>
            <a:picLocks noChangeAspect="1"/>
          </p:cNvPicPr>
          <p:nvPr userDrawn="1"/>
        </p:nvPicPr>
        <p:blipFill rotWithShape="1">
          <a:blip r:embed="rId3" cstate="print">
            <a:extLst>
              <a:ext uri="{28A0092B-C50C-407E-A947-70E740481C1C}">
                <a14:useLocalDpi xmlns:a14="http://schemas.microsoft.com/office/drawing/2010/main" val="0"/>
              </a:ext>
            </a:extLst>
          </a:blip>
          <a:srcRect r="7246" b="24448"/>
          <a:stretch/>
        </p:blipFill>
        <p:spPr bwMode="auto">
          <a:xfrm>
            <a:off x="7308851" y="5805489"/>
            <a:ext cx="1320800"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7358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0" y="6356351"/>
            <a:ext cx="914400" cy="365125"/>
          </a:xfrm>
        </p:spPr>
        <p:txBody>
          <a:bodyPr/>
          <a:lstStyle/>
          <a:p>
            <a:fld id="{BA646B65-C9F8-4B41-9AA5-86B1207E16E8}" type="datetimeFigureOut">
              <a:rPr lang="en-US" smtClean="0"/>
              <a:t>5/7/2018</a:t>
            </a:fld>
            <a:endParaRPr lang="en-US" dirty="0"/>
          </a:p>
        </p:txBody>
      </p:sp>
      <p:sp>
        <p:nvSpPr>
          <p:cNvPr id="5" name="Footer Placeholder 4"/>
          <p:cNvSpPr>
            <a:spLocks noGrp="1"/>
          </p:cNvSpPr>
          <p:nvPr>
            <p:ph type="ftr" sz="quarter" idx="11"/>
          </p:nvPr>
        </p:nvSpPr>
        <p:spPr>
          <a:xfrm>
            <a:off x="1143001" y="6356351"/>
            <a:ext cx="5084763" cy="365125"/>
          </a:xfrm>
        </p:spPr>
        <p:txBody>
          <a:bodyPr/>
          <a:lstStyle>
            <a:lvl1pPr algn="l">
              <a:defRPr/>
            </a:lvl1pPr>
          </a:lstStyle>
          <a:p>
            <a:endParaRPr lang="en-US"/>
          </a:p>
        </p:txBody>
      </p:sp>
      <p:sp>
        <p:nvSpPr>
          <p:cNvPr id="6" name="Slide Number Placeholder 5"/>
          <p:cNvSpPr>
            <a:spLocks noGrp="1"/>
          </p:cNvSpPr>
          <p:nvPr>
            <p:ph type="sldNum" sz="quarter" idx="12"/>
          </p:nvPr>
        </p:nvSpPr>
        <p:spPr/>
        <p:txBody>
          <a:bodyPr/>
          <a:lstStyle/>
          <a:p>
            <a:fld id="{B77DA492-9AC2-4DD3-A802-F493823DFAF1}" type="slidenum">
              <a:rPr lang="en-US" smtClean="0"/>
              <a:t>‹#›</a:t>
            </a:fld>
            <a:endParaRPr lang="en-US" dirty="0"/>
          </a:p>
        </p:txBody>
      </p:sp>
    </p:spTree>
    <p:extLst>
      <p:ext uri="{BB962C8B-B14F-4D97-AF65-F5344CB8AC3E}">
        <p14:creationId xmlns:p14="http://schemas.microsoft.com/office/powerpoint/2010/main" val="1854736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Funder Log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0" y="6356351"/>
            <a:ext cx="914400" cy="365125"/>
          </a:xfrm>
        </p:spPr>
        <p:txBody>
          <a:bodyPr/>
          <a:lstStyle/>
          <a:p>
            <a:fld id="{BA646B65-C9F8-4B41-9AA5-86B1207E16E8}" type="datetimeFigureOut">
              <a:rPr lang="en-US" smtClean="0"/>
              <a:t>5/7/2018</a:t>
            </a:fld>
            <a:endParaRPr lang="en-US" dirty="0"/>
          </a:p>
        </p:txBody>
      </p:sp>
      <p:sp>
        <p:nvSpPr>
          <p:cNvPr id="5" name="Footer Placeholder 4"/>
          <p:cNvSpPr>
            <a:spLocks noGrp="1"/>
          </p:cNvSpPr>
          <p:nvPr>
            <p:ph type="ftr" sz="quarter" idx="11"/>
          </p:nvPr>
        </p:nvSpPr>
        <p:spPr>
          <a:xfrm>
            <a:off x="1143001" y="6356351"/>
            <a:ext cx="5084763" cy="365125"/>
          </a:xfrm>
        </p:spPr>
        <p:txBody>
          <a:bodyPr/>
          <a:lstStyle>
            <a:lvl1pPr algn="l">
              <a:defRPr/>
            </a:lvl1pPr>
          </a:lstStyle>
          <a:p>
            <a:endParaRPr lang="en-US"/>
          </a:p>
        </p:txBody>
      </p:sp>
      <p:sp>
        <p:nvSpPr>
          <p:cNvPr id="6" name="Slide Number Placeholder 5"/>
          <p:cNvSpPr>
            <a:spLocks noGrp="1"/>
          </p:cNvSpPr>
          <p:nvPr>
            <p:ph type="sldNum" sz="quarter" idx="12"/>
          </p:nvPr>
        </p:nvSpPr>
        <p:spPr/>
        <p:txBody>
          <a:bodyPr/>
          <a:lstStyle/>
          <a:p>
            <a:fld id="{B77DA492-9AC2-4DD3-A802-F493823DFAF1}" type="slidenum">
              <a:rPr lang="en-US" smtClean="0"/>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6227764" y="5662601"/>
            <a:ext cx="1152525" cy="103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7308851" y="5806085"/>
            <a:ext cx="1320800" cy="651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7367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BA646B65-C9F8-4B41-9AA5-86B1207E16E8}" type="datetimeFigureOut">
              <a:rPr lang="en-US" smtClean="0"/>
              <a:t>5/7/2018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7DA492-9AC2-4DD3-A802-F493823DFAF1}" type="slidenum">
              <a:rPr lang="en-US" smtClean="0"/>
              <a:t>‹#›</a:t>
            </a:fld>
            <a:endParaRPr lang="en-US"/>
          </a:p>
        </p:txBody>
      </p:sp>
    </p:spTree>
    <p:extLst>
      <p:ext uri="{BB962C8B-B14F-4D97-AF65-F5344CB8AC3E}">
        <p14:creationId xmlns:p14="http://schemas.microsoft.com/office/powerpoint/2010/main" val="103238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Funder Log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BA646B65-C9F8-4B41-9AA5-86B1207E16E8}" type="datetimeFigureOut">
              <a:rPr lang="en-US" smtClean="0"/>
              <a:t>5/7/2018</a:t>
            </a:fld>
            <a:endParaRPr lang="en-US"/>
          </a:p>
        </p:txBody>
      </p:sp>
      <p:sp>
        <p:nvSpPr>
          <p:cNvPr id="4" name="Footer Placeholder 3"/>
          <p:cNvSpPr>
            <a:spLocks noGrp="1"/>
          </p:cNvSpPr>
          <p:nvPr>
            <p:ph type="ftr" sz="quarter" idx="11"/>
          </p:nvPr>
        </p:nvSpPr>
        <p:spPr>
          <a:xfrm>
            <a:off x="1143000" y="6356351"/>
            <a:ext cx="5181600" cy="365125"/>
          </a:xfrm>
        </p:spPr>
        <p:txBody>
          <a:bodyPr/>
          <a:lstStyle/>
          <a:p>
            <a:endParaRPr lang="en-US" dirty="0"/>
          </a:p>
        </p:txBody>
      </p:sp>
      <p:sp>
        <p:nvSpPr>
          <p:cNvPr id="5" name="Slide Number Placeholder 4"/>
          <p:cNvSpPr>
            <a:spLocks noGrp="1"/>
          </p:cNvSpPr>
          <p:nvPr>
            <p:ph type="sldNum" sz="quarter" idx="12"/>
          </p:nvPr>
        </p:nvSpPr>
        <p:spPr/>
        <p:txBody>
          <a:bodyPr/>
          <a:lstStyle/>
          <a:p>
            <a:fld id="{B77DA492-9AC2-4DD3-A802-F493823DFAF1}" type="slidenum">
              <a:rPr lang="en-US" smtClean="0"/>
              <a:t>‹#›</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6227764" y="5662601"/>
            <a:ext cx="1152525" cy="103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7308851" y="5806085"/>
            <a:ext cx="1320800" cy="651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6178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46B65-C9F8-4B41-9AA5-86B1207E16E8}" type="datetimeFigureOut">
              <a:rPr lang="en-US" smtClean="0"/>
              <a:t>5/7/2018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7DA492-9AC2-4DD3-A802-F493823DFAF1}" type="slidenum">
              <a:rPr lang="en-US" smtClean="0"/>
              <a:t>‹#›</a:t>
            </a:fld>
            <a:endParaRPr lang="en-US"/>
          </a:p>
        </p:txBody>
      </p:sp>
    </p:spTree>
    <p:extLst>
      <p:ext uri="{BB962C8B-B14F-4D97-AF65-F5344CB8AC3E}">
        <p14:creationId xmlns:p14="http://schemas.microsoft.com/office/powerpoint/2010/main" val="29727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Funder Logo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46B65-C9F8-4B41-9AA5-86B1207E16E8}" type="datetimeFigureOut">
              <a:rPr lang="en-US" smtClean="0"/>
              <a:t>5/7/2018</a:t>
            </a:fld>
            <a:endParaRPr lang="en-US"/>
          </a:p>
        </p:txBody>
      </p:sp>
      <p:sp>
        <p:nvSpPr>
          <p:cNvPr id="3" name="Footer Placeholder 2"/>
          <p:cNvSpPr>
            <a:spLocks noGrp="1"/>
          </p:cNvSpPr>
          <p:nvPr>
            <p:ph type="ftr" sz="quarter" idx="11"/>
          </p:nvPr>
        </p:nvSpPr>
        <p:spPr>
          <a:xfrm>
            <a:off x="1143000" y="6356351"/>
            <a:ext cx="5181600" cy="365125"/>
          </a:xfrm>
        </p:spPr>
        <p:txBody>
          <a:bodyPr/>
          <a:lstStyle/>
          <a:p>
            <a:endParaRPr lang="en-US"/>
          </a:p>
        </p:txBody>
      </p:sp>
      <p:sp>
        <p:nvSpPr>
          <p:cNvPr id="4" name="Slide Number Placeholder 3"/>
          <p:cNvSpPr>
            <a:spLocks noGrp="1"/>
          </p:cNvSpPr>
          <p:nvPr>
            <p:ph type="sldNum" sz="quarter" idx="12"/>
          </p:nvPr>
        </p:nvSpPr>
        <p:spPr/>
        <p:txBody>
          <a:bodyPr/>
          <a:lstStyle/>
          <a:p>
            <a:fld id="{B77DA492-9AC2-4DD3-A802-F493823DFAF1}" type="slidenum">
              <a:rPr lang="en-US" smtClean="0"/>
              <a:t>‹#›</a:t>
            </a:fld>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6227764" y="5662601"/>
            <a:ext cx="1152525" cy="103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7308851" y="5806085"/>
            <a:ext cx="1320800" cy="651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6393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Funder Logo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46B65-C9F8-4B41-9AA5-86B1207E16E8}" type="datetimeFigureOut">
              <a:rPr lang="en-US" smtClean="0"/>
              <a:t>5/7/2018</a:t>
            </a:fld>
            <a:endParaRPr lang="en-US"/>
          </a:p>
        </p:txBody>
      </p:sp>
      <p:sp>
        <p:nvSpPr>
          <p:cNvPr id="3" name="Footer Placeholder 2"/>
          <p:cNvSpPr>
            <a:spLocks noGrp="1"/>
          </p:cNvSpPr>
          <p:nvPr>
            <p:ph type="ftr" sz="quarter" idx="11"/>
          </p:nvPr>
        </p:nvSpPr>
        <p:spPr>
          <a:xfrm>
            <a:off x="1143000" y="6356351"/>
            <a:ext cx="5181600" cy="365125"/>
          </a:xfrm>
        </p:spPr>
        <p:txBody>
          <a:bodyPr/>
          <a:lstStyle/>
          <a:p>
            <a:endParaRPr lang="en-US"/>
          </a:p>
        </p:txBody>
      </p:sp>
      <p:sp>
        <p:nvSpPr>
          <p:cNvPr id="4" name="Slide Number Placeholder 3"/>
          <p:cNvSpPr>
            <a:spLocks noGrp="1"/>
          </p:cNvSpPr>
          <p:nvPr>
            <p:ph type="sldNum" sz="quarter" idx="12"/>
          </p:nvPr>
        </p:nvSpPr>
        <p:spPr/>
        <p:txBody>
          <a:bodyPr/>
          <a:lstStyle/>
          <a:p>
            <a:fld id="{B77DA492-9AC2-4DD3-A802-F493823DFAF1}"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6227764" y="5662601"/>
            <a:ext cx="1152525" cy="103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7308851" y="5806085"/>
            <a:ext cx="1320800" cy="651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userDrawn="1"/>
        </p:nvSpPr>
        <p:spPr>
          <a:xfrm>
            <a:off x="0" y="3048000"/>
            <a:ext cx="9144000" cy="1261884"/>
          </a:xfrm>
          <a:prstGeom prst="rect">
            <a:avLst/>
          </a:prstGeom>
          <a:noFill/>
        </p:spPr>
        <p:txBody>
          <a:bodyPr wrap="square" rtlCol="0">
            <a:spAutoFit/>
          </a:bodyPr>
          <a:lstStyle/>
          <a:p>
            <a:pPr algn="ctr"/>
            <a:r>
              <a:rPr lang="en-US" sz="3800" dirty="0" smtClean="0">
                <a:solidFill>
                  <a:schemeClr val="tx2"/>
                </a:solidFill>
              </a:rPr>
              <a:t>Thank you</a:t>
            </a:r>
          </a:p>
          <a:p>
            <a:pPr algn="ctr"/>
            <a:endParaRPr lang="en-US" sz="3800" dirty="0">
              <a:solidFill>
                <a:schemeClr val="tx2"/>
              </a:solidFill>
            </a:endParaRPr>
          </a:p>
        </p:txBody>
      </p:sp>
      <p:sp>
        <p:nvSpPr>
          <p:cNvPr id="10" name="TextBox 9"/>
          <p:cNvSpPr txBox="1"/>
          <p:nvPr userDrawn="1"/>
        </p:nvSpPr>
        <p:spPr>
          <a:xfrm>
            <a:off x="2057400" y="3886200"/>
            <a:ext cx="5791200" cy="400110"/>
          </a:xfrm>
          <a:prstGeom prst="rect">
            <a:avLst/>
          </a:prstGeom>
          <a:noFill/>
        </p:spPr>
        <p:txBody>
          <a:bodyPr wrap="square" rtlCol="0">
            <a:spAutoFit/>
          </a:bodyPr>
          <a:lstStyle/>
          <a:p>
            <a:r>
              <a:rPr lang="en-US" sz="2000" dirty="0" smtClean="0">
                <a:solidFill>
                  <a:schemeClr val="tx2"/>
                </a:solidFill>
                <a:latin typeface="+mn-lt"/>
                <a:ea typeface="Verdana" panose="020B0604030504040204" pitchFamily="34" charset="0"/>
                <a:cs typeface="Verdana" panose="020B0604030504040204" pitchFamily="34" charset="0"/>
              </a:rPr>
              <a:t>E</a:t>
            </a:r>
            <a:r>
              <a:rPr lang="en-US" sz="2000" dirty="0" smtClean="0">
                <a:solidFill>
                  <a:schemeClr val="tx1">
                    <a:lumMod val="75000"/>
                    <a:lumOff val="25000"/>
                  </a:schemeClr>
                </a:solidFill>
                <a:latin typeface="+mn-lt"/>
                <a:ea typeface="Verdana" panose="020B0604030504040204" pitchFamily="34" charset="0"/>
                <a:cs typeface="Verdana" panose="020B0604030504040204" pitchFamily="34" charset="0"/>
              </a:rPr>
              <a:t> </a:t>
            </a:r>
            <a:r>
              <a:rPr lang="en-US" dirty="0" smtClean="0">
                <a:latin typeface="+mn-lt"/>
              </a:rPr>
              <a:t>gpsc@doctorsofbc.ca </a:t>
            </a:r>
            <a:r>
              <a:rPr lang="en-US" sz="2000" dirty="0" smtClean="0">
                <a:solidFill>
                  <a:schemeClr val="accent1"/>
                </a:solidFill>
                <a:latin typeface="+mn-lt"/>
                <a:ea typeface="Verdana" panose="020B0604030504040204" pitchFamily="34" charset="0"/>
                <a:cs typeface="Verdana" panose="020B0604030504040204" pitchFamily="34" charset="0"/>
              </a:rPr>
              <a:t>|</a:t>
            </a:r>
            <a:r>
              <a:rPr lang="en-US" sz="2000" dirty="0" smtClean="0">
                <a:solidFill>
                  <a:schemeClr val="tx1">
                    <a:lumMod val="75000"/>
                    <a:lumOff val="25000"/>
                  </a:schemeClr>
                </a:solidFill>
                <a:latin typeface="+mn-lt"/>
                <a:ea typeface="Verdana" panose="020B0604030504040204" pitchFamily="34" charset="0"/>
                <a:cs typeface="Verdana" panose="020B0604030504040204" pitchFamily="34" charset="0"/>
              </a:rPr>
              <a:t> </a:t>
            </a:r>
            <a:r>
              <a:rPr lang="en-US" sz="2000" dirty="0" smtClean="0">
                <a:solidFill>
                  <a:schemeClr val="tx2"/>
                </a:solidFill>
                <a:latin typeface="+mn-lt"/>
                <a:ea typeface="Verdana" panose="020B0604030504040204" pitchFamily="34" charset="0"/>
                <a:cs typeface="Verdana" panose="020B0604030504040204" pitchFamily="34" charset="0"/>
              </a:rPr>
              <a:t>W</a:t>
            </a:r>
            <a:r>
              <a:rPr lang="en-US" dirty="0" smtClean="0">
                <a:latin typeface="+mn-lt"/>
              </a:rPr>
              <a:t> www.gpscbc.ca </a:t>
            </a:r>
            <a:endParaRPr lang="en-US" dirty="0">
              <a:latin typeface="+mn-lt"/>
            </a:endParaRPr>
          </a:p>
        </p:txBody>
      </p:sp>
    </p:spTree>
    <p:extLst>
      <p:ext uri="{BB962C8B-B14F-4D97-AF65-F5344CB8AC3E}">
        <p14:creationId xmlns:p14="http://schemas.microsoft.com/office/powerpoint/2010/main" val="982301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0" y="1295400"/>
            <a:ext cx="7848600" cy="10668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143000" y="2590801"/>
            <a:ext cx="7848600" cy="35353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0" y="6356351"/>
            <a:ext cx="9144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BA646B65-C9F8-4B41-9AA5-86B1207E16E8}" type="datetimeFigureOut">
              <a:rPr lang="en-US" smtClean="0"/>
              <a:pPr/>
              <a:t>5/7/2018</a:t>
            </a:fld>
            <a:endParaRPr lang="en-US" dirty="0"/>
          </a:p>
        </p:txBody>
      </p:sp>
      <p:sp>
        <p:nvSpPr>
          <p:cNvPr id="5" name="Footer Placeholder 4"/>
          <p:cNvSpPr>
            <a:spLocks noGrp="1"/>
          </p:cNvSpPr>
          <p:nvPr>
            <p:ph type="ftr" sz="quarter" idx="3"/>
          </p:nvPr>
        </p:nvSpPr>
        <p:spPr>
          <a:xfrm>
            <a:off x="1143000" y="6356351"/>
            <a:ext cx="670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001000" y="6356351"/>
            <a:ext cx="990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7DA492-9AC2-4DD3-A802-F493823DFAF1}" type="slidenum">
              <a:rPr lang="en-US" smtClean="0"/>
              <a:t>‹#›</a:t>
            </a:fld>
            <a:endParaRPr lang="en-US"/>
          </a:p>
        </p:txBody>
      </p:sp>
    </p:spTree>
    <p:extLst>
      <p:ext uri="{BB962C8B-B14F-4D97-AF65-F5344CB8AC3E}">
        <p14:creationId xmlns:p14="http://schemas.microsoft.com/office/powerpoint/2010/main" val="342248630"/>
      </p:ext>
    </p:extLst>
  </p:cSld>
  <p:clrMap bg1="lt1" tx1="dk1" bg2="lt2" tx2="dk2" accent1="accent1" accent2="accent2" accent3="accent3" accent4="accent4" accent5="accent5" accent6="accent6" hlink="hlink" folHlink="folHlink"/>
  <p:sldLayoutIdLst>
    <p:sldLayoutId id="2147483662" r:id="rId1"/>
    <p:sldLayoutId id="2147483657" r:id="rId2"/>
    <p:sldLayoutId id="2147483650" r:id="rId3"/>
    <p:sldLayoutId id="2147483661" r:id="rId4"/>
    <p:sldLayoutId id="2147483654" r:id="rId5"/>
    <p:sldLayoutId id="2147483655" r:id="rId6"/>
    <p:sldLayoutId id="2147483660" r:id="rId7"/>
    <p:sldLayoutId id="2147483658" r:id="rId8"/>
  </p:sldLayoutIdLst>
  <p:txStyles>
    <p:titleStyle>
      <a:lvl1pPr algn="l" defTabSz="914400" rtl="0" eaLnBrk="1" latinLnBrk="0" hangingPunct="1">
        <a:spcBef>
          <a:spcPct val="0"/>
        </a:spcBef>
        <a:buNone/>
        <a:defRPr sz="3800" b="0" kern="1200">
          <a:solidFill>
            <a:schemeClr val="tx2"/>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lvl1pPr>
      <a:lvl2pPr marL="685800" indent="-285750" algn="l" defTabSz="914400"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lvl2pPr>
      <a:lvl3pPr marL="914400" indent="-228600" algn="l" defTabSz="9144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lvl3pPr>
      <a:lvl4pPr marL="1143000" indent="-228600" algn="l" defTabSz="9144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lvl4pPr>
      <a:lvl5pPr marL="1371600" indent="-228600" algn="l" defTabSz="9144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03960" y="2057400"/>
            <a:ext cx="7559040" cy="1981200"/>
          </a:xfrm>
        </p:spPr>
        <p:txBody>
          <a:bodyPr/>
          <a:lstStyle/>
          <a:p>
            <a:pPr algn="ctr"/>
            <a:r>
              <a:rPr lang="en-US" b="0" dirty="0" smtClean="0"/>
              <a:t>Incentive Working Group: </a:t>
            </a:r>
            <a:br>
              <a:rPr lang="en-US" b="0" dirty="0" smtClean="0"/>
            </a:br>
            <a:r>
              <a:rPr lang="en-US" b="0" dirty="0" smtClean="0"/>
              <a:t/>
            </a:r>
            <a:br>
              <a:rPr lang="en-US" b="0" dirty="0" smtClean="0"/>
            </a:br>
            <a:r>
              <a:rPr lang="en-US" sz="2400" b="0" dirty="0" smtClean="0"/>
              <a:t>New Incentives Supporting Patient Medical Home and Primary Care Network</a:t>
            </a:r>
            <a:endParaRPr lang="en-US" sz="2400" b="0" dirty="0"/>
          </a:p>
        </p:txBody>
      </p:sp>
      <p:sp>
        <p:nvSpPr>
          <p:cNvPr id="5" name="Subtitle 4"/>
          <p:cNvSpPr>
            <a:spLocks noGrp="1"/>
          </p:cNvSpPr>
          <p:nvPr>
            <p:ph type="subTitle" idx="1"/>
          </p:nvPr>
        </p:nvSpPr>
        <p:spPr>
          <a:xfrm>
            <a:off x="1203960" y="4572000"/>
            <a:ext cx="7219950" cy="1120775"/>
          </a:xfrm>
        </p:spPr>
        <p:txBody>
          <a:bodyPr>
            <a:normAutofit/>
          </a:bodyPr>
          <a:lstStyle/>
          <a:p>
            <a:pPr algn="ctr"/>
            <a:r>
              <a:rPr lang="en-US" sz="2000" dirty="0" smtClean="0"/>
              <a:t>GPSC Summit</a:t>
            </a:r>
          </a:p>
          <a:p>
            <a:pPr algn="ctr"/>
            <a:r>
              <a:rPr lang="en-US" sz="2000" dirty="0" smtClean="0"/>
              <a:t>April 16</a:t>
            </a:r>
            <a:r>
              <a:rPr lang="en-US" sz="2000" baseline="30000" dirty="0" smtClean="0"/>
              <a:t>th</a:t>
            </a:r>
            <a:r>
              <a:rPr lang="en-US" sz="2000" dirty="0" smtClean="0"/>
              <a:t>, 2018</a:t>
            </a:r>
            <a:endParaRPr lang="en-US" sz="2000" dirty="0"/>
          </a:p>
        </p:txBody>
      </p:sp>
    </p:spTree>
    <p:extLst>
      <p:ext uri="{BB962C8B-B14F-4D97-AF65-F5344CB8AC3E}">
        <p14:creationId xmlns:p14="http://schemas.microsoft.com/office/powerpoint/2010/main" val="12116051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3220518110"/>
              </p:ext>
            </p:extLst>
          </p:nvPr>
        </p:nvGraphicFramePr>
        <p:xfrm>
          <a:off x="609600" y="1295400"/>
          <a:ext cx="8077200" cy="4892040"/>
        </p:xfrm>
        <a:graphic>
          <a:graphicData uri="http://schemas.openxmlformats.org/drawingml/2006/table">
            <a:tbl>
              <a:tblPr firstRow="1" bandRow="1">
                <a:tableStyleId>{5C22544A-7EE6-4342-B048-85BDC9FD1C3A}</a:tableStyleId>
              </a:tblPr>
              <a:tblGrid>
                <a:gridCol w="2019300">
                  <a:extLst>
                    <a:ext uri="{9D8B030D-6E8A-4147-A177-3AD203B41FA5}">
                      <a16:colId xmlns:a16="http://schemas.microsoft.com/office/drawing/2014/main" val="4190561774"/>
                    </a:ext>
                  </a:extLst>
                </a:gridCol>
                <a:gridCol w="2019300">
                  <a:extLst>
                    <a:ext uri="{9D8B030D-6E8A-4147-A177-3AD203B41FA5}">
                      <a16:colId xmlns:a16="http://schemas.microsoft.com/office/drawing/2014/main" val="395039422"/>
                    </a:ext>
                  </a:extLst>
                </a:gridCol>
                <a:gridCol w="2019300">
                  <a:extLst>
                    <a:ext uri="{9D8B030D-6E8A-4147-A177-3AD203B41FA5}">
                      <a16:colId xmlns:a16="http://schemas.microsoft.com/office/drawing/2014/main" val="243928413"/>
                    </a:ext>
                  </a:extLst>
                </a:gridCol>
                <a:gridCol w="2019300">
                  <a:extLst>
                    <a:ext uri="{9D8B030D-6E8A-4147-A177-3AD203B41FA5}">
                      <a16:colId xmlns:a16="http://schemas.microsoft.com/office/drawing/2014/main" val="440125504"/>
                    </a:ext>
                  </a:extLst>
                </a:gridCol>
              </a:tblGrid>
              <a:tr h="863301">
                <a:tc>
                  <a:txBody>
                    <a:bodyPr/>
                    <a:lstStyle/>
                    <a:p>
                      <a:r>
                        <a:rPr lang="en-US" sz="1200" dirty="0" smtClean="0">
                          <a:solidFill>
                            <a:schemeClr val="tx1"/>
                          </a:solidFill>
                        </a:rPr>
                        <a:t>Phase</a:t>
                      </a:r>
                      <a:r>
                        <a:rPr lang="en-US" sz="1200" baseline="0" dirty="0" smtClean="0">
                          <a:solidFill>
                            <a:schemeClr val="tx1"/>
                          </a:solidFill>
                        </a:rPr>
                        <a:t> 1: Empanelment</a:t>
                      </a:r>
                      <a:endParaRPr lang="en-CA" sz="1200" dirty="0">
                        <a:solidFill>
                          <a:schemeClr val="tx1"/>
                        </a:solidFill>
                      </a:endParaRPr>
                    </a:p>
                  </a:txBody>
                  <a:tcPr>
                    <a:solidFill>
                      <a:schemeClr val="bg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Phase</a:t>
                      </a:r>
                      <a:r>
                        <a:rPr lang="en-US" sz="1200" baseline="0" dirty="0" smtClean="0">
                          <a:solidFill>
                            <a:schemeClr val="tx1"/>
                          </a:solidFill>
                        </a:rPr>
                        <a:t> 2: Initial Panel Clean Up</a:t>
                      </a:r>
                      <a:endParaRPr lang="en-CA" sz="1200" dirty="0" smtClean="0">
                        <a:solidFill>
                          <a:schemeClr val="tx1"/>
                        </a:solidFill>
                      </a:endParaRPr>
                    </a:p>
                    <a:p>
                      <a:endParaRPr lang="en-CA" sz="1200" dirty="0">
                        <a:solidFill>
                          <a:schemeClr val="tx1"/>
                        </a:solidFill>
                      </a:endParaRPr>
                    </a:p>
                  </a:txBody>
                  <a:tcPr>
                    <a:solidFill>
                      <a:schemeClr val="bg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Phase</a:t>
                      </a:r>
                      <a:r>
                        <a:rPr lang="en-US" sz="1200" baseline="0" dirty="0" smtClean="0">
                          <a:solidFill>
                            <a:schemeClr val="tx1"/>
                          </a:solidFill>
                        </a:rPr>
                        <a:t> 3: Panel Optimization</a:t>
                      </a:r>
                      <a:endParaRPr lang="en-CA" sz="1200" dirty="0" smtClean="0">
                        <a:solidFill>
                          <a:schemeClr val="tx1"/>
                        </a:solidFill>
                      </a:endParaRPr>
                    </a:p>
                    <a:p>
                      <a:endParaRPr lang="en-CA" sz="1200" dirty="0">
                        <a:solidFill>
                          <a:schemeClr val="tx1"/>
                        </a:solidFill>
                      </a:endParaRPr>
                    </a:p>
                  </a:txBody>
                  <a:tcPr>
                    <a:solidFill>
                      <a:schemeClr val="bg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Phase</a:t>
                      </a:r>
                      <a:r>
                        <a:rPr lang="en-US" sz="1200" baseline="0" dirty="0" smtClean="0">
                          <a:solidFill>
                            <a:schemeClr val="tx1"/>
                          </a:solidFill>
                        </a:rPr>
                        <a:t> 4: Data-informed QI (ongoing)</a:t>
                      </a:r>
                      <a:endParaRPr lang="en-CA" sz="1200" dirty="0" smtClean="0">
                        <a:solidFill>
                          <a:schemeClr val="tx1"/>
                        </a:solidFill>
                      </a:endParaRPr>
                    </a:p>
                    <a:p>
                      <a:endParaRPr lang="en-CA" sz="1200" dirty="0">
                        <a:solidFill>
                          <a:schemeClr val="tx1"/>
                        </a:solidFill>
                      </a:endParaRPr>
                    </a:p>
                  </a:txBody>
                  <a:tcPr>
                    <a:solidFill>
                      <a:schemeClr val="bg2">
                        <a:lumMod val="60000"/>
                        <a:lumOff val="40000"/>
                      </a:schemeClr>
                    </a:solidFill>
                  </a:tcPr>
                </a:tc>
                <a:extLst>
                  <a:ext uri="{0D108BD9-81ED-4DB2-BD59-A6C34878D82A}">
                    <a16:rowId xmlns:a16="http://schemas.microsoft.com/office/drawing/2014/main" val="274997252"/>
                  </a:ext>
                </a:extLst>
              </a:tr>
              <a:tr h="4028739">
                <a:tc>
                  <a:txBody>
                    <a:bodyPr/>
                    <a:lstStyle/>
                    <a:p>
                      <a:r>
                        <a:rPr lang="en-US" sz="1200" b="1" kern="1200" dirty="0" smtClean="0">
                          <a:solidFill>
                            <a:schemeClr val="dk1"/>
                          </a:solidFill>
                          <a:effectLst/>
                          <a:latin typeface="+mn-lt"/>
                          <a:ea typeface="+mn-ea"/>
                          <a:cs typeface="+mn-cs"/>
                        </a:rPr>
                        <a:t>Description: </a:t>
                      </a:r>
                      <a:r>
                        <a:rPr lang="en-US" sz="1200" kern="1200" dirty="0" smtClean="0">
                          <a:solidFill>
                            <a:schemeClr val="dk1"/>
                          </a:solidFill>
                          <a:effectLst/>
                          <a:latin typeface="+mn-lt"/>
                          <a:ea typeface="+mn-ea"/>
                          <a:cs typeface="+mn-cs"/>
                        </a:rPr>
                        <a:t>Physicians have an accurate and up to date list of “active” patients for whom they have been confirmed as the Most Responsible Provider. Panel</a:t>
                      </a:r>
                      <a:r>
                        <a:rPr lang="en-US" sz="1200" kern="1200" baseline="0" dirty="0" smtClean="0">
                          <a:solidFill>
                            <a:schemeClr val="dk1"/>
                          </a:solidFill>
                          <a:effectLst/>
                          <a:latin typeface="+mn-lt"/>
                          <a:ea typeface="+mn-ea"/>
                          <a:cs typeface="+mn-cs"/>
                        </a:rPr>
                        <a:t> size should be assessed to ensure balance of supply/demand for physician’s time.</a:t>
                      </a:r>
                    </a:p>
                    <a:p>
                      <a:endParaRPr lang="en-US" sz="1200" kern="1200" baseline="0" dirty="0" smtClean="0">
                        <a:solidFill>
                          <a:schemeClr val="dk1"/>
                        </a:solidFill>
                        <a:effectLst/>
                        <a:latin typeface="+mn-lt"/>
                        <a:ea typeface="+mn-ea"/>
                        <a:cs typeface="+mn-cs"/>
                      </a:endParaRPr>
                    </a:p>
                    <a:p>
                      <a:r>
                        <a:rPr lang="en-US" sz="1200" b="1" kern="1200" baseline="0" dirty="0" smtClean="0">
                          <a:solidFill>
                            <a:schemeClr val="dk1"/>
                          </a:solidFill>
                          <a:effectLst/>
                          <a:latin typeface="+mn-lt"/>
                          <a:ea typeface="+mn-ea"/>
                          <a:cs typeface="+mn-cs"/>
                        </a:rPr>
                        <a:t>Est. timeframe to complete: </a:t>
                      </a:r>
                      <a:r>
                        <a:rPr lang="en-US" sz="1200" b="0" kern="1200" baseline="0" dirty="0" smtClean="0">
                          <a:solidFill>
                            <a:schemeClr val="dk1"/>
                          </a:solidFill>
                          <a:effectLst/>
                          <a:latin typeface="+mn-lt"/>
                          <a:ea typeface="+mn-ea"/>
                          <a:cs typeface="+mn-cs"/>
                        </a:rPr>
                        <a:t>1 month</a:t>
                      </a:r>
                      <a:endParaRPr lang="en-US" sz="1200" b="1" kern="1200" baseline="0" dirty="0" smtClean="0">
                        <a:solidFill>
                          <a:schemeClr val="dk1"/>
                        </a:solidFill>
                        <a:effectLst/>
                        <a:latin typeface="+mn-lt"/>
                        <a:ea typeface="+mn-ea"/>
                        <a:cs typeface="+mn-cs"/>
                      </a:endParaRPr>
                    </a:p>
                    <a:p>
                      <a:endParaRPr lang="en-CA" sz="1200" dirty="0"/>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231F20"/>
                          </a:solidFill>
                          <a:effectLst/>
                          <a:uLnTx/>
                          <a:uFillTx/>
                          <a:latin typeface="+mn-lt"/>
                          <a:ea typeface="+mn-ea"/>
                          <a:cs typeface="+mn-cs"/>
                        </a:rPr>
                        <a:t>Description: </a:t>
                      </a:r>
                      <a:r>
                        <a:rPr kumimoji="0" lang="en-CA" sz="1200" b="0" i="0" u="none" strike="noStrike" kern="1200" cap="none" spc="0" normalizeH="0" baseline="0" noProof="0" dirty="0" smtClean="0">
                          <a:ln>
                            <a:noFill/>
                          </a:ln>
                          <a:solidFill>
                            <a:srgbClr val="231F20"/>
                          </a:solidFill>
                          <a:effectLst/>
                          <a:uLnTx/>
                          <a:uFillTx/>
                          <a:latin typeface="+mn-lt"/>
                          <a:ea typeface="+mn-ea"/>
                          <a:cs typeface="+mn-cs"/>
                        </a:rPr>
                        <a:t>Physicians have accurate and up to date disease registries for 3-5 chosen disease indicators on PSP UYPP tool.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0" i="0" u="none" strike="noStrike" kern="1200" cap="none" spc="0" normalizeH="0" baseline="0" noProof="0" dirty="0" smtClean="0">
                          <a:ln>
                            <a:noFill/>
                          </a:ln>
                          <a:solidFill>
                            <a:srgbClr val="231F20"/>
                          </a:solidFill>
                          <a:effectLst/>
                          <a:uLnTx/>
                          <a:uFillTx/>
                          <a:latin typeface="+mn-lt"/>
                          <a:ea typeface="+mn-ea"/>
                          <a:cs typeface="+mn-cs"/>
                        </a:rPr>
                        <a:t> </a:t>
                      </a:r>
                      <a:endParaRPr kumimoji="0" lang="en-US" sz="1200" b="0" i="0" u="none" strike="noStrike" kern="1200" cap="none" spc="0" normalizeH="0" baseline="0" noProof="0" dirty="0" smtClean="0">
                        <a:ln>
                          <a:noFill/>
                        </a:ln>
                        <a:solidFill>
                          <a:srgbClr val="231F2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231F20"/>
                          </a:solidFill>
                          <a:effectLst/>
                          <a:uLnTx/>
                          <a:uFillTx/>
                          <a:latin typeface="+mn-lt"/>
                          <a:ea typeface="+mn-ea"/>
                          <a:cs typeface="+mn-cs"/>
                        </a:rPr>
                        <a:t>Est. timeframe to complete: </a:t>
                      </a:r>
                      <a:r>
                        <a:rPr kumimoji="0" lang="en-US" sz="1200" b="0" i="0" u="none" strike="noStrike" kern="1200" cap="none" spc="0" normalizeH="0" baseline="0" noProof="0" dirty="0" smtClean="0">
                          <a:ln>
                            <a:noFill/>
                          </a:ln>
                          <a:solidFill>
                            <a:srgbClr val="231F20"/>
                          </a:solidFill>
                          <a:effectLst/>
                          <a:uLnTx/>
                          <a:uFillTx/>
                          <a:latin typeface="+mn-lt"/>
                          <a:ea typeface="+mn-ea"/>
                          <a:cs typeface="+mn-cs"/>
                        </a:rPr>
                        <a:t>2-3 month</a:t>
                      </a:r>
                      <a:endParaRPr kumimoji="0" lang="en-US" sz="1200" b="1" i="0" u="none" strike="noStrike" kern="1200" cap="none" spc="0" normalizeH="0" baseline="0" noProof="0" dirty="0" smtClean="0">
                        <a:ln>
                          <a:noFill/>
                        </a:ln>
                        <a:solidFill>
                          <a:srgbClr val="231F20"/>
                        </a:solidFill>
                        <a:effectLst/>
                        <a:uLnTx/>
                        <a:uFillTx/>
                        <a:latin typeface="+mn-lt"/>
                        <a:ea typeface="+mn-ea"/>
                        <a:cs typeface="+mn-cs"/>
                      </a:endParaRPr>
                    </a:p>
                    <a:p>
                      <a:endParaRPr lang="en-CA" dirty="0"/>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231F20"/>
                          </a:solidFill>
                          <a:effectLst/>
                          <a:uLnTx/>
                          <a:uFillTx/>
                          <a:latin typeface="+mn-lt"/>
                          <a:ea typeface="+mn-ea"/>
                          <a:cs typeface="+mn-cs"/>
                        </a:rPr>
                        <a:t>Description: </a:t>
                      </a:r>
                      <a:r>
                        <a:rPr kumimoji="0" lang="en-CA" sz="1200" b="0" i="0" u="none" strike="noStrike" kern="1200" cap="none" spc="0" normalizeH="0" baseline="0" noProof="0" dirty="0" smtClean="0">
                          <a:ln>
                            <a:noFill/>
                          </a:ln>
                          <a:solidFill>
                            <a:srgbClr val="231F20"/>
                          </a:solidFill>
                          <a:effectLst/>
                          <a:uLnTx/>
                          <a:uFillTx/>
                          <a:latin typeface="+mn-lt"/>
                          <a:ea typeface="+mn-ea"/>
                          <a:cs typeface="+mn-cs"/>
                        </a:rPr>
                        <a:t>Physicians have accurate disease registries for a total of 10-15 indicators to support planned pro-active care (e.g. recalls and/or care planning) based on needs of each disease registry. Clinic has dedicated time and has assigned roles for panel management. </a:t>
                      </a:r>
                      <a:endParaRPr kumimoji="0" lang="en-US" sz="1200" b="0" i="0" u="none" strike="noStrike" kern="1200" cap="none" spc="0" normalizeH="0" baseline="0" noProof="0" dirty="0" smtClean="0">
                        <a:ln>
                          <a:noFill/>
                        </a:ln>
                        <a:solidFill>
                          <a:srgbClr val="231F2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srgbClr val="231F2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231F20"/>
                          </a:solidFill>
                          <a:effectLst/>
                          <a:uLnTx/>
                          <a:uFillTx/>
                          <a:latin typeface="+mn-lt"/>
                          <a:ea typeface="+mn-ea"/>
                          <a:cs typeface="+mn-cs"/>
                        </a:rPr>
                        <a:t>Est. timeframe to complete: </a:t>
                      </a:r>
                      <a:r>
                        <a:rPr kumimoji="0" lang="en-US" sz="1200" b="0" i="0" u="none" strike="noStrike" kern="1200" cap="none" spc="0" normalizeH="0" baseline="0" noProof="0" dirty="0" smtClean="0">
                          <a:ln>
                            <a:noFill/>
                          </a:ln>
                          <a:solidFill>
                            <a:srgbClr val="231F20"/>
                          </a:solidFill>
                          <a:effectLst/>
                          <a:uLnTx/>
                          <a:uFillTx/>
                          <a:latin typeface="+mn-lt"/>
                          <a:ea typeface="+mn-ea"/>
                          <a:cs typeface="+mn-cs"/>
                        </a:rPr>
                        <a:t>6-12 month</a:t>
                      </a:r>
                      <a:endParaRPr kumimoji="0" lang="en-US" sz="1200" b="1" i="0" u="none" strike="noStrike" kern="1200" cap="none" spc="0" normalizeH="0" baseline="0" noProof="0" dirty="0" smtClean="0">
                        <a:ln>
                          <a:noFill/>
                        </a:ln>
                        <a:solidFill>
                          <a:srgbClr val="231F20"/>
                        </a:solidFill>
                        <a:effectLst/>
                        <a:uLnTx/>
                        <a:uFillTx/>
                        <a:latin typeface="+mn-lt"/>
                        <a:ea typeface="+mn-ea"/>
                        <a:cs typeface="+mn-cs"/>
                      </a:endParaRPr>
                    </a:p>
                    <a:p>
                      <a:endParaRPr lang="en-CA" dirty="0"/>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231F20"/>
                          </a:solidFill>
                          <a:effectLst/>
                          <a:uLnTx/>
                          <a:uFillTx/>
                          <a:latin typeface="+mn-lt"/>
                          <a:ea typeface="+mn-ea"/>
                          <a:cs typeface="+mn-cs"/>
                        </a:rPr>
                        <a:t>Description: </a:t>
                      </a:r>
                      <a:r>
                        <a:rPr kumimoji="0" lang="en-CA" sz="1200" b="0" i="0" u="none" strike="noStrike" kern="1200" cap="none" spc="0" normalizeH="0" baseline="0" noProof="0" dirty="0" smtClean="0">
                          <a:ln>
                            <a:noFill/>
                          </a:ln>
                          <a:solidFill>
                            <a:srgbClr val="231F20"/>
                          </a:solidFill>
                          <a:effectLst/>
                          <a:uLnTx/>
                          <a:uFillTx/>
                          <a:latin typeface="+mn-lt"/>
                          <a:ea typeface="+mn-ea"/>
                          <a:cs typeface="+mn-cs"/>
                        </a:rPr>
                        <a:t>Physicians are actively using their accurate registries as a basis for quality improvement activities using the PSP coaching framework.</a:t>
                      </a:r>
                      <a:endParaRPr kumimoji="0" lang="en-US" sz="1200" b="0" i="0" u="none" strike="noStrike" kern="1200" cap="none" spc="0" normalizeH="0" baseline="0" noProof="0" dirty="0" smtClean="0">
                        <a:ln>
                          <a:noFill/>
                        </a:ln>
                        <a:solidFill>
                          <a:srgbClr val="231F20"/>
                        </a:solidFill>
                        <a:effectLst/>
                        <a:uLnTx/>
                        <a:uFillTx/>
                        <a:latin typeface="+mn-lt"/>
                        <a:ea typeface="+mn-ea"/>
                        <a:cs typeface="+mn-cs"/>
                      </a:endParaRPr>
                    </a:p>
                    <a:p>
                      <a:endParaRPr lang="en-CA" dirty="0"/>
                    </a:p>
                  </a:txBody>
                  <a:tcPr>
                    <a:solidFill>
                      <a:schemeClr val="accent3">
                        <a:lumMod val="20000"/>
                        <a:lumOff val="80000"/>
                      </a:schemeClr>
                    </a:solidFill>
                  </a:tcPr>
                </a:tc>
                <a:extLst>
                  <a:ext uri="{0D108BD9-81ED-4DB2-BD59-A6C34878D82A}">
                    <a16:rowId xmlns:a16="http://schemas.microsoft.com/office/drawing/2014/main" val="2612079895"/>
                  </a:ext>
                </a:extLst>
              </a:tr>
            </a:tbl>
          </a:graphicData>
        </a:graphic>
      </p:graphicFrame>
    </p:spTree>
    <p:extLst>
      <p:ext uri="{BB962C8B-B14F-4D97-AF65-F5344CB8AC3E}">
        <p14:creationId xmlns:p14="http://schemas.microsoft.com/office/powerpoint/2010/main" val="11890868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780690560"/>
              </p:ext>
            </p:extLst>
          </p:nvPr>
        </p:nvGraphicFramePr>
        <p:xfrm>
          <a:off x="457200" y="609600"/>
          <a:ext cx="8470767" cy="5852160"/>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3474531712"/>
                    </a:ext>
                  </a:extLst>
                </a:gridCol>
                <a:gridCol w="1752600">
                  <a:extLst>
                    <a:ext uri="{9D8B030D-6E8A-4147-A177-3AD203B41FA5}">
                      <a16:colId xmlns:a16="http://schemas.microsoft.com/office/drawing/2014/main" val="2629928492"/>
                    </a:ext>
                  </a:extLst>
                </a:gridCol>
                <a:gridCol w="1579345">
                  <a:extLst>
                    <a:ext uri="{9D8B030D-6E8A-4147-A177-3AD203B41FA5}">
                      <a16:colId xmlns:a16="http://schemas.microsoft.com/office/drawing/2014/main" val="395039422"/>
                    </a:ext>
                  </a:extLst>
                </a:gridCol>
                <a:gridCol w="1621055">
                  <a:extLst>
                    <a:ext uri="{9D8B030D-6E8A-4147-A177-3AD203B41FA5}">
                      <a16:colId xmlns:a16="http://schemas.microsoft.com/office/drawing/2014/main" val="243928413"/>
                    </a:ext>
                  </a:extLst>
                </a:gridCol>
                <a:gridCol w="1841367">
                  <a:extLst>
                    <a:ext uri="{9D8B030D-6E8A-4147-A177-3AD203B41FA5}">
                      <a16:colId xmlns:a16="http://schemas.microsoft.com/office/drawing/2014/main" val="440125504"/>
                    </a:ext>
                  </a:extLst>
                </a:gridCol>
              </a:tblGrid>
              <a:tr h="4389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rPr>
                        <a:t>Commitment</a:t>
                      </a:r>
                      <a:r>
                        <a:rPr lang="en-US" sz="1000" baseline="0" dirty="0" smtClean="0">
                          <a:solidFill>
                            <a:schemeClr val="tx1"/>
                          </a:solidFill>
                        </a:rPr>
                        <a:t> Phase</a:t>
                      </a:r>
                      <a:endParaRPr lang="en-CA" sz="1000" dirty="0" smtClean="0">
                        <a:solidFill>
                          <a:schemeClr val="tx1"/>
                        </a:solidFill>
                      </a:endParaRPr>
                    </a:p>
                  </a:txBody>
                  <a:tcPr>
                    <a:solidFill>
                      <a:schemeClr val="bg2">
                        <a:lumMod val="60000"/>
                        <a:lumOff val="40000"/>
                      </a:schemeClr>
                    </a:solidFill>
                  </a:tcPr>
                </a:tc>
                <a:tc>
                  <a:txBody>
                    <a:bodyPr/>
                    <a:lstStyle/>
                    <a:p>
                      <a:r>
                        <a:rPr lang="en-US" sz="1000" dirty="0" smtClean="0">
                          <a:solidFill>
                            <a:schemeClr val="tx1"/>
                          </a:solidFill>
                        </a:rPr>
                        <a:t>Phase</a:t>
                      </a:r>
                      <a:r>
                        <a:rPr lang="en-US" sz="1000" baseline="0" dirty="0" smtClean="0">
                          <a:solidFill>
                            <a:schemeClr val="tx1"/>
                          </a:solidFill>
                        </a:rPr>
                        <a:t> 1: Empanelment</a:t>
                      </a:r>
                      <a:endParaRPr lang="en-CA" sz="1000" dirty="0">
                        <a:solidFill>
                          <a:schemeClr val="tx1"/>
                        </a:solidFill>
                      </a:endParaRPr>
                    </a:p>
                  </a:txBody>
                  <a:tcPr>
                    <a:solidFill>
                      <a:schemeClr val="bg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rPr>
                        <a:t>Phase</a:t>
                      </a:r>
                      <a:r>
                        <a:rPr lang="en-US" sz="1000" baseline="0" dirty="0" smtClean="0">
                          <a:solidFill>
                            <a:schemeClr val="tx1"/>
                          </a:solidFill>
                        </a:rPr>
                        <a:t> 2: Initial Panel Clean Up</a:t>
                      </a:r>
                      <a:endParaRPr lang="en-CA" sz="1000" dirty="0" smtClean="0">
                        <a:solidFill>
                          <a:schemeClr val="tx1"/>
                        </a:solidFill>
                      </a:endParaRPr>
                    </a:p>
                    <a:p>
                      <a:endParaRPr lang="en-CA" sz="1000" dirty="0">
                        <a:solidFill>
                          <a:schemeClr val="tx1"/>
                        </a:solidFill>
                      </a:endParaRPr>
                    </a:p>
                  </a:txBody>
                  <a:tcPr>
                    <a:solidFill>
                      <a:schemeClr val="bg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rPr>
                        <a:t>Phase</a:t>
                      </a:r>
                      <a:r>
                        <a:rPr lang="en-US" sz="1000" baseline="0" dirty="0" smtClean="0">
                          <a:solidFill>
                            <a:schemeClr val="tx1"/>
                          </a:solidFill>
                        </a:rPr>
                        <a:t> 3: Panel Optimization</a:t>
                      </a:r>
                      <a:endParaRPr lang="en-CA" sz="1000" dirty="0" smtClean="0">
                        <a:solidFill>
                          <a:schemeClr val="tx1"/>
                        </a:solidFill>
                      </a:endParaRPr>
                    </a:p>
                    <a:p>
                      <a:endParaRPr lang="en-CA" sz="1000" dirty="0">
                        <a:solidFill>
                          <a:schemeClr val="tx1"/>
                        </a:solidFill>
                      </a:endParaRPr>
                    </a:p>
                  </a:txBody>
                  <a:tcPr>
                    <a:solidFill>
                      <a:schemeClr val="bg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rPr>
                        <a:t>Phase</a:t>
                      </a:r>
                      <a:r>
                        <a:rPr lang="en-US" sz="1000" baseline="0" dirty="0" smtClean="0">
                          <a:solidFill>
                            <a:schemeClr val="tx1"/>
                          </a:solidFill>
                        </a:rPr>
                        <a:t> 4: Data-informed QI (ongoing)</a:t>
                      </a:r>
                      <a:endParaRPr lang="en-CA" sz="1000" dirty="0" smtClean="0">
                        <a:solidFill>
                          <a:schemeClr val="tx1"/>
                        </a:solidFill>
                      </a:endParaRPr>
                    </a:p>
                    <a:p>
                      <a:endParaRPr lang="en-CA" sz="1000" dirty="0">
                        <a:solidFill>
                          <a:schemeClr val="tx1"/>
                        </a:solidFill>
                      </a:endParaRPr>
                    </a:p>
                  </a:txBody>
                  <a:tcPr>
                    <a:solidFill>
                      <a:schemeClr val="bg2">
                        <a:lumMod val="60000"/>
                        <a:lumOff val="40000"/>
                      </a:schemeClr>
                    </a:solidFill>
                  </a:tcPr>
                </a:tc>
                <a:extLst>
                  <a:ext uri="{0D108BD9-81ED-4DB2-BD59-A6C34878D82A}">
                    <a16:rowId xmlns:a16="http://schemas.microsoft.com/office/drawing/2014/main" val="274997252"/>
                  </a:ext>
                </a:extLst>
              </a:tr>
              <a:tr h="23409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dirty="0" smtClean="0">
                          <a:solidFill>
                            <a:schemeClr val="dk1"/>
                          </a:solidFill>
                          <a:effectLst/>
                          <a:latin typeface="+mn-lt"/>
                          <a:ea typeface="+mn-ea"/>
                          <a:cs typeface="+mn-cs"/>
                        </a:rPr>
                        <a:t>Description: </a:t>
                      </a:r>
                      <a:r>
                        <a:rPr lang="en-US" sz="1000" kern="1200" dirty="0" smtClean="0">
                          <a:solidFill>
                            <a:schemeClr val="dk1"/>
                          </a:solidFill>
                          <a:effectLst/>
                          <a:latin typeface="+mn-lt"/>
                          <a:ea typeface="+mn-ea"/>
                          <a:cs typeface="+mn-cs"/>
                        </a:rPr>
                        <a:t>GP demonstrates</a:t>
                      </a:r>
                      <a:r>
                        <a:rPr lang="en-US" sz="1000" kern="1200" baseline="0" dirty="0" smtClean="0">
                          <a:solidFill>
                            <a:schemeClr val="dk1"/>
                          </a:solidFill>
                          <a:effectLst/>
                          <a:latin typeface="+mn-lt"/>
                          <a:ea typeface="+mn-ea"/>
                          <a:cs typeface="+mn-cs"/>
                        </a:rPr>
                        <a:t> their commitment to undertaking the work of UYPP and to the Patient Medical Home model.</a:t>
                      </a:r>
                    </a:p>
                    <a:p>
                      <a:endParaRPr lang="en-CA" sz="1000" dirty="0"/>
                    </a:p>
                  </a:txBody>
                  <a:tcPr>
                    <a:solidFill>
                      <a:schemeClr val="accent3">
                        <a:lumMod val="20000"/>
                        <a:lumOff val="80000"/>
                      </a:schemeClr>
                    </a:solidFill>
                  </a:tcPr>
                </a:tc>
                <a:tc>
                  <a:txBody>
                    <a:bodyPr/>
                    <a:lstStyle/>
                    <a:p>
                      <a:r>
                        <a:rPr lang="en-US" sz="1000" b="1" kern="1200" dirty="0" smtClean="0">
                          <a:solidFill>
                            <a:schemeClr val="dk1"/>
                          </a:solidFill>
                          <a:effectLst/>
                          <a:latin typeface="+mn-lt"/>
                          <a:ea typeface="+mn-ea"/>
                          <a:cs typeface="+mn-cs"/>
                        </a:rPr>
                        <a:t>Description: </a:t>
                      </a:r>
                      <a:r>
                        <a:rPr lang="en-US" sz="1000" kern="1200" dirty="0" smtClean="0">
                          <a:solidFill>
                            <a:schemeClr val="dk1"/>
                          </a:solidFill>
                          <a:effectLst/>
                          <a:latin typeface="+mn-lt"/>
                          <a:ea typeface="+mn-ea"/>
                          <a:cs typeface="+mn-cs"/>
                        </a:rPr>
                        <a:t>Physicians have an accurate and up to date list of “active” patients for whom they have been confirmed as the Most Responsible Provider. Panel</a:t>
                      </a:r>
                      <a:r>
                        <a:rPr lang="en-US" sz="1000" kern="1200" baseline="0" dirty="0" smtClean="0">
                          <a:solidFill>
                            <a:schemeClr val="dk1"/>
                          </a:solidFill>
                          <a:effectLst/>
                          <a:latin typeface="+mn-lt"/>
                          <a:ea typeface="+mn-ea"/>
                          <a:cs typeface="+mn-cs"/>
                        </a:rPr>
                        <a:t> size should be assessed to ensure balance of supply/demand for physician’s time.</a:t>
                      </a:r>
                    </a:p>
                    <a:p>
                      <a:endParaRPr lang="en-US" sz="1000" kern="1200" baseline="0" dirty="0" smtClean="0">
                        <a:solidFill>
                          <a:schemeClr val="dk1"/>
                        </a:solidFill>
                        <a:effectLst/>
                        <a:latin typeface="+mn-lt"/>
                        <a:ea typeface="+mn-ea"/>
                        <a:cs typeface="+mn-cs"/>
                      </a:endParaRPr>
                    </a:p>
                    <a:p>
                      <a:r>
                        <a:rPr lang="en-US" sz="1000" b="1" kern="1200" baseline="0" dirty="0" smtClean="0">
                          <a:solidFill>
                            <a:schemeClr val="dk1"/>
                          </a:solidFill>
                          <a:effectLst/>
                          <a:latin typeface="+mn-lt"/>
                          <a:ea typeface="+mn-ea"/>
                          <a:cs typeface="+mn-cs"/>
                        </a:rPr>
                        <a:t>Est. timeframe to complete: </a:t>
                      </a:r>
                      <a:r>
                        <a:rPr lang="en-US" sz="1000" b="0" kern="1200" baseline="0" dirty="0" smtClean="0">
                          <a:solidFill>
                            <a:schemeClr val="dk1"/>
                          </a:solidFill>
                          <a:effectLst/>
                          <a:latin typeface="+mn-lt"/>
                          <a:ea typeface="+mn-ea"/>
                          <a:cs typeface="+mn-cs"/>
                        </a:rPr>
                        <a:t>1 month</a:t>
                      </a:r>
                      <a:endParaRPr lang="en-US" sz="1000" b="1" kern="1200" baseline="0" dirty="0" smtClean="0">
                        <a:solidFill>
                          <a:schemeClr val="dk1"/>
                        </a:solidFill>
                        <a:effectLst/>
                        <a:latin typeface="+mn-lt"/>
                        <a:ea typeface="+mn-ea"/>
                        <a:cs typeface="+mn-cs"/>
                      </a:endParaRPr>
                    </a:p>
                    <a:p>
                      <a:endParaRPr lang="en-CA" sz="1000" dirty="0"/>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231F20"/>
                          </a:solidFill>
                          <a:effectLst/>
                          <a:uLnTx/>
                          <a:uFillTx/>
                          <a:latin typeface="+mn-lt"/>
                          <a:ea typeface="+mn-ea"/>
                          <a:cs typeface="+mn-cs"/>
                        </a:rPr>
                        <a:t>Description: </a:t>
                      </a:r>
                      <a:r>
                        <a:rPr kumimoji="0" lang="en-CA" sz="1000" b="0" i="0" u="none" strike="noStrike" kern="1200" cap="none" spc="0" normalizeH="0" baseline="0" noProof="0" dirty="0" smtClean="0">
                          <a:ln>
                            <a:noFill/>
                          </a:ln>
                          <a:solidFill>
                            <a:srgbClr val="231F20"/>
                          </a:solidFill>
                          <a:effectLst/>
                          <a:uLnTx/>
                          <a:uFillTx/>
                          <a:latin typeface="+mn-lt"/>
                          <a:ea typeface="+mn-ea"/>
                          <a:cs typeface="+mn-cs"/>
                        </a:rPr>
                        <a:t>Physicians have accurate and up to date disease registries for 3-5 chosen disease indicators on PSP UYPP tool.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000" b="0" i="0" u="none" strike="noStrike" kern="1200" cap="none" spc="0" normalizeH="0" baseline="0" noProof="0" dirty="0" smtClean="0">
                          <a:ln>
                            <a:noFill/>
                          </a:ln>
                          <a:solidFill>
                            <a:srgbClr val="231F20"/>
                          </a:solidFill>
                          <a:effectLst/>
                          <a:uLnTx/>
                          <a:uFillTx/>
                          <a:latin typeface="+mn-lt"/>
                          <a:ea typeface="+mn-ea"/>
                          <a:cs typeface="+mn-cs"/>
                        </a:rPr>
                        <a:t> </a:t>
                      </a:r>
                      <a:endParaRPr kumimoji="0" lang="en-US" sz="1000" b="0" i="0" u="none" strike="noStrike" kern="1200" cap="none" spc="0" normalizeH="0" baseline="0" noProof="0" dirty="0" smtClean="0">
                        <a:ln>
                          <a:noFill/>
                        </a:ln>
                        <a:solidFill>
                          <a:srgbClr val="231F2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231F20"/>
                          </a:solidFill>
                          <a:effectLst/>
                          <a:uLnTx/>
                          <a:uFillTx/>
                          <a:latin typeface="+mn-lt"/>
                          <a:ea typeface="+mn-ea"/>
                          <a:cs typeface="+mn-cs"/>
                        </a:rPr>
                        <a:t>Est. timeframe to complete: </a:t>
                      </a:r>
                      <a:r>
                        <a:rPr kumimoji="0" lang="en-US" sz="1000" b="0" i="0" u="none" strike="noStrike" kern="1200" cap="none" spc="0" normalizeH="0" baseline="0" noProof="0" dirty="0" smtClean="0">
                          <a:ln>
                            <a:noFill/>
                          </a:ln>
                          <a:solidFill>
                            <a:srgbClr val="231F20"/>
                          </a:solidFill>
                          <a:effectLst/>
                          <a:uLnTx/>
                          <a:uFillTx/>
                          <a:latin typeface="+mn-lt"/>
                          <a:ea typeface="+mn-ea"/>
                          <a:cs typeface="+mn-cs"/>
                        </a:rPr>
                        <a:t>2-3 month</a:t>
                      </a:r>
                      <a:endParaRPr kumimoji="0" lang="en-US" sz="1000" b="1" i="0" u="none" strike="noStrike" kern="1200" cap="none" spc="0" normalizeH="0" baseline="0" noProof="0" dirty="0" smtClean="0">
                        <a:ln>
                          <a:noFill/>
                        </a:ln>
                        <a:solidFill>
                          <a:srgbClr val="231F20"/>
                        </a:solidFill>
                        <a:effectLst/>
                        <a:uLnTx/>
                        <a:uFillTx/>
                        <a:latin typeface="+mn-lt"/>
                        <a:ea typeface="+mn-ea"/>
                        <a:cs typeface="+mn-cs"/>
                      </a:endParaRPr>
                    </a:p>
                    <a:p>
                      <a:endParaRPr lang="en-CA" sz="1000" dirty="0"/>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231F20"/>
                          </a:solidFill>
                          <a:effectLst/>
                          <a:uLnTx/>
                          <a:uFillTx/>
                          <a:latin typeface="+mn-lt"/>
                          <a:ea typeface="+mn-ea"/>
                          <a:cs typeface="+mn-cs"/>
                        </a:rPr>
                        <a:t>Description: </a:t>
                      </a:r>
                      <a:r>
                        <a:rPr kumimoji="0" lang="en-CA" sz="1000" b="0" i="0" u="none" strike="noStrike" kern="1200" cap="none" spc="0" normalizeH="0" baseline="0" noProof="0" dirty="0" smtClean="0">
                          <a:ln>
                            <a:noFill/>
                          </a:ln>
                          <a:solidFill>
                            <a:srgbClr val="231F20"/>
                          </a:solidFill>
                          <a:effectLst/>
                          <a:uLnTx/>
                          <a:uFillTx/>
                          <a:latin typeface="+mn-lt"/>
                          <a:ea typeface="+mn-ea"/>
                          <a:cs typeface="+mn-cs"/>
                        </a:rPr>
                        <a:t>Physicians have accurate disease registries for a total of 10-15 indicators to support planned pro-active care (e.g. recalls and/or care planning) based on needs of each disease registry. Clinic has dedicated time and has assigned roles for panel management. </a:t>
                      </a:r>
                      <a:endParaRPr kumimoji="0" lang="en-US" sz="1000" b="0" i="0" u="none" strike="noStrike" kern="1200" cap="none" spc="0" normalizeH="0" baseline="0" noProof="0" dirty="0" smtClean="0">
                        <a:ln>
                          <a:noFill/>
                        </a:ln>
                        <a:solidFill>
                          <a:srgbClr val="231F2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srgbClr val="231F2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231F20"/>
                          </a:solidFill>
                          <a:effectLst/>
                          <a:uLnTx/>
                          <a:uFillTx/>
                          <a:latin typeface="+mn-lt"/>
                          <a:ea typeface="+mn-ea"/>
                          <a:cs typeface="+mn-cs"/>
                        </a:rPr>
                        <a:t>Est. timeframe to complete: </a:t>
                      </a:r>
                      <a:r>
                        <a:rPr kumimoji="0" lang="en-US" sz="1000" b="0" i="0" u="none" strike="noStrike" kern="1200" cap="none" spc="0" normalizeH="0" baseline="0" noProof="0" dirty="0" smtClean="0">
                          <a:ln>
                            <a:noFill/>
                          </a:ln>
                          <a:solidFill>
                            <a:srgbClr val="231F20"/>
                          </a:solidFill>
                          <a:effectLst/>
                          <a:uLnTx/>
                          <a:uFillTx/>
                          <a:latin typeface="+mn-lt"/>
                          <a:ea typeface="+mn-ea"/>
                          <a:cs typeface="+mn-cs"/>
                        </a:rPr>
                        <a:t>6-12 month</a:t>
                      </a:r>
                      <a:endParaRPr kumimoji="0" lang="en-US" sz="1000" b="1" i="0" u="none" strike="noStrike" kern="1200" cap="none" spc="0" normalizeH="0" baseline="0" noProof="0" dirty="0" smtClean="0">
                        <a:ln>
                          <a:noFill/>
                        </a:ln>
                        <a:solidFill>
                          <a:srgbClr val="231F20"/>
                        </a:solidFill>
                        <a:effectLst/>
                        <a:uLnTx/>
                        <a:uFillTx/>
                        <a:latin typeface="+mn-lt"/>
                        <a:ea typeface="+mn-ea"/>
                        <a:cs typeface="+mn-cs"/>
                      </a:endParaRPr>
                    </a:p>
                    <a:p>
                      <a:endParaRPr lang="en-CA" sz="1000" dirty="0"/>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231F20"/>
                          </a:solidFill>
                          <a:effectLst/>
                          <a:uLnTx/>
                          <a:uFillTx/>
                          <a:latin typeface="+mn-lt"/>
                          <a:ea typeface="+mn-ea"/>
                          <a:cs typeface="+mn-cs"/>
                        </a:rPr>
                        <a:t>Description: </a:t>
                      </a:r>
                      <a:r>
                        <a:rPr kumimoji="0" lang="en-CA" sz="1000" b="0" i="0" u="none" strike="noStrike" kern="1200" cap="none" spc="0" normalizeH="0" baseline="0" noProof="0" dirty="0" smtClean="0">
                          <a:ln>
                            <a:noFill/>
                          </a:ln>
                          <a:solidFill>
                            <a:srgbClr val="231F20"/>
                          </a:solidFill>
                          <a:effectLst/>
                          <a:uLnTx/>
                          <a:uFillTx/>
                          <a:latin typeface="+mn-lt"/>
                          <a:ea typeface="+mn-ea"/>
                          <a:cs typeface="+mn-cs"/>
                        </a:rPr>
                        <a:t>Physicians are actively using their accurate registries as a basis for quality improvement activities using the PSP coaching framework.</a:t>
                      </a:r>
                      <a:endParaRPr kumimoji="0" lang="en-US" sz="1000" b="0" i="0" u="none" strike="noStrike" kern="1200" cap="none" spc="0" normalizeH="0" baseline="0" noProof="0" dirty="0" smtClean="0">
                        <a:ln>
                          <a:noFill/>
                        </a:ln>
                        <a:solidFill>
                          <a:srgbClr val="231F20"/>
                        </a:solidFill>
                        <a:effectLst/>
                        <a:uLnTx/>
                        <a:uFillTx/>
                        <a:latin typeface="+mn-lt"/>
                        <a:ea typeface="+mn-ea"/>
                        <a:cs typeface="+mn-cs"/>
                      </a:endParaRPr>
                    </a:p>
                    <a:p>
                      <a:endParaRPr lang="en-CA" sz="1000" dirty="0"/>
                    </a:p>
                  </a:txBody>
                  <a:tcPr>
                    <a:solidFill>
                      <a:schemeClr val="accent3">
                        <a:lumMod val="20000"/>
                        <a:lumOff val="80000"/>
                      </a:schemeClr>
                    </a:solidFill>
                  </a:tcPr>
                </a:tc>
                <a:extLst>
                  <a:ext uri="{0D108BD9-81ED-4DB2-BD59-A6C34878D82A}">
                    <a16:rowId xmlns:a16="http://schemas.microsoft.com/office/drawing/2014/main" val="2612079895"/>
                  </a:ext>
                </a:extLst>
              </a:tr>
              <a:tr h="274320">
                <a:tc gridSpan="4">
                  <a:txBody>
                    <a:bodyPr/>
                    <a:lstStyle/>
                    <a:p>
                      <a:pPr algn="ctr"/>
                      <a:r>
                        <a:rPr lang="en-US" sz="1000" b="1" dirty="0" smtClean="0"/>
                        <a:t>Panel Management Incentive</a:t>
                      </a:r>
                      <a:endParaRPr lang="en-CA" sz="1000" b="1" dirty="0"/>
                    </a:p>
                  </a:txBody>
                  <a:tcPr>
                    <a:solidFill>
                      <a:schemeClr val="accent2">
                        <a:lumMod val="40000"/>
                        <a:lumOff val="60000"/>
                      </a:schemeClr>
                    </a:solidFill>
                  </a:tcPr>
                </a:tc>
                <a:tc hMerge="1">
                  <a:txBody>
                    <a:bodyPr/>
                    <a:lstStyle/>
                    <a:p>
                      <a:endParaRPr lang="en-CA"/>
                    </a:p>
                  </a:txBody>
                  <a:tcPr/>
                </a:tc>
                <a:tc hMerge="1">
                  <a:txBody>
                    <a:bodyPr/>
                    <a:lstStyle/>
                    <a:p>
                      <a:endParaRPr lang="en-CA"/>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1000" dirty="0"/>
                    </a:p>
                  </a:txBody>
                  <a:tcPr>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231F20"/>
                          </a:solidFill>
                          <a:effectLst/>
                          <a:uLnTx/>
                          <a:uFillTx/>
                          <a:latin typeface="+mn-lt"/>
                          <a:ea typeface="+mn-ea"/>
                          <a:cs typeface="+mn-cs"/>
                        </a:rPr>
                        <a:t>PMH Practice Management Incentive</a:t>
                      </a:r>
                    </a:p>
                  </a:txBody>
                  <a:tcPr>
                    <a:solidFill>
                      <a:schemeClr val="accent6">
                        <a:lumMod val="40000"/>
                        <a:lumOff val="60000"/>
                      </a:schemeClr>
                    </a:solidFill>
                  </a:tcPr>
                </a:tc>
                <a:extLst>
                  <a:ext uri="{0D108BD9-81ED-4DB2-BD59-A6C34878D82A}">
                    <a16:rowId xmlns:a16="http://schemas.microsoft.com/office/drawing/2014/main" val="1296122419"/>
                  </a:ext>
                </a:extLst>
              </a:tr>
              <a:tr h="1106339">
                <a:tc>
                  <a:txBody>
                    <a:bodyPr/>
                    <a:lstStyle/>
                    <a:p>
                      <a:r>
                        <a:rPr lang="en-US" sz="1000" b="1" dirty="0" smtClean="0">
                          <a:solidFill>
                            <a:schemeClr val="tx1"/>
                          </a:solidFill>
                        </a:rPr>
                        <a:t>One-time Payment</a:t>
                      </a:r>
                      <a:r>
                        <a:rPr lang="en-US" sz="1000" b="1" baseline="0" dirty="0" smtClean="0">
                          <a:solidFill>
                            <a:schemeClr val="tx1"/>
                          </a:solidFill>
                        </a:rPr>
                        <a:t> Amount: </a:t>
                      </a:r>
                      <a:r>
                        <a:rPr lang="en-US" sz="1000" b="0" baseline="0" dirty="0" smtClean="0">
                          <a:solidFill>
                            <a:schemeClr val="tx1"/>
                          </a:solidFill>
                        </a:rPr>
                        <a:t>$2000</a:t>
                      </a:r>
                    </a:p>
                    <a:p>
                      <a:endParaRPr lang="en-US" sz="1000" b="0" baseline="0" dirty="0" smtClean="0">
                        <a:solidFill>
                          <a:schemeClr val="tx1"/>
                        </a:solidFill>
                      </a:endParaRPr>
                    </a:p>
                    <a:p>
                      <a:r>
                        <a:rPr lang="en-US" sz="1000" b="1" baseline="0" dirty="0" smtClean="0">
                          <a:solidFill>
                            <a:schemeClr val="tx1"/>
                          </a:solidFill>
                        </a:rPr>
                        <a:t>Requirements</a:t>
                      </a:r>
                      <a:r>
                        <a:rPr lang="en-US" sz="1000" b="0" baseline="0" dirty="0" smtClean="0">
                          <a:solidFill>
                            <a:schemeClr val="tx1"/>
                          </a:solidFill>
                        </a:rPr>
                        <a:t>:</a:t>
                      </a:r>
                    </a:p>
                    <a:p>
                      <a:pPr marL="0" indent="0">
                        <a:buNone/>
                      </a:pPr>
                      <a:endParaRPr lang="en-US" sz="1000" b="0" baseline="0" dirty="0" smtClean="0">
                        <a:solidFill>
                          <a:schemeClr val="tx1"/>
                        </a:solidFill>
                      </a:endParaRPr>
                    </a:p>
                    <a:p>
                      <a:pPr marL="0" indent="0">
                        <a:buNone/>
                      </a:pPr>
                      <a:r>
                        <a:rPr lang="en-US" sz="1000" b="0" baseline="0" dirty="0" smtClean="0">
                          <a:solidFill>
                            <a:schemeClr val="tx1"/>
                          </a:solidFill>
                        </a:rPr>
                        <a:t>1) Completion of PMH Assessment</a:t>
                      </a:r>
                    </a:p>
                    <a:p>
                      <a:pPr marL="0" indent="0">
                        <a:buNone/>
                      </a:pPr>
                      <a:endParaRPr lang="en-US" sz="1000" b="0" baseline="0" dirty="0" smtClean="0">
                        <a:solidFill>
                          <a:schemeClr val="tx1"/>
                        </a:solidFill>
                      </a:endParaRPr>
                    </a:p>
                    <a:p>
                      <a:pPr marL="0" indent="0">
                        <a:buNone/>
                      </a:pPr>
                      <a:r>
                        <a:rPr lang="en-US" sz="1000" b="0" baseline="0" dirty="0" smtClean="0">
                          <a:solidFill>
                            <a:schemeClr val="tx1"/>
                          </a:solidFill>
                        </a:rPr>
                        <a:t>2) Commitment to complete UYPP phase 1-3 within 12 months</a:t>
                      </a:r>
                      <a:endParaRPr lang="en-CA" sz="1000" b="0" dirty="0" smtClean="0">
                        <a:solidFill>
                          <a:schemeClr val="tx1"/>
                        </a:solidFill>
                      </a:endParaRPr>
                    </a:p>
                    <a:p>
                      <a:endParaRPr lang="en-CA" sz="1000" dirty="0"/>
                    </a:p>
                  </a:txBody>
                  <a:tcPr>
                    <a:solidFill>
                      <a:schemeClr val="accent2">
                        <a:lumMod val="40000"/>
                        <a:lumOff val="6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231F20"/>
                          </a:solidFill>
                          <a:effectLst/>
                          <a:uLnTx/>
                          <a:uFillTx/>
                          <a:latin typeface="+mn-lt"/>
                          <a:ea typeface="+mn-ea"/>
                          <a:cs typeface="+mn-cs"/>
                        </a:rPr>
                        <a:t>One-time Payment Amount: </a:t>
                      </a:r>
                      <a:r>
                        <a:rPr kumimoji="0" lang="en-US" sz="1000" b="0" i="0" u="none" strike="noStrike" kern="1200" cap="none" spc="0" normalizeH="0" baseline="0" noProof="0" dirty="0" smtClean="0">
                          <a:ln>
                            <a:noFill/>
                          </a:ln>
                          <a:solidFill>
                            <a:srgbClr val="231F20"/>
                          </a:solidFill>
                          <a:effectLst/>
                          <a:uLnTx/>
                          <a:uFillTx/>
                          <a:latin typeface="+mn-lt"/>
                          <a:ea typeface="+mn-ea"/>
                          <a:cs typeface="+mn-cs"/>
                        </a:rPr>
                        <a:t>$1000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231F2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baseline="0" dirty="0" smtClean="0">
                          <a:solidFill>
                            <a:schemeClr val="tx1"/>
                          </a:solidFill>
                        </a:rPr>
                        <a:t>Requirements</a:t>
                      </a:r>
                      <a:r>
                        <a:rPr lang="en-US" sz="1000" b="0" baseline="0"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231F20"/>
                          </a:solidFill>
                          <a:effectLst/>
                          <a:uLnTx/>
                          <a:uFillTx/>
                          <a:latin typeface="+mn-lt"/>
                          <a:ea typeface="+mn-ea"/>
                          <a:cs typeface="+mn-cs"/>
                        </a:rPr>
                        <a:t>Completion of phase 1 and 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231F20"/>
                        </a:solidFill>
                        <a:effectLst/>
                        <a:uLnTx/>
                        <a:uFillTx/>
                        <a:latin typeface="+mn-lt"/>
                        <a:ea typeface="+mn-ea"/>
                        <a:cs typeface="+mn-cs"/>
                      </a:endParaRPr>
                    </a:p>
                    <a:p>
                      <a:endParaRPr lang="en-CA" sz="1000" dirty="0"/>
                    </a:p>
                  </a:txBody>
                  <a:tcPr>
                    <a:solidFill>
                      <a:schemeClr val="accent2">
                        <a:lumMod val="40000"/>
                        <a:lumOff val="60000"/>
                      </a:schemeClr>
                    </a:solidFill>
                  </a:tcPr>
                </a:tc>
                <a:tc hMerge="1">
                  <a:txBody>
                    <a:bodyPr/>
                    <a:lstStyle/>
                    <a:p>
                      <a:endParaRPr lang="en-CA" dirty="0"/>
                    </a:p>
                  </a:txBody>
                  <a:tcP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231F20"/>
                          </a:solidFill>
                          <a:effectLst/>
                          <a:uLnTx/>
                          <a:uFillTx/>
                          <a:latin typeface="+mn-lt"/>
                          <a:ea typeface="+mn-ea"/>
                          <a:cs typeface="+mn-cs"/>
                        </a:rPr>
                        <a:t>One-time Payment Amount: </a:t>
                      </a:r>
                      <a:r>
                        <a:rPr kumimoji="0" lang="en-US" sz="1000" b="0" i="0" u="none" strike="noStrike" kern="1200" cap="none" spc="0" normalizeH="0" baseline="0" noProof="0" dirty="0" smtClean="0">
                          <a:ln>
                            <a:noFill/>
                          </a:ln>
                          <a:solidFill>
                            <a:srgbClr val="231F20"/>
                          </a:solidFill>
                          <a:effectLst/>
                          <a:uLnTx/>
                          <a:uFillTx/>
                          <a:latin typeface="+mn-lt"/>
                          <a:ea typeface="+mn-ea"/>
                          <a:cs typeface="+mn-cs"/>
                        </a:rPr>
                        <a:t>$3000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231F2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231F20"/>
                          </a:solidFill>
                          <a:effectLst/>
                          <a:uLnTx/>
                          <a:uFillTx/>
                          <a:latin typeface="+mn-lt"/>
                          <a:ea typeface="+mn-ea"/>
                          <a:cs typeface="+mn-cs"/>
                        </a:rPr>
                        <a:t>Requirements</a:t>
                      </a:r>
                      <a:r>
                        <a:rPr kumimoji="0" lang="en-US" sz="1000" b="0" i="0" u="none" strike="noStrike" kern="1200" cap="none" spc="0" normalizeH="0" baseline="0" noProof="0" dirty="0" smtClean="0">
                          <a:ln>
                            <a:noFill/>
                          </a:ln>
                          <a:solidFill>
                            <a:srgbClr val="231F20"/>
                          </a:solidFill>
                          <a:effectLst/>
                          <a:uLnTx/>
                          <a:uFillTx/>
                          <a:latin typeface="+mn-lt"/>
                          <a:ea typeface="+mn-ea"/>
                          <a:cs typeface="+mn-cs"/>
                        </a:rPr>
                        <a:t>: Completion of phase 3</a:t>
                      </a:r>
                      <a:endParaRPr lang="en-CA" sz="1000" dirty="0"/>
                    </a:p>
                  </a:txBody>
                  <a:tcPr>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231F20"/>
                          </a:solidFill>
                          <a:effectLst/>
                          <a:uLnTx/>
                          <a:uFillTx/>
                          <a:latin typeface="+mn-lt"/>
                          <a:ea typeface="+mn-ea"/>
                          <a:cs typeface="+mn-cs"/>
                        </a:rPr>
                        <a:t>Ongoing payment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srgbClr val="231F2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231F20"/>
                          </a:solidFill>
                          <a:effectLst/>
                          <a:uLnTx/>
                          <a:uFillTx/>
                          <a:latin typeface="+mn-lt"/>
                          <a:ea typeface="+mn-ea"/>
                          <a:cs typeface="+mn-cs"/>
                        </a:rPr>
                        <a:t>In development: seeking feedback at Summit</a:t>
                      </a:r>
                    </a:p>
                  </a:txBody>
                  <a:tcPr>
                    <a:solidFill>
                      <a:schemeClr val="accent6">
                        <a:lumMod val="40000"/>
                        <a:lumOff val="60000"/>
                      </a:schemeClr>
                    </a:solidFill>
                  </a:tcPr>
                </a:tc>
                <a:extLst>
                  <a:ext uri="{0D108BD9-81ED-4DB2-BD59-A6C34878D82A}">
                    <a16:rowId xmlns:a16="http://schemas.microsoft.com/office/drawing/2014/main" val="566438717"/>
                  </a:ext>
                </a:extLst>
              </a:tr>
            </a:tbl>
          </a:graphicData>
        </a:graphic>
      </p:graphicFrame>
    </p:spTree>
    <p:extLst>
      <p:ext uri="{BB962C8B-B14F-4D97-AF65-F5344CB8AC3E}">
        <p14:creationId xmlns:p14="http://schemas.microsoft.com/office/powerpoint/2010/main" val="38056877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0" y="1600200"/>
            <a:ext cx="6858000" cy="3200400"/>
          </a:xfrm>
        </p:spPr>
        <p:txBody>
          <a:bodyPr>
            <a:noAutofit/>
          </a:bodyPr>
          <a:lstStyle/>
          <a:p>
            <a:r>
              <a:rPr lang="en-US" sz="4400" dirty="0" smtClean="0"/>
              <a:t>PMH Practice Management Incentive</a:t>
            </a:r>
            <a:br>
              <a:rPr lang="en-US" sz="4400" dirty="0" smtClean="0"/>
            </a:br>
            <a:r>
              <a:rPr lang="en-US" sz="4400" dirty="0"/>
              <a:t/>
            </a:r>
            <a:br>
              <a:rPr lang="en-US" sz="4400" dirty="0"/>
            </a:br>
            <a:r>
              <a:rPr lang="en-US" sz="2400" dirty="0" smtClean="0"/>
              <a:t>Draft – Seeking feedback at Summit</a:t>
            </a:r>
            <a:endParaRPr lang="en-CA" sz="4400" dirty="0"/>
          </a:p>
        </p:txBody>
      </p:sp>
    </p:spTree>
    <p:extLst>
      <p:ext uri="{BB962C8B-B14F-4D97-AF65-F5344CB8AC3E}">
        <p14:creationId xmlns:p14="http://schemas.microsoft.com/office/powerpoint/2010/main" val="869405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PMH Practice Management Incentive?</a:t>
            </a:r>
            <a:endParaRPr lang="en-CA" dirty="0"/>
          </a:p>
        </p:txBody>
      </p:sp>
      <p:sp>
        <p:nvSpPr>
          <p:cNvPr id="3" name="Content Placeholder 2"/>
          <p:cNvSpPr>
            <a:spLocks noGrp="1"/>
          </p:cNvSpPr>
          <p:nvPr>
            <p:ph idx="1"/>
          </p:nvPr>
        </p:nvSpPr>
        <p:spPr>
          <a:xfrm>
            <a:off x="1143000" y="3124200"/>
            <a:ext cx="7848600" cy="1904999"/>
          </a:xfrm>
        </p:spPr>
        <p:txBody>
          <a:bodyPr/>
          <a:lstStyle/>
          <a:p>
            <a:r>
              <a:rPr lang="en-US" dirty="0" smtClean="0"/>
              <a:t>Ongoing quarterly payments to eligible GPs for ongoing PMH development and management work</a:t>
            </a:r>
          </a:p>
          <a:p>
            <a:endParaRPr lang="en-CA" dirty="0"/>
          </a:p>
        </p:txBody>
      </p:sp>
    </p:spTree>
    <p:extLst>
      <p:ext uri="{BB962C8B-B14F-4D97-AF65-F5344CB8AC3E}">
        <p14:creationId xmlns:p14="http://schemas.microsoft.com/office/powerpoint/2010/main" val="18442146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eligibility requirements?</a:t>
            </a:r>
            <a:endParaRPr lang="en-CA" dirty="0"/>
          </a:p>
        </p:txBody>
      </p:sp>
      <p:sp>
        <p:nvSpPr>
          <p:cNvPr id="3" name="Content Placeholder 2"/>
          <p:cNvSpPr>
            <a:spLocks noGrp="1"/>
          </p:cNvSpPr>
          <p:nvPr>
            <p:ph idx="1"/>
          </p:nvPr>
        </p:nvSpPr>
        <p:spPr>
          <a:xfrm>
            <a:off x="1138177" y="2819400"/>
            <a:ext cx="7848600" cy="3535363"/>
          </a:xfrm>
        </p:spPr>
        <p:txBody>
          <a:bodyPr/>
          <a:lstStyle/>
          <a:p>
            <a:r>
              <a:rPr lang="en-US" dirty="0" smtClean="0"/>
              <a:t>Complete PSP’s </a:t>
            </a:r>
            <a:r>
              <a:rPr lang="en-US" i="1" dirty="0" smtClean="0"/>
              <a:t>Understanding Your Patient Panel </a:t>
            </a:r>
            <a:r>
              <a:rPr lang="en-US" dirty="0" smtClean="0"/>
              <a:t>Phase 3</a:t>
            </a:r>
          </a:p>
          <a:p>
            <a:pPr marL="0" indent="0">
              <a:buNone/>
            </a:pPr>
            <a:endParaRPr lang="en-US" dirty="0" smtClean="0"/>
          </a:p>
          <a:p>
            <a:r>
              <a:rPr lang="en-US" dirty="0" smtClean="0"/>
              <a:t>Commit to 12 PMH attributes</a:t>
            </a:r>
          </a:p>
          <a:p>
            <a:pPr marL="0" indent="0">
              <a:buNone/>
            </a:pPr>
            <a:endParaRPr lang="en-US" dirty="0" smtClean="0"/>
          </a:p>
          <a:p>
            <a:r>
              <a:rPr lang="en-US" dirty="0" smtClean="0"/>
              <a:t>Commit to PCN (when PCN is available)</a:t>
            </a:r>
            <a:endParaRPr lang="en-CA" dirty="0"/>
          </a:p>
        </p:txBody>
      </p:sp>
    </p:spTree>
    <p:extLst>
      <p:ext uri="{BB962C8B-B14F-4D97-AF65-F5344CB8AC3E}">
        <p14:creationId xmlns:p14="http://schemas.microsoft.com/office/powerpoint/2010/main" val="1415962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Amounts?</a:t>
            </a:r>
            <a:endParaRPr lang="en-CA" dirty="0"/>
          </a:p>
        </p:txBody>
      </p:sp>
      <p:sp>
        <p:nvSpPr>
          <p:cNvPr id="3" name="Content Placeholder 2"/>
          <p:cNvSpPr>
            <a:spLocks noGrp="1"/>
          </p:cNvSpPr>
          <p:nvPr>
            <p:ph idx="1"/>
          </p:nvPr>
        </p:nvSpPr>
        <p:spPr/>
        <p:txBody>
          <a:bodyPr/>
          <a:lstStyle/>
          <a:p>
            <a:pPr marL="0" indent="0">
              <a:buNone/>
            </a:pPr>
            <a:r>
              <a:rPr lang="en-US" dirty="0" smtClean="0"/>
              <a:t>Tier 1 - </a:t>
            </a:r>
            <a:r>
              <a:rPr lang="en-CA" dirty="0"/>
              <a:t>≈</a:t>
            </a:r>
            <a:r>
              <a:rPr lang="en-US" dirty="0" smtClean="0"/>
              <a:t>$4000 per year or </a:t>
            </a:r>
            <a:r>
              <a:rPr lang="en-CA" dirty="0"/>
              <a:t>≈</a:t>
            </a:r>
            <a:r>
              <a:rPr lang="en-US" dirty="0" smtClean="0"/>
              <a:t>$1000 per quarter</a:t>
            </a:r>
          </a:p>
          <a:p>
            <a:pPr marL="0" indent="0">
              <a:buNone/>
            </a:pPr>
            <a:endParaRPr lang="en-US" dirty="0" smtClean="0"/>
          </a:p>
          <a:p>
            <a:r>
              <a:rPr lang="en-US" sz="2400" dirty="0" smtClean="0"/>
              <a:t>Ongoing panel management</a:t>
            </a:r>
          </a:p>
          <a:p>
            <a:r>
              <a:rPr lang="en-US" sz="2400" dirty="0" smtClean="0"/>
              <a:t>Ongoing management of patient medical records</a:t>
            </a:r>
          </a:p>
          <a:p>
            <a:r>
              <a:rPr lang="en-US" sz="2400" dirty="0" smtClean="0"/>
              <a:t>Data informed practice improvement</a:t>
            </a:r>
            <a:endParaRPr lang="en-CA" sz="2400" dirty="0"/>
          </a:p>
        </p:txBody>
      </p:sp>
    </p:spTree>
    <p:extLst>
      <p:ext uri="{BB962C8B-B14F-4D97-AF65-F5344CB8AC3E}">
        <p14:creationId xmlns:p14="http://schemas.microsoft.com/office/powerpoint/2010/main" val="2288395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0" y="1295400"/>
            <a:ext cx="7848600" cy="1066800"/>
          </a:xfrm>
        </p:spPr>
        <p:txBody>
          <a:bodyPr/>
          <a:lstStyle/>
          <a:p>
            <a:r>
              <a:rPr lang="en-US" dirty="0" smtClean="0"/>
              <a:t>Payment Amounts?</a:t>
            </a:r>
            <a:endParaRPr lang="en-CA" dirty="0"/>
          </a:p>
        </p:txBody>
      </p:sp>
      <p:sp>
        <p:nvSpPr>
          <p:cNvPr id="5" name="Content Placeholder 2"/>
          <p:cNvSpPr>
            <a:spLocks noGrp="1"/>
          </p:cNvSpPr>
          <p:nvPr>
            <p:ph idx="1"/>
          </p:nvPr>
        </p:nvSpPr>
        <p:spPr>
          <a:xfrm>
            <a:off x="1143000" y="2362200"/>
            <a:ext cx="7848600" cy="4114799"/>
          </a:xfrm>
        </p:spPr>
        <p:txBody>
          <a:bodyPr/>
          <a:lstStyle/>
          <a:p>
            <a:pPr marL="0" indent="0">
              <a:buNone/>
            </a:pPr>
            <a:r>
              <a:rPr lang="en-US" dirty="0" smtClean="0"/>
              <a:t>Tier 2 - </a:t>
            </a:r>
            <a:r>
              <a:rPr lang="en-CA" dirty="0"/>
              <a:t>≈</a:t>
            </a:r>
            <a:r>
              <a:rPr lang="en-US" dirty="0" smtClean="0"/>
              <a:t>$12,000 per year or </a:t>
            </a:r>
            <a:r>
              <a:rPr lang="en-CA" dirty="0"/>
              <a:t>≈</a:t>
            </a:r>
            <a:r>
              <a:rPr lang="en-US" dirty="0" smtClean="0"/>
              <a:t>$3000 per quarter (tier 1 $4000/</a:t>
            </a:r>
            <a:r>
              <a:rPr lang="en-US" dirty="0" err="1" smtClean="0"/>
              <a:t>yr</a:t>
            </a:r>
            <a:r>
              <a:rPr lang="en-US" dirty="0" smtClean="0"/>
              <a:t> + tier 2 $8000/</a:t>
            </a:r>
            <a:r>
              <a:rPr lang="en-US" dirty="0" err="1" smtClean="0"/>
              <a:t>yr</a:t>
            </a:r>
            <a:r>
              <a:rPr lang="en-US" dirty="0" smtClean="0"/>
              <a:t>)</a:t>
            </a:r>
          </a:p>
          <a:p>
            <a:pPr marL="0" indent="0">
              <a:buNone/>
            </a:pPr>
            <a:endParaRPr lang="en-US" dirty="0" smtClean="0"/>
          </a:p>
          <a:p>
            <a:r>
              <a:rPr lang="en-US" sz="2400" dirty="0" smtClean="0"/>
              <a:t>Ongoing tier 1 activities</a:t>
            </a:r>
          </a:p>
          <a:p>
            <a:r>
              <a:rPr lang="en-US" sz="2400" dirty="0" smtClean="0"/>
              <a:t>Team-based care</a:t>
            </a:r>
          </a:p>
          <a:p>
            <a:r>
              <a:rPr lang="en-US" sz="2400" dirty="0" smtClean="0"/>
              <a:t>Patient centered care</a:t>
            </a:r>
          </a:p>
          <a:p>
            <a:r>
              <a:rPr lang="en-US" sz="2400" dirty="0" smtClean="0"/>
              <a:t>Timely access </a:t>
            </a:r>
          </a:p>
          <a:p>
            <a:r>
              <a:rPr lang="en-US" sz="2400" dirty="0" smtClean="0"/>
              <a:t>PCN participation </a:t>
            </a:r>
          </a:p>
        </p:txBody>
      </p:sp>
    </p:spTree>
    <p:extLst>
      <p:ext uri="{BB962C8B-B14F-4D97-AF65-F5344CB8AC3E}">
        <p14:creationId xmlns:p14="http://schemas.microsoft.com/office/powerpoint/2010/main" val="18628376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Amounts?</a:t>
            </a:r>
            <a:endParaRPr lang="en-CA" dirty="0"/>
          </a:p>
        </p:txBody>
      </p:sp>
      <p:sp>
        <p:nvSpPr>
          <p:cNvPr id="3" name="Content Placeholder 2"/>
          <p:cNvSpPr>
            <a:spLocks noGrp="1"/>
          </p:cNvSpPr>
          <p:nvPr>
            <p:ph idx="1"/>
          </p:nvPr>
        </p:nvSpPr>
        <p:spPr/>
        <p:txBody>
          <a:bodyPr/>
          <a:lstStyle/>
          <a:p>
            <a:r>
              <a:rPr lang="en-US" dirty="0" smtClean="0"/>
              <a:t>Adjusting payment amounts by panel size and complexity</a:t>
            </a:r>
            <a:endParaRPr lang="en-CA" dirty="0"/>
          </a:p>
        </p:txBody>
      </p:sp>
    </p:spTree>
    <p:extLst>
      <p:ext uri="{BB962C8B-B14F-4D97-AF65-F5344CB8AC3E}">
        <p14:creationId xmlns:p14="http://schemas.microsoft.com/office/powerpoint/2010/main" val="33695585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8000"/>
            <a:ext cx="6324600" cy="1066800"/>
          </a:xfrm>
        </p:spPr>
        <p:txBody>
          <a:bodyPr/>
          <a:lstStyle/>
          <a:p>
            <a:r>
              <a:rPr lang="en-US" dirty="0" smtClean="0"/>
              <a:t>Getting your feedback…</a:t>
            </a:r>
            <a:endParaRPr lang="en-CA" dirty="0"/>
          </a:p>
        </p:txBody>
      </p:sp>
    </p:spTree>
    <p:extLst>
      <p:ext uri="{BB962C8B-B14F-4D97-AF65-F5344CB8AC3E}">
        <p14:creationId xmlns:p14="http://schemas.microsoft.com/office/powerpoint/2010/main" val="2597649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this presentation…</a:t>
            </a:r>
            <a:endParaRPr lang="en-CA" dirty="0"/>
          </a:p>
        </p:txBody>
      </p:sp>
      <p:sp>
        <p:nvSpPr>
          <p:cNvPr id="3" name="Content Placeholder 2"/>
          <p:cNvSpPr>
            <a:spLocks noGrp="1"/>
          </p:cNvSpPr>
          <p:nvPr>
            <p:ph idx="1"/>
          </p:nvPr>
        </p:nvSpPr>
        <p:spPr/>
        <p:txBody>
          <a:bodyPr/>
          <a:lstStyle/>
          <a:p>
            <a:r>
              <a:rPr lang="en-US" dirty="0" smtClean="0"/>
              <a:t>Background on Incentive Working Group </a:t>
            </a:r>
          </a:p>
          <a:p>
            <a:pPr marL="0" indent="0">
              <a:buNone/>
            </a:pPr>
            <a:endParaRPr lang="en-US" dirty="0" smtClean="0"/>
          </a:p>
          <a:p>
            <a:r>
              <a:rPr lang="en-US" dirty="0" smtClean="0"/>
              <a:t>Panel Management Incentive</a:t>
            </a:r>
          </a:p>
          <a:p>
            <a:pPr marL="0" indent="0">
              <a:buNone/>
            </a:pPr>
            <a:endParaRPr lang="en-US" dirty="0" smtClean="0"/>
          </a:p>
          <a:p>
            <a:r>
              <a:rPr lang="en-US" dirty="0" smtClean="0"/>
              <a:t>Draft PMH Practice Management Incentive</a:t>
            </a:r>
            <a:endParaRPr lang="en-CA" dirty="0"/>
          </a:p>
        </p:txBody>
      </p:sp>
    </p:spTree>
    <p:extLst>
      <p:ext uri="{BB962C8B-B14F-4D97-AF65-F5344CB8AC3E}">
        <p14:creationId xmlns:p14="http://schemas.microsoft.com/office/powerpoint/2010/main" val="1042936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Presenter Disclosure</a:t>
            </a:r>
            <a:endParaRPr lang="en-CA" sz="3600" dirty="0"/>
          </a:p>
        </p:txBody>
      </p:sp>
      <p:sp>
        <p:nvSpPr>
          <p:cNvPr id="3" name="Content Placeholder 2"/>
          <p:cNvSpPr>
            <a:spLocks noGrp="1"/>
          </p:cNvSpPr>
          <p:nvPr>
            <p:ph idx="1"/>
          </p:nvPr>
        </p:nvSpPr>
        <p:spPr/>
        <p:txBody>
          <a:bodyPr/>
          <a:lstStyle/>
          <a:p>
            <a:r>
              <a:rPr lang="en-US" dirty="0" smtClean="0"/>
              <a:t>Dr George Watson </a:t>
            </a:r>
          </a:p>
          <a:p>
            <a:pPr lvl="1"/>
            <a:r>
              <a:rPr lang="en-US" dirty="0" smtClean="0"/>
              <a:t>No commercial interests</a:t>
            </a:r>
          </a:p>
          <a:p>
            <a:pPr marL="400050" lvl="1" indent="0">
              <a:buNone/>
            </a:pPr>
            <a:endParaRPr lang="en-US" dirty="0" smtClean="0"/>
          </a:p>
          <a:p>
            <a:r>
              <a:rPr lang="en-US" dirty="0" smtClean="0"/>
              <a:t>Mark Armitage </a:t>
            </a:r>
          </a:p>
          <a:p>
            <a:pPr lvl="1"/>
            <a:r>
              <a:rPr lang="en-US" dirty="0" smtClean="0"/>
              <a:t>No commercial interests</a:t>
            </a:r>
            <a:endParaRPr lang="en-CA" dirty="0"/>
          </a:p>
        </p:txBody>
      </p:sp>
    </p:spTree>
    <p:extLst>
      <p:ext uri="{BB962C8B-B14F-4D97-AF65-F5344CB8AC3E}">
        <p14:creationId xmlns:p14="http://schemas.microsoft.com/office/powerpoint/2010/main" val="3434682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What does Incentive Working Group do?</a:t>
            </a:r>
            <a:endParaRPr lang="en-CA" sz="3600" dirty="0"/>
          </a:p>
        </p:txBody>
      </p:sp>
      <p:sp>
        <p:nvSpPr>
          <p:cNvPr id="3" name="Content Placeholder 2"/>
          <p:cNvSpPr>
            <a:spLocks noGrp="1"/>
          </p:cNvSpPr>
          <p:nvPr>
            <p:ph idx="1"/>
          </p:nvPr>
        </p:nvSpPr>
        <p:spPr>
          <a:xfrm>
            <a:off x="1143000" y="2819400"/>
            <a:ext cx="7848600" cy="3535363"/>
          </a:xfrm>
        </p:spPr>
        <p:txBody>
          <a:bodyPr/>
          <a:lstStyle/>
          <a:p>
            <a:r>
              <a:rPr lang="en-US" dirty="0" smtClean="0"/>
              <a:t>Support GPSC’s Family Practice Incentive Program</a:t>
            </a:r>
          </a:p>
          <a:p>
            <a:pPr marL="0" indent="0">
              <a:buNone/>
            </a:pPr>
            <a:endParaRPr lang="en-US" dirty="0" smtClean="0"/>
          </a:p>
          <a:p>
            <a:r>
              <a:rPr lang="en-US" dirty="0" smtClean="0"/>
              <a:t>Develop recommendations on new incentive fees or programs</a:t>
            </a:r>
          </a:p>
          <a:p>
            <a:endParaRPr lang="en-US" dirty="0" smtClean="0"/>
          </a:p>
          <a:p>
            <a:endParaRPr lang="en-CA" dirty="0"/>
          </a:p>
        </p:txBody>
      </p:sp>
    </p:spTree>
    <p:extLst>
      <p:ext uri="{BB962C8B-B14F-4D97-AF65-F5344CB8AC3E}">
        <p14:creationId xmlns:p14="http://schemas.microsoft.com/office/powerpoint/2010/main" val="3848663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GPSC members have told us…</a:t>
            </a:r>
            <a:endParaRPr lang="en-CA" dirty="0"/>
          </a:p>
        </p:txBody>
      </p:sp>
      <p:sp>
        <p:nvSpPr>
          <p:cNvPr id="7" name="Content Placeholder 6"/>
          <p:cNvSpPr>
            <a:spLocks noGrp="1"/>
          </p:cNvSpPr>
          <p:nvPr>
            <p:ph idx="1"/>
          </p:nvPr>
        </p:nvSpPr>
        <p:spPr/>
        <p:txBody>
          <a:bodyPr/>
          <a:lstStyle/>
          <a:p>
            <a:r>
              <a:rPr lang="en-US" dirty="0" smtClean="0"/>
              <a:t>Simplify incentive fees</a:t>
            </a:r>
          </a:p>
          <a:p>
            <a:pPr marL="0" indent="0">
              <a:buNone/>
            </a:pPr>
            <a:endParaRPr lang="en-US" dirty="0" smtClean="0"/>
          </a:p>
          <a:p>
            <a:r>
              <a:rPr lang="en-US" dirty="0" smtClean="0"/>
              <a:t>Increase flexibility of incentives fees to support team-based care</a:t>
            </a:r>
          </a:p>
          <a:p>
            <a:pPr marL="0" indent="0">
              <a:buNone/>
            </a:pPr>
            <a:endParaRPr lang="en-US" dirty="0" smtClean="0"/>
          </a:p>
          <a:p>
            <a:r>
              <a:rPr lang="en-US" dirty="0" smtClean="0"/>
              <a:t>Align incentives to support integrated models of care (e.g. PMH &amp; PCN)</a:t>
            </a:r>
            <a:endParaRPr lang="en-CA" dirty="0"/>
          </a:p>
        </p:txBody>
      </p:sp>
    </p:spTree>
    <p:extLst>
      <p:ext uri="{BB962C8B-B14F-4D97-AF65-F5344CB8AC3E}">
        <p14:creationId xmlns:p14="http://schemas.microsoft.com/office/powerpoint/2010/main" val="2161507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447800"/>
            <a:ext cx="7848600" cy="1066800"/>
          </a:xfrm>
        </p:spPr>
        <p:txBody>
          <a:bodyPr>
            <a:normAutofit/>
          </a:bodyPr>
          <a:lstStyle/>
          <a:p>
            <a:r>
              <a:rPr lang="en-US" sz="3600" dirty="0" smtClean="0"/>
              <a:t>Supporting a foundational element of PMH and PCN:</a:t>
            </a:r>
            <a:br>
              <a:rPr lang="en-US" sz="3600" dirty="0" smtClean="0"/>
            </a:br>
            <a:r>
              <a:rPr lang="en-US" sz="3600" dirty="0" smtClean="0"/>
              <a:t>panel management</a:t>
            </a:r>
            <a:endParaRPr lang="en-CA" sz="3600" dirty="0"/>
          </a:p>
        </p:txBody>
      </p:sp>
      <p:sp>
        <p:nvSpPr>
          <p:cNvPr id="3" name="Content Placeholder 2"/>
          <p:cNvSpPr>
            <a:spLocks noGrp="1"/>
          </p:cNvSpPr>
          <p:nvPr>
            <p:ph idx="1"/>
          </p:nvPr>
        </p:nvSpPr>
        <p:spPr>
          <a:xfrm>
            <a:off x="1143000" y="2941637"/>
            <a:ext cx="7848600" cy="3535363"/>
          </a:xfrm>
        </p:spPr>
        <p:txBody>
          <a:bodyPr/>
          <a:lstStyle/>
          <a:p>
            <a:r>
              <a:rPr lang="en-US" dirty="0"/>
              <a:t>C</a:t>
            </a:r>
            <a:r>
              <a:rPr lang="en-US" dirty="0" smtClean="0"/>
              <a:t>ompensation for front-end panel work</a:t>
            </a:r>
          </a:p>
          <a:p>
            <a:pPr marL="0" indent="0">
              <a:buNone/>
            </a:pPr>
            <a:endParaRPr lang="en-US" dirty="0" smtClean="0"/>
          </a:p>
          <a:p>
            <a:r>
              <a:rPr lang="en-US" dirty="0" smtClean="0"/>
              <a:t>Ongoing compensation for ongoing panel management and data-informed QI</a:t>
            </a:r>
          </a:p>
          <a:p>
            <a:endParaRPr lang="en-CA" dirty="0"/>
          </a:p>
        </p:txBody>
      </p:sp>
    </p:spTree>
    <p:extLst>
      <p:ext uri="{BB962C8B-B14F-4D97-AF65-F5344CB8AC3E}">
        <p14:creationId xmlns:p14="http://schemas.microsoft.com/office/powerpoint/2010/main" val="12128822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600200"/>
            <a:ext cx="6858000" cy="3200400"/>
          </a:xfrm>
        </p:spPr>
        <p:txBody>
          <a:bodyPr>
            <a:noAutofit/>
          </a:bodyPr>
          <a:lstStyle/>
          <a:p>
            <a:r>
              <a:rPr lang="en-US" sz="4400" dirty="0" smtClean="0"/>
              <a:t>Panel Management Incentive</a:t>
            </a:r>
            <a:br>
              <a:rPr lang="en-US" sz="4400" dirty="0" smtClean="0"/>
            </a:br>
            <a:r>
              <a:rPr lang="en-US" sz="4400" dirty="0"/>
              <a:t/>
            </a:r>
            <a:br>
              <a:rPr lang="en-US" sz="4400" dirty="0"/>
            </a:br>
            <a:r>
              <a:rPr lang="en-US" sz="2400" dirty="0" smtClean="0"/>
              <a:t>Available later in 2018</a:t>
            </a:r>
            <a:endParaRPr lang="en-CA" sz="4400" dirty="0"/>
          </a:p>
        </p:txBody>
      </p:sp>
    </p:spTree>
    <p:extLst>
      <p:ext uri="{BB962C8B-B14F-4D97-AF65-F5344CB8AC3E}">
        <p14:creationId xmlns:p14="http://schemas.microsoft.com/office/powerpoint/2010/main" val="1276250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PSP – </a:t>
            </a:r>
            <a:r>
              <a:rPr lang="en-US" i="1" dirty="0" smtClean="0"/>
              <a:t>Understanding Your Patient Panel</a:t>
            </a:r>
            <a:endParaRPr lang="en-CA" i="1" dirty="0"/>
          </a:p>
        </p:txBody>
      </p:sp>
      <p:sp>
        <p:nvSpPr>
          <p:cNvPr id="3" name="Content Placeholder 2"/>
          <p:cNvSpPr>
            <a:spLocks noGrp="1"/>
          </p:cNvSpPr>
          <p:nvPr>
            <p:ph idx="1"/>
          </p:nvPr>
        </p:nvSpPr>
        <p:spPr>
          <a:xfrm>
            <a:off x="1146048" y="2895600"/>
            <a:ext cx="7848600" cy="3535363"/>
          </a:xfrm>
        </p:spPr>
        <p:txBody>
          <a:bodyPr/>
          <a:lstStyle/>
          <a:p>
            <a:r>
              <a:rPr lang="en-US" dirty="0" smtClean="0"/>
              <a:t>EMR tools for panel management</a:t>
            </a:r>
          </a:p>
          <a:p>
            <a:pPr marL="0" indent="0">
              <a:buNone/>
            </a:pPr>
            <a:endParaRPr lang="en-US" dirty="0" smtClean="0"/>
          </a:p>
          <a:p>
            <a:r>
              <a:rPr lang="en-US" dirty="0" smtClean="0"/>
              <a:t>EMR tools for: Med Access, Wolf, </a:t>
            </a:r>
            <a:r>
              <a:rPr lang="en-US" dirty="0" err="1" smtClean="0"/>
              <a:t>Intrahealth</a:t>
            </a:r>
            <a:r>
              <a:rPr lang="en-US" dirty="0" smtClean="0"/>
              <a:t>, Osler (available now); Oscar (later in 2018)</a:t>
            </a:r>
            <a:endParaRPr lang="en-CA" dirty="0"/>
          </a:p>
        </p:txBody>
      </p:sp>
    </p:spTree>
    <p:extLst>
      <p:ext uri="{BB962C8B-B14F-4D97-AF65-F5344CB8AC3E}">
        <p14:creationId xmlns:p14="http://schemas.microsoft.com/office/powerpoint/2010/main" val="10450002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819400"/>
            <a:ext cx="7848600" cy="3535363"/>
          </a:xfrm>
        </p:spPr>
        <p:txBody>
          <a:bodyPr/>
          <a:lstStyle/>
          <a:p>
            <a:r>
              <a:rPr lang="en-US" dirty="0" smtClean="0"/>
              <a:t>Past 18 months</a:t>
            </a:r>
          </a:p>
          <a:p>
            <a:r>
              <a:rPr lang="en-US" dirty="0" smtClean="0"/>
              <a:t>In-practice support from Regional Support Staff</a:t>
            </a:r>
          </a:p>
          <a:p>
            <a:pPr lvl="1"/>
            <a:r>
              <a:rPr lang="en-US" dirty="0" smtClean="0"/>
              <a:t>Application of EMR panel tools</a:t>
            </a:r>
          </a:p>
          <a:p>
            <a:pPr lvl="1"/>
            <a:r>
              <a:rPr lang="en-US" dirty="0" smtClean="0"/>
              <a:t>Training/supporting clinic staff</a:t>
            </a:r>
            <a:endParaRPr lang="en-CA" dirty="0"/>
          </a:p>
        </p:txBody>
      </p:sp>
      <p:sp>
        <p:nvSpPr>
          <p:cNvPr id="4" name="Title 1"/>
          <p:cNvSpPr>
            <a:spLocks noGrp="1"/>
          </p:cNvSpPr>
          <p:nvPr>
            <p:ph type="title"/>
          </p:nvPr>
        </p:nvSpPr>
        <p:spPr>
          <a:xfrm>
            <a:off x="1143000" y="1295400"/>
            <a:ext cx="7848600" cy="1066800"/>
          </a:xfrm>
        </p:spPr>
        <p:txBody>
          <a:bodyPr/>
          <a:lstStyle/>
          <a:p>
            <a:r>
              <a:rPr lang="en-US" dirty="0" smtClean="0"/>
              <a:t>PSP – </a:t>
            </a:r>
            <a:r>
              <a:rPr lang="en-US" i="1" dirty="0" smtClean="0"/>
              <a:t>Understanding Your Patient Panel</a:t>
            </a:r>
            <a:endParaRPr lang="en-CA" i="1" dirty="0"/>
          </a:p>
        </p:txBody>
      </p:sp>
    </p:spTree>
    <p:extLst>
      <p:ext uri="{BB962C8B-B14F-4D97-AF65-F5344CB8AC3E}">
        <p14:creationId xmlns:p14="http://schemas.microsoft.com/office/powerpoint/2010/main" val="4282266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PSC">
      <a:dk1>
        <a:srgbClr val="231F20"/>
      </a:dk1>
      <a:lt1>
        <a:sysClr val="window" lastClr="FFFFFF"/>
      </a:lt1>
      <a:dk2>
        <a:srgbClr val="006D8A"/>
      </a:dk2>
      <a:lt2>
        <a:srgbClr val="4BACC6"/>
      </a:lt2>
      <a:accent1>
        <a:srgbClr val="DC661E"/>
      </a:accent1>
      <a:accent2>
        <a:srgbClr val="BBC09B"/>
      </a:accent2>
      <a:accent3>
        <a:srgbClr val="8E8981"/>
      </a:accent3>
      <a:accent4>
        <a:srgbClr val="006D8A"/>
      </a:accent4>
      <a:accent5>
        <a:srgbClr val="4BACC6"/>
      </a:accent5>
      <a:accent6>
        <a:srgbClr val="F79646"/>
      </a:accent6>
      <a:hlink>
        <a:srgbClr val="4BACC6"/>
      </a:hlink>
      <a:folHlink>
        <a:srgbClr val="006D8A"/>
      </a:folHlink>
    </a:clrScheme>
    <a:fontScheme name="GPSC">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716</TotalTime>
  <Words>2399</Words>
  <Application>Microsoft Office PowerPoint</Application>
  <PresentationFormat>On-screen Show (4:3)</PresentationFormat>
  <Paragraphs>224</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Verdana</vt:lpstr>
      <vt:lpstr>Office Theme</vt:lpstr>
      <vt:lpstr>Incentive Working Group:   New Incentives Supporting Patient Medical Home and Primary Care Network</vt:lpstr>
      <vt:lpstr>In this presentation…</vt:lpstr>
      <vt:lpstr>Presenter Disclosure</vt:lpstr>
      <vt:lpstr>What does Incentive Working Group do?</vt:lpstr>
      <vt:lpstr>GPSC members have told us…</vt:lpstr>
      <vt:lpstr>Supporting a foundational element of PMH and PCN: panel management</vt:lpstr>
      <vt:lpstr>Panel Management Incentive  Available later in 2018</vt:lpstr>
      <vt:lpstr>PSP – Understanding Your Patient Panel</vt:lpstr>
      <vt:lpstr>PSP – Understanding Your Patient Panel</vt:lpstr>
      <vt:lpstr>PowerPoint Presentation</vt:lpstr>
      <vt:lpstr>PowerPoint Presentation</vt:lpstr>
      <vt:lpstr>PMH Practice Management Incentive  Draft – Seeking feedback at Summit</vt:lpstr>
      <vt:lpstr>What is the PMH Practice Management Incentive?</vt:lpstr>
      <vt:lpstr>What are eligibility requirements?</vt:lpstr>
      <vt:lpstr>Payment Amounts?</vt:lpstr>
      <vt:lpstr>Payment Amounts?</vt:lpstr>
      <vt:lpstr>Payment Amounts?</vt:lpstr>
      <vt:lpstr>Getting your feedback…</vt:lpstr>
    </vt:vector>
  </TitlesOfParts>
  <Company>BC Medical Association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Communications</dc:creator>
  <cp:lastModifiedBy>Murphy, Hayley</cp:lastModifiedBy>
  <cp:revision>73</cp:revision>
  <dcterms:created xsi:type="dcterms:W3CDTF">2016-06-30T17:48:37Z</dcterms:created>
  <dcterms:modified xsi:type="dcterms:W3CDTF">2018-05-07T15:23:28Z</dcterms:modified>
</cp:coreProperties>
</file>