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/>
      <a:tcStyle>
        <a:tcBdr/>
        <a:fill>
          <a:solidFill>
            <a:srgbClr val="EBEE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/>
      <a:tcStyle>
        <a:tcBdr/>
        <a:fill>
          <a:solidFill>
            <a:srgbClr val="F0F1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/>
      <a:tcStyle>
        <a:tcBdr/>
        <a:fill>
          <a:solidFill>
            <a:srgbClr val="EFEE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1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7997" y="4089400"/>
            <a:ext cx="1200002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15"/>
          <p:cNvSpPr/>
          <p:nvPr/>
        </p:nvSpPr>
        <p:spPr>
          <a:xfrm flipV="1">
            <a:off x="7994297" y="4526255"/>
            <a:ext cx="7" cy="1642762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2pPr>
            <a:lvl3pPr marL="1253064" indent="-313264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3pPr>
            <a:lvl4pPr marL="1722964" indent="-313264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4pPr>
            <a:lvl5pPr marL="2192864" indent="-313264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3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  <a:lvl2pPr marL="861482" indent="-391582" algn="ctr">
              <a:spcBef>
                <a:spcPts val="1200"/>
              </a:spcBef>
              <a:buClrTx/>
              <a:buFontTx/>
              <a:defRPr sz="3000" i="1"/>
            </a:lvl2pPr>
            <a:lvl3pPr marL="1331382" indent="-391582" algn="ctr">
              <a:spcBef>
                <a:spcPts val="1200"/>
              </a:spcBef>
              <a:buClrTx/>
              <a:buFontTx/>
              <a:defRPr sz="3000" i="1"/>
            </a:lvl3pPr>
            <a:lvl4pPr marL="1801283" indent="-391582" algn="ctr">
              <a:spcBef>
                <a:spcPts val="1200"/>
              </a:spcBef>
              <a:buClrTx/>
              <a:buFontTx/>
              <a:defRPr sz="3000" i="1"/>
            </a:lvl4pPr>
            <a:lvl5pPr marL="2271183" indent="-391583" algn="ctr">
              <a:spcBef>
                <a:spcPts val="1200"/>
              </a:spcBef>
              <a:buClrTx/>
              <a:buFontTx/>
              <a:defRPr sz="30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508000" y="9131300"/>
            <a:ext cx="1199945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2pPr>
            <a:lvl3pPr marL="1253064" indent="-313264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3pPr>
            <a:lvl4pPr marL="1722964" indent="-313264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4pPr>
            <a:lvl5pPr marL="2192864" indent="-313264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pic" idx="13"/>
          </p:nvPr>
        </p:nvSpPr>
        <p:spPr>
          <a:xfrm>
            <a:off x="596900" y="633459"/>
            <a:ext cx="11811000" cy="52070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4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507997" y="2847975"/>
            <a:ext cx="11997298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07997" y="1695450"/>
            <a:ext cx="11997298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507998" y="1819274"/>
            <a:ext cx="11988804" cy="914401"/>
          </a:xfrm>
          <a:prstGeom prst="rect">
            <a:avLst/>
          </a:prstGeom>
        </p:spPr>
        <p:txBody>
          <a:bodyPr lIns="54182" tIns="54182" rIns="54182" bIns="54182"/>
          <a:lstStyle>
            <a:lvl1pPr defTabSz="584179">
              <a:spcBef>
                <a:spcPts val="1500"/>
              </a:spcBef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507998" y="3190874"/>
            <a:ext cx="11988804" cy="4572002"/>
          </a:xfrm>
          <a:prstGeom prst="rect">
            <a:avLst/>
          </a:prstGeom>
        </p:spPr>
        <p:txBody>
          <a:bodyPr lIns="54182" tIns="54182" rIns="54182" bIns="54182"/>
          <a:lstStyle>
            <a:lvl1pPr marL="449326" indent="-449326" defTabSz="584179">
              <a:spcBef>
                <a:spcPts val="2200"/>
              </a:spcBef>
              <a:defRPr sz="3400"/>
            </a:lvl1pPr>
            <a:lvl2pPr marL="779712" indent="-449326" defTabSz="584179">
              <a:spcBef>
                <a:spcPts val="2200"/>
              </a:spcBef>
              <a:defRPr sz="3400"/>
            </a:lvl2pPr>
            <a:lvl3pPr marL="1110099" indent="-449326" defTabSz="584179">
              <a:spcBef>
                <a:spcPts val="2200"/>
              </a:spcBef>
              <a:defRPr sz="3400"/>
            </a:lvl3pPr>
            <a:lvl4pPr marL="1440486" indent="-449324" defTabSz="584179">
              <a:spcBef>
                <a:spcPts val="2200"/>
              </a:spcBef>
              <a:defRPr sz="3400"/>
            </a:lvl4pPr>
            <a:lvl5pPr marL="1770870" indent="-449326" defTabSz="584179">
              <a:spcBef>
                <a:spcPts val="2200"/>
              </a:spcBef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6324598" y="8162925"/>
            <a:ext cx="337678" cy="349666"/>
          </a:xfrm>
          <a:prstGeom prst="rect">
            <a:avLst/>
          </a:prstGeom>
        </p:spPr>
        <p:txBody>
          <a:bodyPr lIns="54182" tIns="54182" rIns="54182" bIns="54182"/>
          <a:lstStyle>
            <a:lvl1pPr algn="l" defTabSz="1300480">
              <a:defRPr sz="16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08000" y="9131300"/>
            <a:ext cx="1199945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2pPr>
            <a:lvl3pPr marL="1253064" indent="-313264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3pPr>
            <a:lvl4pPr marL="1722964" indent="-313264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4pPr>
            <a:lvl5pPr marL="2192864" indent="-313264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pic" idx="13"/>
          </p:nvPr>
        </p:nvSpPr>
        <p:spPr>
          <a:xfrm>
            <a:off x="596900" y="633459"/>
            <a:ext cx="11811000" cy="52070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4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07995" y="4876800"/>
            <a:ext cx="567638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507998" y="2768600"/>
            <a:ext cx="567632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2pPr>
            <a:lvl3pPr marL="1253064" indent="-313264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3pPr>
            <a:lvl4pPr marL="1722964" indent="-313264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4pPr>
            <a:lvl5pPr marL="2192864" indent="-313264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pic" sz="half" idx="13"/>
          </p:nvPr>
        </p:nvSpPr>
        <p:spPr>
          <a:xfrm>
            <a:off x="6818217" y="647698"/>
            <a:ext cx="5588006" cy="83312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4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sz="quarter" idx="13"/>
          </p:nvPr>
        </p:nvSpPr>
        <p:spPr>
          <a:xfrm>
            <a:off x="6856317" y="4772797"/>
            <a:ext cx="5499106" cy="42291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sz="quarter" idx="14"/>
          </p:nvPr>
        </p:nvSpPr>
        <p:spPr>
          <a:xfrm>
            <a:off x="6860561" y="609600"/>
            <a:ext cx="5499104" cy="35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half" idx="15"/>
          </p:nvPr>
        </p:nvSpPr>
        <p:spPr>
          <a:xfrm>
            <a:off x="557117" y="609598"/>
            <a:ext cx="5588006" cy="83947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7997" y="2171700"/>
            <a:ext cx="11997298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>
            <a:off x="507997" y="635000"/>
            <a:ext cx="11997298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rtthorne@icloud.c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469899" y="6149975"/>
            <a:ext cx="8214570" cy="50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A Rural, Island Community Takes Charge of its Own Health Care</a:t>
            </a:r>
          </a:p>
        </p:txBody>
      </p:sp>
      <p:pic>
        <p:nvPicPr>
          <p:cNvPr id="173" name="image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544559"/>
            <a:ext cx="12065000" cy="5537206"/>
          </a:xfrm>
          <a:prstGeom prst="rect">
            <a:avLst/>
          </a:prstGeom>
        </p:spPr>
      </p:pic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5493"/>
                </a:solidFill>
              </a:defRPr>
            </a:pPr>
            <a:r>
              <a:t>Ferry Dependent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t>Self Reliant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4"/>
          </p:nvPr>
        </p:nvSpPr>
        <p:spPr>
          <a:xfrm>
            <a:off x="8039992" y="6680200"/>
            <a:ext cx="4482212" cy="241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2400"/>
            </a:pPr>
            <a:r>
              <a:t>Tracey Thorne BSc, MD, CCFP</a:t>
            </a:r>
          </a:p>
          <a:p>
            <a:pPr marL="0" indent="0">
              <a:spcBef>
                <a:spcPts val="0"/>
              </a:spcBef>
              <a:buSzTx/>
              <a:buNone/>
              <a:defRPr sz="2400"/>
            </a:pPr>
            <a:r>
              <a:t>Nancy Rowan BScN, MHSA</a:t>
            </a:r>
          </a:p>
          <a:p>
            <a:pPr marL="0" indent="0">
              <a:spcBef>
                <a:spcPts val="0"/>
              </a:spcBef>
              <a:buSzTx/>
              <a:buNone/>
              <a:defRPr sz="1600"/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1600"/>
            </a:pPr>
            <a:r>
              <a:t>GPSC Spring Summit </a:t>
            </a:r>
          </a:p>
          <a:p>
            <a:pPr marL="0" indent="0">
              <a:spcBef>
                <a:spcPts val="0"/>
              </a:spcBef>
              <a:buSzTx/>
              <a:buNone/>
              <a:defRPr sz="1600"/>
            </a:pPr>
            <a:r>
              <a:t>Vancouver, BC</a:t>
            </a:r>
          </a:p>
          <a:p>
            <a:pPr marL="0" indent="0">
              <a:spcBef>
                <a:spcPts val="0"/>
              </a:spcBef>
              <a:buSzTx/>
              <a:buNone/>
              <a:defRPr sz="1600"/>
            </a:pPr>
            <a:r>
              <a:t>April 17, 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8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42000" cy="6680200"/>
          </a:xfrm>
          <a:prstGeom prst="rect">
            <a:avLst/>
          </a:prstGeom>
        </p:spPr>
      </p:pic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Community Experience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40353" indent="-340353" defTabSz="505040">
              <a:spcBef>
                <a:spcPts val="1500"/>
              </a:spcBef>
              <a:defRPr sz="2500"/>
            </a:pPr>
            <a:r>
              <a:t>Sustainable access to primary care, after hours care, mental health services, home care nursing, social work, visiting specialists</a:t>
            </a:r>
          </a:p>
          <a:p>
            <a:pPr marL="340353" indent="-340353" defTabSz="505040">
              <a:spcBef>
                <a:spcPts val="1500"/>
              </a:spcBef>
              <a:defRPr sz="2500"/>
            </a:pPr>
            <a:r>
              <a:t>Marginalized patients have been identified and programs created to target mentally ill, frail elderly, socially isolated</a:t>
            </a:r>
          </a:p>
          <a:p>
            <a:pPr marL="340353" indent="-340353" defTabSz="505040">
              <a:spcBef>
                <a:spcPts val="1500"/>
              </a:spcBef>
              <a:defRPr sz="2500"/>
            </a:pPr>
            <a:r>
              <a:t>Barrier free wellness programs from cradle to grave through collaboration with community groups</a:t>
            </a:r>
          </a:p>
          <a:p>
            <a:pPr marL="340353" indent="-340353" defTabSz="505040">
              <a:spcBef>
                <a:spcPts val="1500"/>
              </a:spcBef>
              <a:defRPr sz="2500"/>
            </a:pPr>
            <a:r>
              <a:t>System navigation now supported by online and in person resources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507998" y="1819274"/>
            <a:ext cx="11988804" cy="914405"/>
          </a:xfrm>
          <a:prstGeom prst="rect">
            <a:avLst/>
          </a:prstGeom>
        </p:spPr>
        <p:txBody>
          <a:bodyPr/>
          <a:lstStyle>
            <a:lvl1pPr defTabSz="449817">
              <a:spcBef>
                <a:spcPts val="1200"/>
              </a:spcBef>
              <a:defRPr sz="5200">
                <a:solidFill>
                  <a:srgbClr val="4F6B8A"/>
                </a:solidFill>
              </a:defRPr>
            </a:lvl1pPr>
          </a:lstStyle>
          <a:p>
            <a:r>
              <a:t>Tools of Engagement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507998" y="3190873"/>
            <a:ext cx="11988804" cy="4572004"/>
          </a:xfrm>
          <a:prstGeom prst="rect">
            <a:avLst/>
          </a:prstGeom>
        </p:spPr>
        <p:txBody>
          <a:bodyPr/>
          <a:lstStyle/>
          <a:p>
            <a:pPr marL="328005" indent="-328005" defTabSz="426449">
              <a:spcBef>
                <a:spcPts val="1600"/>
              </a:spcBef>
              <a:defRPr sz="2400"/>
            </a:pPr>
            <a:r>
              <a:t>Partnerships with local not-for-profits and health authority</a:t>
            </a:r>
          </a:p>
          <a:p>
            <a:pPr marL="328005" indent="-328005" defTabSz="426449">
              <a:spcBef>
                <a:spcPts val="1600"/>
              </a:spcBef>
              <a:defRPr sz="2400"/>
            </a:pPr>
            <a:r>
              <a:t>Comprehensive needs assessments with broad community and via action teams</a:t>
            </a:r>
          </a:p>
          <a:p>
            <a:pPr marL="328005" indent="-328005" defTabSz="426449">
              <a:spcBef>
                <a:spcPts val="1600"/>
              </a:spcBef>
              <a:defRPr sz="2400"/>
            </a:pPr>
            <a:r>
              <a:t>Citizen/patient participation on action teams along side physicians and system managers</a:t>
            </a:r>
          </a:p>
          <a:p>
            <a:pPr marL="328005" indent="-328005" defTabSz="426449">
              <a:spcBef>
                <a:spcPts val="1600"/>
              </a:spcBef>
              <a:defRPr sz="2400"/>
            </a:pPr>
            <a:r>
              <a:t>Demonstration projects based on assessed community need</a:t>
            </a:r>
          </a:p>
          <a:p>
            <a:pPr marL="328005" indent="-328005" defTabSz="426449">
              <a:spcBef>
                <a:spcPts val="1600"/>
              </a:spcBef>
              <a:defRPr sz="2400"/>
            </a:pPr>
            <a:r>
              <a:t>Collective action – community priority setting with engaged community groups and citizens</a:t>
            </a:r>
          </a:p>
          <a:p>
            <a:pPr marL="328005" indent="-328005" defTabSz="426449">
              <a:spcBef>
                <a:spcPts val="1600"/>
              </a:spcBef>
              <a:defRPr sz="2400"/>
            </a:pPr>
            <a:r>
              <a:t>Evaluation process involving all stakeholders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9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94500" y="2565400"/>
            <a:ext cx="5842000" cy="6680200"/>
          </a:xfrm>
          <a:prstGeom prst="rect">
            <a:avLst/>
          </a:prstGeom>
        </p:spPr>
      </p:pic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Community Programs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55904" indent="-255904" defTabSz="379729">
              <a:spcBef>
                <a:spcPts val="1100"/>
              </a:spcBef>
              <a:defRPr sz="1900"/>
            </a:pPr>
            <a:r>
              <a:t>FETCH Website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Peer led exercise program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Volunteer training in CMHA programs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Community programs and workshops in ASSIST, Safe Talk, Recovery Yoga, Trauma Based Care, Chronic Disease Management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Art therapy based programs for people facing challenging diagnosis, intentional aging and adults with special needs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Weekly day program for vulnerable seniors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Seniors lunch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Support groups for Caregivers, AA, NA, grief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Meals for Wheels, Drivers to Doctors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Rug-Huggers and Mother Goose for families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Community Paramedic Program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xfrm>
            <a:off x="2316443" y="6096000"/>
            <a:ext cx="8371914" cy="508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493"/>
                </a:solidFill>
              </a:defRPr>
            </a:lvl1pPr>
          </a:lstStyle>
          <a:p>
            <a:r>
              <a:t>Enhancing Resources for Community Health and Well Being</a:t>
            </a:r>
          </a:p>
        </p:txBody>
      </p:sp>
      <p:pic>
        <p:nvPicPr>
          <p:cNvPr id="222" name="image10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544559"/>
            <a:ext cx="12065000" cy="5537206"/>
          </a:xfrm>
          <a:prstGeom prst="rect">
            <a:avLst/>
          </a:prstGeom>
        </p:spPr>
      </p:pic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Mission Statement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4"/>
          </p:nvPr>
        </p:nvSpPr>
        <p:spPr>
          <a:xfrm>
            <a:off x="7047537" y="6680200"/>
            <a:ext cx="5474669" cy="2413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ctr" defTabSz="356361">
              <a:spcBef>
                <a:spcPts val="0"/>
              </a:spcBef>
              <a:buSzTx/>
              <a:buNone/>
              <a:defRPr sz="2100"/>
            </a:lvl1pPr>
          </a:lstStyle>
          <a:p>
            <a:r>
              <a:t>To create opportunities among the Gabriola Health and Wellness Collaborative members for mutual support, shared advocacy and improved use of funding resources in order to improve health outcomes for all Gabriolans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1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42000" cy="6680200"/>
          </a:xfrm>
          <a:prstGeom prst="rect">
            <a:avLst/>
          </a:prstGeom>
        </p:spPr>
      </p:pic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0" y="800100"/>
            <a:ext cx="13004800" cy="121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rPr dirty="0"/>
              <a:t>Current Collaborative Objectives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98162" indent="-298162" defTabSz="414780">
              <a:spcBef>
                <a:spcPts val="1200"/>
              </a:spcBef>
              <a:defRPr sz="2200"/>
            </a:pPr>
            <a:r>
              <a:t>Encourage</a:t>
            </a:r>
            <a:r>
              <a:rPr sz="2100"/>
              <a:t> an integrated approach to health and wellbeing </a:t>
            </a:r>
          </a:p>
          <a:p>
            <a:pPr marL="279527" indent="-279527" defTabSz="414780">
              <a:spcBef>
                <a:spcPts val="1200"/>
              </a:spcBef>
              <a:defRPr sz="2100"/>
            </a:pPr>
            <a:r>
              <a:t>Increase awareness of and access to social and health care services </a:t>
            </a:r>
          </a:p>
          <a:p>
            <a:pPr marL="279527" indent="-279527" defTabSz="414780">
              <a:spcBef>
                <a:spcPts val="1200"/>
              </a:spcBef>
              <a:defRPr sz="2100"/>
            </a:pPr>
            <a:r>
              <a:t>Increase the coordination of social </a:t>
            </a:r>
            <a:br/>
            <a:r>
              <a:t>and health care services </a:t>
            </a:r>
          </a:p>
          <a:p>
            <a:pPr marL="279527" indent="-279527" defTabSz="414780">
              <a:spcBef>
                <a:spcPts val="1200"/>
              </a:spcBef>
              <a:defRPr sz="2100"/>
            </a:pPr>
            <a:r>
              <a:t>Support the ongoing education of health </a:t>
            </a:r>
            <a:br/>
            <a:r>
              <a:t>service providers </a:t>
            </a:r>
          </a:p>
          <a:p>
            <a:pPr marL="279527" indent="-279527" defTabSz="414780">
              <a:spcBef>
                <a:spcPts val="1200"/>
              </a:spcBef>
              <a:defRPr sz="2100"/>
            </a:pPr>
            <a:r>
              <a:t>Expand societal connections for </a:t>
            </a:r>
            <a:br/>
            <a:r>
              <a:t>vulnerable and/or isolated people </a:t>
            </a:r>
          </a:p>
          <a:p>
            <a:pPr marL="279527" indent="-279527" defTabSz="414780">
              <a:spcBef>
                <a:spcPts val="1200"/>
              </a:spcBef>
              <a:defRPr sz="2100"/>
            </a:pPr>
            <a:r>
              <a:t>Address major health challenges on Gabriola e.g. mental health and substance use </a:t>
            </a:r>
          </a:p>
          <a:p>
            <a:pPr marL="279527" indent="-279527" defTabSz="414780">
              <a:spcBef>
                <a:spcPts val="1200"/>
              </a:spcBef>
              <a:defRPr sz="2100"/>
            </a:pPr>
            <a:r>
              <a:t>Guided by the social determinants of health</a:t>
            </a:r>
            <a:br/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12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77339" y="439091"/>
            <a:ext cx="12065000" cy="5537206"/>
          </a:xfrm>
          <a:prstGeom prst="rect">
            <a:avLst/>
          </a:prstGeom>
        </p:spPr>
      </p:pic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906510" y="5842619"/>
            <a:ext cx="11635829" cy="1098258"/>
          </a:xfrm>
          <a:prstGeom prst="rect">
            <a:avLst/>
          </a:prstGeom>
        </p:spPr>
        <p:txBody>
          <a:bodyPr/>
          <a:lstStyle>
            <a:lvl1pPr defTabSz="543305">
              <a:spcBef>
                <a:spcPts val="1400"/>
              </a:spcBef>
              <a:defRPr sz="6500">
                <a:solidFill>
                  <a:srgbClr val="005493"/>
                </a:solidFill>
              </a:defRPr>
            </a:lvl1pPr>
          </a:lstStyle>
          <a:p>
            <a:r>
              <a:rPr dirty="0"/>
              <a:t>Factors Enabling Success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6509839" y="6781800"/>
            <a:ext cx="6317165" cy="2413000"/>
          </a:xfrm>
          <a:prstGeom prst="rect">
            <a:avLst/>
          </a:prstGeom>
        </p:spPr>
        <p:txBody>
          <a:bodyPr/>
          <a:lstStyle/>
          <a:p>
            <a:pPr marL="303868" indent="-303868" defTabSz="566673">
              <a:lnSpc>
                <a:spcPct val="100000"/>
              </a:lnSpc>
              <a:buClr>
                <a:srgbClr val="929292"/>
              </a:buClr>
              <a:buSzPct val="60000"/>
              <a:buFont typeface="Zapf Dingbats"/>
              <a:buChar char="❖"/>
              <a:defRPr sz="2300" i="0"/>
            </a:pPr>
            <a:r>
              <a:t>Success of Rural and Remote Division of Family Practice</a:t>
            </a:r>
          </a:p>
          <a:p>
            <a:pPr marL="303868" indent="-303868" defTabSz="566673">
              <a:lnSpc>
                <a:spcPct val="100000"/>
              </a:lnSpc>
              <a:buClr>
                <a:srgbClr val="929292"/>
              </a:buClr>
              <a:buSzPct val="60000"/>
              <a:buFont typeface="Zapf Dingbats"/>
              <a:buChar char="❖"/>
              <a:defRPr sz="2300" i="0"/>
            </a:pPr>
            <a:r>
              <a:t>Health Authority restructuring into geographic regions allowing for a rural lens</a:t>
            </a:r>
          </a:p>
          <a:p>
            <a:pPr marL="303868" indent="-303868" defTabSz="566673">
              <a:lnSpc>
                <a:spcPct val="100000"/>
              </a:lnSpc>
              <a:buClr>
                <a:srgbClr val="929292"/>
              </a:buClr>
              <a:buSzPct val="60000"/>
              <a:buFont typeface="Zapf Dingbats"/>
              <a:buChar char="❖"/>
              <a:defRPr sz="2300" i="0"/>
            </a:pPr>
            <a:r>
              <a:t>Successful development of heath system, community and not-for-profit partnerships </a:t>
            </a:r>
          </a:p>
        </p:txBody>
      </p:sp>
      <p:sp>
        <p:nvSpPr>
          <p:cNvPr id="233" name="Shape 233"/>
          <p:cNvSpPr/>
          <p:nvPr/>
        </p:nvSpPr>
        <p:spPr>
          <a:xfrm>
            <a:off x="921311" y="6794499"/>
            <a:ext cx="6044863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03868" indent="-303868" algn="l" defTabSz="566673">
              <a:buClr>
                <a:srgbClr val="929292"/>
              </a:buClr>
              <a:buSzPct val="60000"/>
              <a:buFont typeface="Zapf Dingbats"/>
              <a:buChar char="❖"/>
              <a:defRPr sz="2300"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Citizen engagement and volunteerism</a:t>
            </a:r>
          </a:p>
          <a:p>
            <a:pPr marL="303868" indent="-303868" algn="l" defTabSz="566673">
              <a:buClr>
                <a:srgbClr val="929292"/>
              </a:buClr>
              <a:buSzPct val="60000"/>
              <a:buFont typeface="Zapf Dingbats"/>
              <a:buChar char="❖"/>
              <a:defRPr sz="2300"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Community owned facility</a:t>
            </a:r>
          </a:p>
          <a:p>
            <a:pPr marL="303868" indent="-303868" algn="l" defTabSz="566673">
              <a:buClr>
                <a:srgbClr val="929292"/>
              </a:buClr>
              <a:buSzPct val="60000"/>
              <a:buFont typeface="Zapf Dingbats"/>
              <a:buChar char="❖"/>
              <a:defRPr sz="2300"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Primary care reform focusing on the Primary Care Home model</a:t>
            </a:r>
          </a:p>
          <a:p>
            <a:pPr marL="303868" indent="-303868" algn="l" defTabSz="566673">
              <a:buClr>
                <a:srgbClr val="929292"/>
              </a:buClr>
              <a:buSzPct val="60000"/>
              <a:buFont typeface="Zapf Dingbats"/>
              <a:buChar char="❖"/>
              <a:defRPr sz="2300"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Allied health providers based in the community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spcBef>
                <a:spcPts val="1100"/>
              </a:spcBef>
              <a:defRPr sz="4800">
                <a:solidFill>
                  <a:srgbClr val="005493"/>
                </a:solidFill>
              </a:defRPr>
            </a:lvl1pPr>
          </a:lstStyle>
          <a:p>
            <a:r>
              <a:t>Unique Contribution of Rural and Remote Division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idx="1"/>
          </p:nvPr>
        </p:nvSpPr>
        <p:spPr>
          <a:xfrm>
            <a:off x="508000" y="2324100"/>
            <a:ext cx="11988800" cy="7207599"/>
          </a:xfrm>
          <a:prstGeom prst="rect">
            <a:avLst/>
          </a:prstGeom>
        </p:spPr>
        <p:txBody>
          <a:bodyPr/>
          <a:lstStyle/>
          <a:p>
            <a:pPr marL="200459" indent="-200459" defTabSz="438150">
              <a:spcBef>
                <a:spcPts val="0"/>
              </a:spcBef>
              <a:defRPr sz="1800" b="1">
                <a:solidFill>
                  <a:srgbClr val="005493"/>
                </a:solidFill>
              </a:defRPr>
            </a:pPr>
            <a:r>
              <a:t>GP for Me Funding</a:t>
            </a:r>
          </a:p>
          <a:p>
            <a:pPr marL="552883" lvl="1" indent="-200458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r>
              <a:t>Community Social Worker position</a:t>
            </a:r>
          </a:p>
          <a:p>
            <a:pPr marL="552883" lvl="1" indent="-200458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r>
              <a:t>Development of the Health and Wellness Collaborative</a:t>
            </a:r>
          </a:p>
          <a:p>
            <a:pPr marL="200459" indent="-200459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endParaRPr/>
          </a:p>
          <a:p>
            <a:pPr marL="200459" indent="-200459" defTabSz="438150">
              <a:spcBef>
                <a:spcPts val="0"/>
              </a:spcBef>
              <a:defRPr sz="1800" b="1">
                <a:solidFill>
                  <a:srgbClr val="005493"/>
                </a:solidFill>
              </a:defRPr>
            </a:pPr>
            <a:r>
              <a:t>Improved Communication with the Health Authority</a:t>
            </a:r>
          </a:p>
          <a:p>
            <a:pPr marL="552883" lvl="1" indent="-200458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r>
              <a:t>Contributed to enhancement of professional relationships and ongoing, open dialogue with health authority leadership</a:t>
            </a:r>
          </a:p>
          <a:p>
            <a:pPr marL="552883" lvl="1" indent="-200458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r>
              <a:t>Led to improved Home Care and Mental Health services</a:t>
            </a:r>
          </a:p>
          <a:p>
            <a:pPr marL="552883" lvl="1" indent="-200458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r>
              <a:t>Recognition that “rural is different”</a:t>
            </a:r>
          </a:p>
          <a:p>
            <a:pPr marL="200459" indent="-200459" defTabSz="438150">
              <a:spcBef>
                <a:spcPts val="0"/>
              </a:spcBef>
              <a:defRPr sz="1800" b="1">
                <a:solidFill>
                  <a:srgbClr val="005493"/>
                </a:solidFill>
              </a:defRPr>
            </a:pPr>
            <a:endParaRPr/>
          </a:p>
          <a:p>
            <a:pPr marL="200459" indent="-200459" defTabSz="438150">
              <a:spcBef>
                <a:spcPts val="0"/>
              </a:spcBef>
              <a:defRPr sz="1800" b="1">
                <a:solidFill>
                  <a:srgbClr val="005493"/>
                </a:solidFill>
              </a:defRPr>
            </a:pPr>
            <a:r>
              <a:t>Support for physicians to engage with community initiatives</a:t>
            </a:r>
          </a:p>
          <a:p>
            <a:pPr marL="552883" lvl="1" indent="-200458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r>
              <a:t>Participation in community organized events for Mental Illness and Mental Health Week, Seniors Day Program, Palliative Care working group and the Gabriola Health and Wellness Collaborative</a:t>
            </a:r>
          </a:p>
          <a:p>
            <a:pPr marL="200459" indent="-200459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endParaRPr/>
          </a:p>
          <a:p>
            <a:pPr marL="200459" indent="-200459" defTabSz="438150">
              <a:spcBef>
                <a:spcPts val="0"/>
              </a:spcBef>
              <a:defRPr sz="1800" b="1">
                <a:solidFill>
                  <a:srgbClr val="005493"/>
                </a:solidFill>
              </a:defRPr>
            </a:pPr>
            <a:r>
              <a:t>Support for new technologies</a:t>
            </a:r>
          </a:p>
          <a:p>
            <a:pPr marL="552883" lvl="1" indent="-200458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r>
              <a:t>Funded tele-health video conferencing equipment</a:t>
            </a:r>
          </a:p>
          <a:p>
            <a:pPr marL="200459" indent="-200459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endParaRPr/>
          </a:p>
          <a:p>
            <a:pPr marL="200459" indent="-200459" defTabSz="438150">
              <a:spcBef>
                <a:spcPts val="0"/>
              </a:spcBef>
              <a:defRPr sz="1800" b="1">
                <a:solidFill>
                  <a:srgbClr val="005493"/>
                </a:solidFill>
              </a:defRPr>
            </a:pPr>
            <a:r>
              <a:t>Administrative and project management support</a:t>
            </a:r>
          </a:p>
          <a:p>
            <a:pPr marL="552883" lvl="1" indent="-200458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r>
              <a:t>Maximizes physician impact in system change by supporting planning, coordination and representation</a:t>
            </a:r>
          </a:p>
          <a:p>
            <a:pPr marL="200459" indent="-200459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endParaRPr/>
          </a:p>
          <a:p>
            <a:pPr marL="200459" indent="-200459" defTabSz="438150">
              <a:spcBef>
                <a:spcPts val="0"/>
              </a:spcBef>
              <a:defRPr sz="1800" b="1">
                <a:solidFill>
                  <a:srgbClr val="005493"/>
                </a:solidFill>
              </a:defRPr>
            </a:pPr>
            <a:r>
              <a:t>Innovation Spread</a:t>
            </a:r>
          </a:p>
          <a:p>
            <a:pPr marL="552883" lvl="1" indent="-200458" defTabSz="438150">
              <a:spcBef>
                <a:spcPts val="0"/>
              </a:spcBef>
              <a:defRPr sz="1800">
                <a:solidFill>
                  <a:srgbClr val="4C4946"/>
                </a:solidFill>
              </a:defRPr>
            </a:pPr>
            <a:r>
              <a:t>Shares learnings of the strength of physician, HA and community partnerships to other Divisions and rural communities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13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565400"/>
            <a:ext cx="5842000" cy="6680200"/>
          </a:xfrm>
          <a:prstGeom prst="rect">
            <a:avLst/>
          </a:prstGeom>
        </p:spPr>
      </p:pic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>
                <a:solidFill>
                  <a:srgbClr val="005493"/>
                </a:solidFill>
              </a:defRPr>
            </a:lvl1pPr>
          </a:lstStyle>
          <a:p>
            <a:r>
              <a:t>Where do we go from here?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5708" indent="-315708" defTabSz="468468">
              <a:spcBef>
                <a:spcPts val="1300"/>
              </a:spcBef>
              <a:defRPr sz="2300"/>
            </a:pPr>
            <a:r>
              <a:t>Building sustainable rural capacity</a:t>
            </a:r>
          </a:p>
          <a:p>
            <a:pPr marL="315708" indent="-315708" defTabSz="468468">
              <a:spcBef>
                <a:spcPts val="1300"/>
              </a:spcBef>
              <a:defRPr sz="2300"/>
            </a:pPr>
            <a:r>
              <a:t>Ongoing collaborative partnerships with multiple levels of government and across departments/ministries/budgets</a:t>
            </a:r>
          </a:p>
          <a:p>
            <a:pPr marL="315708" indent="-315708" defTabSz="468468">
              <a:spcBef>
                <a:spcPts val="1300"/>
              </a:spcBef>
              <a:defRPr sz="2300"/>
            </a:pPr>
            <a:r>
              <a:t>Interdisciplinary team expansion to include nurse in practice, community support workers, physical therapy, increased public health services e.g., prenatal </a:t>
            </a:r>
          </a:p>
          <a:p>
            <a:pPr marL="315708" indent="-315708" defTabSz="468468">
              <a:spcBef>
                <a:spcPts val="1300"/>
              </a:spcBef>
              <a:defRPr sz="2300"/>
            </a:pPr>
            <a:r>
              <a:t>Continued Community Engagement focusing on addressing the social determinants of health - Collaborative goals for 2018 are related to children and families and palliative care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you!</a:t>
            </a:r>
          </a:p>
        </p:txBody>
      </p:sp>
      <p:pic>
        <p:nvPicPr>
          <p:cNvPr id="243" name="image14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544559"/>
            <a:ext cx="12065000" cy="5537206"/>
          </a:xfrm>
          <a:prstGeom prst="rect">
            <a:avLst/>
          </a:prstGeom>
        </p:spPr>
      </p:pic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Questions?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indent="0" defTabSz="484886">
              <a:spcBef>
                <a:spcPts val="0"/>
              </a:spcBef>
              <a:buSzTx/>
              <a:buNone/>
              <a:defRPr sz="1900"/>
            </a:pPr>
            <a:r>
              <a:t>Contact:</a:t>
            </a:r>
          </a:p>
          <a:p>
            <a:pPr marL="0" indent="0" defTabSz="484886">
              <a:spcBef>
                <a:spcPts val="0"/>
              </a:spcBef>
              <a:buSzTx/>
              <a:buNone/>
              <a:defRPr sz="1900"/>
            </a:pPr>
            <a:endParaRPr/>
          </a:p>
          <a:p>
            <a:pPr marL="0" indent="0" defTabSz="484886">
              <a:spcBef>
                <a:spcPts val="0"/>
              </a:spcBef>
              <a:buSzTx/>
              <a:buNone/>
              <a:defRPr sz="1900"/>
            </a:pPr>
            <a:r>
              <a:t>Tracey Thorne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drtthorne@icloud.com</a:t>
            </a:r>
            <a:endParaRPr u="sng"/>
          </a:p>
          <a:p>
            <a:pPr marL="0" indent="0" defTabSz="484886">
              <a:spcBef>
                <a:spcPts val="0"/>
              </a:spcBef>
              <a:buSzTx/>
              <a:buNone/>
              <a:defRPr sz="1900"/>
            </a:pPr>
            <a:r>
              <a:t>Nancy Rowan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nrowan@divisionbc.ca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2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16703" y="2603512"/>
            <a:ext cx="5994404" cy="6794501"/>
          </a:xfrm>
          <a:prstGeom prst="rect">
            <a:avLst/>
          </a:prstGeom>
        </p:spPr>
      </p:pic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Disclosures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 financial relationship with industry</a:t>
            </a:r>
          </a:p>
          <a:p>
            <a:endParaRPr/>
          </a:p>
          <a:p>
            <a:r>
              <a:t>Telus donated in kind services to the building of the Gabriola Medical Clinic and produced a video that will be shown as part of this presentation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3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13500" y="2565400"/>
            <a:ext cx="5842000" cy="6680200"/>
          </a:xfrm>
          <a:prstGeom prst="rect">
            <a:avLst/>
          </a:prstGeom>
        </p:spPr>
      </p:pic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5493"/>
                </a:solidFill>
              </a:defRPr>
            </a:pPr>
            <a:r>
              <a:t>Gabriola Island</a:t>
            </a:r>
            <a:r>
              <a:rPr>
                <a:solidFill>
                  <a:srgbClr val="D93E2B"/>
                </a:solidFill>
              </a:rPr>
              <a:t> 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7163" indent="-307163" defTabSz="455790">
              <a:spcBef>
                <a:spcPts val="1300"/>
              </a:spcBef>
              <a:defRPr sz="2200"/>
            </a:pPr>
            <a:r>
              <a:t>Population  - 4033 </a:t>
            </a:r>
          </a:p>
          <a:p>
            <a:pPr marL="307163" indent="-307163" defTabSz="455790">
              <a:spcBef>
                <a:spcPts val="1300"/>
              </a:spcBef>
              <a:defRPr sz="2200"/>
            </a:pPr>
            <a:r>
              <a:t>Geography - 14 x 4 km island in the Salish Sea</a:t>
            </a:r>
          </a:p>
          <a:p>
            <a:pPr marL="307163" indent="-307163" defTabSz="455790">
              <a:spcBef>
                <a:spcPts val="1300"/>
              </a:spcBef>
              <a:defRPr sz="2200"/>
            </a:pPr>
            <a:r>
              <a:t>Access - BC Ferries, private boat, sea plane</a:t>
            </a:r>
          </a:p>
          <a:p>
            <a:pPr marL="307163" indent="-307163" defTabSz="455790">
              <a:spcBef>
                <a:spcPts val="1300"/>
              </a:spcBef>
              <a:defRPr sz="2200"/>
            </a:pPr>
            <a:r>
              <a:t>Economy - Arts, Tourism, Home based business, Agriculture</a:t>
            </a:r>
          </a:p>
          <a:p>
            <a:pPr marL="307163" indent="-307163" defTabSz="455790">
              <a:spcBef>
                <a:spcPts val="1300"/>
              </a:spcBef>
              <a:defRPr sz="2200"/>
            </a:pPr>
            <a:r>
              <a:t>Governance - Islands Trust, Regional District of Nanaimo</a:t>
            </a:r>
          </a:p>
          <a:p>
            <a:pPr marL="307163" indent="-307163" defTabSz="455790">
              <a:spcBef>
                <a:spcPts val="1300"/>
              </a:spcBef>
              <a:defRPr sz="2200"/>
            </a:pPr>
            <a:r>
              <a:t>Median Age - 61.3, 50% population &gt;65</a:t>
            </a:r>
          </a:p>
          <a:p>
            <a:pPr marL="307163" indent="-307163" defTabSz="455790">
              <a:spcBef>
                <a:spcPts val="1300"/>
              </a:spcBef>
              <a:defRPr sz="2200"/>
            </a:pPr>
            <a:r>
              <a:t>Seniors Living Alone - 26.6%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7163" indent="-307163" defTabSz="455790">
              <a:spcBef>
                <a:spcPts val="1300"/>
              </a:spcBef>
              <a:defRPr sz="2200"/>
            </a:pPr>
            <a:r>
              <a:t>Low Income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- 25%</a:t>
            </a:r>
          </a:p>
          <a:p>
            <a:pPr marL="307163" indent="-307163" defTabSz="455790">
              <a:spcBef>
                <a:spcPts val="1300"/>
              </a:spcBef>
              <a:defRPr sz="2200"/>
            </a:pPr>
            <a:r>
              <a:t>Children Living in Poverty - 39%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387131" y="800100"/>
            <a:ext cx="12230538" cy="121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rPr dirty="0"/>
              <a:t>Conditions Leading to Change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7507" indent="-367507" defTabSz="456902">
              <a:lnSpc>
                <a:spcPct val="90000"/>
              </a:lnSpc>
              <a:spcBef>
                <a:spcPts val="1700"/>
              </a:spcBef>
              <a:defRPr sz="2400"/>
            </a:pPr>
            <a:r>
              <a:rPr dirty="0"/>
              <a:t>Lack of urgent/emergency care</a:t>
            </a:r>
          </a:p>
          <a:p>
            <a:pPr marL="367507" indent="-367507" defTabSz="456902">
              <a:lnSpc>
                <a:spcPct val="90000"/>
              </a:lnSpc>
              <a:spcBef>
                <a:spcPts val="1700"/>
              </a:spcBef>
              <a:defRPr sz="2400"/>
            </a:pPr>
            <a:r>
              <a:rPr dirty="0"/>
              <a:t>High suicide rate and prevalence of mental illness</a:t>
            </a:r>
          </a:p>
          <a:p>
            <a:pPr marL="367507" indent="-367507" defTabSz="456902">
              <a:lnSpc>
                <a:spcPct val="90000"/>
              </a:lnSpc>
              <a:spcBef>
                <a:spcPts val="1700"/>
              </a:spcBef>
              <a:defRPr sz="2400"/>
            </a:pPr>
            <a:r>
              <a:rPr dirty="0"/>
              <a:t>Access to primary care hampered by lack of doctors, nurses and allied health professionals</a:t>
            </a:r>
          </a:p>
          <a:p>
            <a:pPr marL="367507" indent="-367507" defTabSz="456902">
              <a:lnSpc>
                <a:spcPct val="90000"/>
              </a:lnSpc>
              <a:spcBef>
                <a:spcPts val="1700"/>
              </a:spcBef>
              <a:defRPr sz="2400"/>
            </a:pPr>
            <a:r>
              <a:rPr dirty="0"/>
              <a:t>Inadequate facilities</a:t>
            </a:r>
          </a:p>
          <a:p>
            <a:pPr marL="367507" indent="-367507" defTabSz="456902">
              <a:lnSpc>
                <a:spcPct val="90000"/>
              </a:lnSpc>
              <a:spcBef>
                <a:spcPts val="1700"/>
              </a:spcBef>
              <a:defRPr sz="2400"/>
            </a:pPr>
            <a:r>
              <a:rPr dirty="0"/>
              <a:t>Ferry dependent, no night time service</a:t>
            </a:r>
          </a:p>
          <a:p>
            <a:pPr marL="367507" indent="-367507" defTabSz="456902">
              <a:lnSpc>
                <a:spcPct val="90000"/>
              </a:lnSpc>
              <a:spcBef>
                <a:spcPts val="1700"/>
              </a:spcBef>
              <a:defRPr sz="2400"/>
            </a:pPr>
            <a:r>
              <a:rPr dirty="0"/>
              <a:t>Urban centric health care delivery despite barriers to access</a:t>
            </a:r>
          </a:p>
          <a:p>
            <a:pPr marL="367507" indent="-367507" defTabSz="456902">
              <a:lnSpc>
                <a:spcPct val="90000"/>
              </a:lnSpc>
              <a:spcBef>
                <a:spcPts val="1700"/>
              </a:spcBef>
              <a:defRPr sz="2400"/>
            </a:pPr>
            <a:r>
              <a:rPr dirty="0"/>
              <a:t>Lack of system concern for island/rural culture</a:t>
            </a:r>
          </a:p>
          <a:p>
            <a:pPr marL="367507" indent="-367507" defTabSz="456902">
              <a:lnSpc>
                <a:spcPct val="90000"/>
              </a:lnSpc>
              <a:spcBef>
                <a:spcPts val="1700"/>
              </a:spcBef>
              <a:defRPr sz="2400"/>
            </a:pPr>
            <a:r>
              <a:rPr dirty="0"/>
              <a:t>Strong sense of community, and a motivated population</a:t>
            </a:r>
          </a:p>
          <a:p>
            <a:pPr marL="367507" indent="-367507" defTabSz="456902">
              <a:lnSpc>
                <a:spcPct val="90000"/>
              </a:lnSpc>
              <a:spcBef>
                <a:spcPts val="1700"/>
              </a:spcBef>
              <a:defRPr sz="2400"/>
            </a:pPr>
            <a:r>
              <a:rPr dirty="0"/>
              <a:t>A whole community of “patients” prepared to voice their unmet needs and create and support a health system to serve their needs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204952" y="7220606"/>
            <a:ext cx="12659710" cy="1872593"/>
          </a:xfrm>
          <a:prstGeom prst="rect">
            <a:avLst/>
          </a:prstGeom>
        </p:spPr>
        <p:txBody>
          <a:bodyPr/>
          <a:lstStyle>
            <a:lvl1pPr>
              <a:defRPr sz="6300">
                <a:solidFill>
                  <a:srgbClr val="005493"/>
                </a:solidFill>
              </a:defRPr>
            </a:lvl1pPr>
          </a:lstStyle>
          <a:p>
            <a:r>
              <a:rPr dirty="0"/>
              <a:t>Gabriola Community Health Centre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5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679700"/>
            <a:ext cx="5842000" cy="6680200"/>
          </a:xfrm>
          <a:prstGeom prst="rect">
            <a:avLst/>
          </a:prstGeom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Clinical Change Realized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0707" indent="-330707" defTabSz="490727">
              <a:spcBef>
                <a:spcPts val="1500"/>
              </a:spcBef>
              <a:defRPr sz="2500"/>
            </a:pPr>
            <a:r>
              <a:t>Recruitment and retention of 3 full-time GPs providing primary care and urgent after hours on-call care</a:t>
            </a:r>
          </a:p>
          <a:p>
            <a:pPr marL="330707" indent="-330707" defTabSz="490727">
              <a:spcBef>
                <a:spcPts val="1500"/>
              </a:spcBef>
              <a:defRPr sz="2500"/>
            </a:pPr>
            <a:r>
              <a:t>Demonstrations projects prove value and lead to permanent positions for a mental health nurse and social worker</a:t>
            </a:r>
          </a:p>
          <a:p>
            <a:pPr marL="330707" indent="-330707" defTabSz="490727">
              <a:spcBef>
                <a:spcPts val="1500"/>
              </a:spcBef>
              <a:defRPr sz="2500"/>
            </a:pPr>
            <a:r>
              <a:t>Expansion of home care, seniors outreach, public health, specialist services</a:t>
            </a:r>
          </a:p>
          <a:p>
            <a:pPr marL="330707" indent="-330707" defTabSz="490727">
              <a:spcBef>
                <a:spcPts val="1500"/>
              </a:spcBef>
              <a:defRPr sz="2500"/>
            </a:pPr>
            <a:r>
              <a:t>Creation of primary care home model</a:t>
            </a:r>
          </a:p>
          <a:p>
            <a:pPr marL="330707" indent="-330707" defTabSz="490727">
              <a:spcBef>
                <a:spcPts val="1500"/>
              </a:spcBef>
              <a:defRPr sz="2500"/>
            </a:pPr>
            <a:r>
              <a:t>Acquisition of Telehealth services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6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2330450"/>
            <a:ext cx="5842000" cy="6680200"/>
          </a:xfrm>
          <a:prstGeom prst="rect">
            <a:avLst/>
          </a:prstGeom>
        </p:spPr>
      </p:pic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1" y="793750"/>
            <a:ext cx="13004800" cy="1219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300">
                <a:solidFill>
                  <a:srgbClr val="005493"/>
                </a:solidFill>
              </a:defRPr>
            </a:lvl1pPr>
          </a:lstStyle>
          <a:p>
            <a:r>
              <a:rPr sz="5700" dirty="0"/>
              <a:t>Primary Care Home Accomplishments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55904" indent="-255904" defTabSz="379729">
              <a:spcBef>
                <a:spcPts val="1100"/>
              </a:spcBef>
              <a:defRPr sz="1900"/>
            </a:pPr>
            <a:r>
              <a:t>Primary Care Home serves 3270 patients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1300 patient seen for urgent care annually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24.5% treated are not patients of the clinic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90% are seen and discharged without transport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Mental Health Nurse has approximately 500 appointments annually (intake, case management, follow-up)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Visiting psychiatrist ~ monthly appointments 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Social Worker encounters – approx. 500 annually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40% reduction in RCMP callouts for mental health crises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Home care nurse approx. 800 appointments/annum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Telehealth  approx. 120 appointments annually</a:t>
            </a:r>
          </a:p>
          <a:p>
            <a:pPr marL="255904" indent="-255904" defTabSz="379729">
              <a:spcBef>
                <a:spcPts val="1100"/>
              </a:spcBef>
              <a:defRPr sz="1900"/>
            </a:pPr>
            <a:r>
              <a:t>Public Health immunization clinics monthly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>
            <a:off x="723895" y="6829425"/>
            <a:ext cx="6008698" cy="1857375"/>
          </a:xfrm>
          <a:prstGeom prst="rect">
            <a:avLst/>
          </a:prstGeom>
        </p:spPr>
        <p:txBody>
          <a:bodyPr/>
          <a:lstStyle/>
          <a:p>
            <a:pPr marL="264363" indent="-264363" defTabSz="493006">
              <a:lnSpc>
                <a:spcPct val="100000"/>
              </a:lnSpc>
              <a:buClr>
                <a:srgbClr val="929292"/>
              </a:buClr>
              <a:buSzPct val="60000"/>
              <a:buFont typeface="Zapf Dingbats"/>
              <a:buChar char="❖"/>
              <a:defRPr sz="2000" i="0"/>
            </a:pPr>
            <a:r>
              <a:t>Monthly interdisciplinary rounds</a:t>
            </a:r>
          </a:p>
          <a:p>
            <a:pPr marL="264363" indent="-264363" defTabSz="493006">
              <a:lnSpc>
                <a:spcPct val="100000"/>
              </a:lnSpc>
              <a:buClr>
                <a:srgbClr val="929292"/>
              </a:buClr>
              <a:buSzPct val="60000"/>
              <a:buFont typeface="Zapf Dingbats"/>
              <a:buChar char="❖"/>
              <a:defRPr sz="2000" i="0"/>
            </a:pPr>
            <a:r>
              <a:t>Daily contact</a:t>
            </a:r>
          </a:p>
          <a:p>
            <a:pPr marL="264363" indent="-264363" defTabSz="493006">
              <a:lnSpc>
                <a:spcPct val="100000"/>
              </a:lnSpc>
              <a:buClr>
                <a:srgbClr val="929292"/>
              </a:buClr>
              <a:buSzPct val="60000"/>
              <a:buFont typeface="Zapf Dingbats"/>
              <a:buChar char="❖"/>
              <a:defRPr sz="2000" i="0"/>
            </a:pPr>
            <a:r>
              <a:t>Opportunity to see patients together </a:t>
            </a:r>
          </a:p>
          <a:p>
            <a:pPr marL="264363" indent="-264363" defTabSz="493006">
              <a:lnSpc>
                <a:spcPct val="100000"/>
              </a:lnSpc>
              <a:buClr>
                <a:srgbClr val="929292"/>
              </a:buClr>
              <a:buSzPct val="60000"/>
              <a:buFont typeface="Zapf Dingbats"/>
              <a:buChar char="❖"/>
              <a:defRPr sz="2000" i="0"/>
            </a:pPr>
            <a:r>
              <a:t>Regularly move patient from one profession to another based on need</a:t>
            </a:r>
          </a:p>
        </p:txBody>
      </p:sp>
      <p:pic>
        <p:nvPicPr>
          <p:cNvPr id="201" name="image7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430259"/>
            <a:ext cx="12217400" cy="5651506"/>
          </a:xfrm>
          <a:prstGeom prst="rect">
            <a:avLst/>
          </a:prstGeom>
        </p:spPr>
      </p:pic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633907" y="5991721"/>
            <a:ext cx="10006363" cy="825009"/>
          </a:xfrm>
          <a:prstGeom prst="rect">
            <a:avLst/>
          </a:prstGeom>
        </p:spPr>
        <p:txBody>
          <a:bodyPr/>
          <a:lstStyle>
            <a:lvl1pPr defTabSz="426466">
              <a:spcBef>
                <a:spcPts val="1100"/>
              </a:spcBef>
              <a:defRPr sz="4700">
                <a:solidFill>
                  <a:srgbClr val="005493"/>
                </a:solidFill>
              </a:defRPr>
            </a:lvl1pPr>
          </a:lstStyle>
          <a:p>
            <a:r>
              <a:t>Value of Co-location in Primary Care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4"/>
          </p:nvPr>
        </p:nvSpPr>
        <p:spPr>
          <a:xfrm>
            <a:off x="6795441" y="6836591"/>
            <a:ext cx="5167961" cy="18430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264363" indent="-264363" defTabSz="493006">
              <a:spcBef>
                <a:spcPts val="0"/>
              </a:spcBef>
              <a:defRPr sz="2000"/>
            </a:pPr>
            <a:r>
              <a:t>Immediate problem solving in palliative care, wound care or mental health crisis</a:t>
            </a:r>
          </a:p>
          <a:p>
            <a:pPr marL="264363" indent="-264363" defTabSz="493006">
              <a:spcBef>
                <a:spcPts val="0"/>
              </a:spcBef>
              <a:defRPr sz="2000"/>
            </a:pPr>
            <a:r>
              <a:t>Great team atmosphere and building of relationships</a:t>
            </a:r>
          </a:p>
          <a:p>
            <a:pPr marL="264363" indent="-264363" defTabSz="493006">
              <a:spcBef>
                <a:spcPts val="0"/>
              </a:spcBef>
              <a:defRPr sz="2000"/>
            </a:pPr>
            <a:r>
              <a:t>Shared successes and shared burdens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laceholder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90945" y="633459"/>
            <a:ext cx="12116955" cy="5207006"/>
          </a:xfrm>
          <a:prstGeom prst="rect">
            <a:avLst/>
          </a:prstGeom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508000" y="7204840"/>
            <a:ext cx="12014200" cy="1888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rPr dirty="0"/>
              <a:t>Our Team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992</Words>
  <Application>Microsoft Office PowerPoint</Application>
  <PresentationFormat>Custom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Bodoni SvtyTwo ITC TT-Book</vt:lpstr>
      <vt:lpstr>Helvetica Neue</vt:lpstr>
      <vt:lpstr>Palatino</vt:lpstr>
      <vt:lpstr>Times New Roman</vt:lpstr>
      <vt:lpstr>Zapf Dingbats</vt:lpstr>
      <vt:lpstr>New_Template4</vt:lpstr>
      <vt:lpstr>Ferry Dependent Self Reliant</vt:lpstr>
      <vt:lpstr>Disclosures</vt:lpstr>
      <vt:lpstr>Gabriola Island </vt:lpstr>
      <vt:lpstr>Conditions Leading to Change</vt:lpstr>
      <vt:lpstr>Gabriola Community Health Centre</vt:lpstr>
      <vt:lpstr>Clinical Change Realized</vt:lpstr>
      <vt:lpstr>Primary Care Home Accomplishments</vt:lpstr>
      <vt:lpstr>Value of Co-location in Primary Care</vt:lpstr>
      <vt:lpstr>Our Team</vt:lpstr>
      <vt:lpstr>Community Experience</vt:lpstr>
      <vt:lpstr>Tools of Engagement</vt:lpstr>
      <vt:lpstr>Community Programs</vt:lpstr>
      <vt:lpstr>Mission Statement</vt:lpstr>
      <vt:lpstr>Current Collaborative Objectives</vt:lpstr>
      <vt:lpstr>Factors Enabling Success</vt:lpstr>
      <vt:lpstr>Unique Contribution of Rural and Remote Division</vt:lpstr>
      <vt:lpstr>Where do we go from here?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Ferry Dependent Self Reliant</dc:title>
  <dc:creator>Murphy, Hayley</dc:creator>
  <cp:lastModifiedBy>Murphy, Hayley</cp:lastModifiedBy>
  <cp:revision>4</cp:revision>
  <dcterms:modified xsi:type="dcterms:W3CDTF">2018-05-07T19:01:00Z</dcterms:modified>
</cp:coreProperties>
</file>