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1.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2.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handoutMasterIdLst>
    <p:handoutMasterId r:id="rId42"/>
  </p:handoutMasterIdLst>
  <p:sldIdLst>
    <p:sldId id="259" r:id="rId2"/>
    <p:sldId id="262" r:id="rId3"/>
    <p:sldId id="263" r:id="rId4"/>
    <p:sldId id="265" r:id="rId5"/>
    <p:sldId id="266" r:id="rId6"/>
    <p:sldId id="267" r:id="rId7"/>
    <p:sldId id="268" r:id="rId8"/>
    <p:sldId id="271" r:id="rId9"/>
    <p:sldId id="272" r:id="rId10"/>
    <p:sldId id="273" r:id="rId11"/>
    <p:sldId id="308" r:id="rId12"/>
    <p:sldId id="309" r:id="rId13"/>
    <p:sldId id="310" r:id="rId14"/>
    <p:sldId id="275" r:id="rId15"/>
    <p:sldId id="276" r:id="rId16"/>
    <p:sldId id="277" r:id="rId17"/>
    <p:sldId id="278" r:id="rId18"/>
    <p:sldId id="280" r:id="rId19"/>
    <p:sldId id="281" r:id="rId20"/>
    <p:sldId id="282" r:id="rId21"/>
    <p:sldId id="287" r:id="rId22"/>
    <p:sldId id="288" r:id="rId23"/>
    <p:sldId id="289" r:id="rId24"/>
    <p:sldId id="290" r:id="rId25"/>
    <p:sldId id="291" r:id="rId26"/>
    <p:sldId id="292" r:id="rId27"/>
    <p:sldId id="293" r:id="rId28"/>
    <p:sldId id="294" r:id="rId29"/>
    <p:sldId id="295" r:id="rId30"/>
    <p:sldId id="296" r:id="rId31"/>
    <p:sldId id="297" r:id="rId32"/>
    <p:sldId id="298" r:id="rId33"/>
    <p:sldId id="299" r:id="rId34"/>
    <p:sldId id="300" r:id="rId35"/>
    <p:sldId id="301" r:id="rId36"/>
    <p:sldId id="303" r:id="rId37"/>
    <p:sldId id="307" r:id="rId38"/>
    <p:sldId id="311" r:id="rId39"/>
    <p:sldId id="312"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1" autoAdjust="0"/>
    <p:restoredTop sz="95253" autoAdjust="0"/>
  </p:normalViewPr>
  <p:slideViewPr>
    <p:cSldViewPr showGuides="1">
      <p:cViewPr varScale="1">
        <p:scale>
          <a:sx n="80" d="100"/>
          <a:sy n="80" d="100"/>
        </p:scale>
        <p:origin x="677" y="58"/>
      </p:cViewPr>
      <p:guideLst>
        <p:guide orient="horz" pos="2160"/>
        <p:guide pos="3840"/>
      </p:guideLst>
    </p:cSldViewPr>
  </p:slideViewPr>
  <p:notesTextViewPr>
    <p:cViewPr>
      <p:scale>
        <a:sx n="1" d="1"/>
        <a:sy n="1" d="1"/>
      </p:scale>
      <p:origin x="0" y="0"/>
    </p:cViewPr>
  </p:notesTextViewPr>
  <p:notesViewPr>
    <p:cSldViewPr showGuides="1">
      <p:cViewPr varScale="1">
        <p:scale>
          <a:sx n="85" d="100"/>
          <a:sy n="85" d="100"/>
        </p:scale>
        <p:origin x="3804"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16D000-8753-45EB-921B-28FF5E75F5A9}"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CA"/>
        </a:p>
      </dgm:t>
    </dgm:pt>
    <dgm:pt modelId="{6B4236B7-CF32-4A39-9450-C718AA18CC2F}">
      <dgm:prSet phldrT="[Text]"/>
      <dgm:spPr>
        <a:noFill/>
        <a:ln>
          <a:solidFill>
            <a:srgbClr val="008080"/>
          </a:solidFill>
        </a:ln>
      </dgm:spPr>
      <dgm:t>
        <a:bodyPr/>
        <a:lstStyle/>
        <a:p>
          <a:r>
            <a:rPr lang="en-CA" dirty="0">
              <a:solidFill>
                <a:schemeClr val="tx1"/>
              </a:solidFill>
            </a:rPr>
            <a:t>2018: </a:t>
          </a:r>
          <a:r>
            <a:rPr lang="en-CA" dirty="0" smtClean="0">
              <a:solidFill>
                <a:schemeClr val="tx1"/>
              </a:solidFill>
            </a:rPr>
            <a:t>Four </a:t>
          </a:r>
          <a:r>
            <a:rPr lang="en-CA" dirty="0">
              <a:solidFill>
                <a:schemeClr val="tx1"/>
              </a:solidFill>
            </a:rPr>
            <a:t>events, 232 physicians and specialists engaged </a:t>
          </a:r>
        </a:p>
      </dgm:t>
    </dgm:pt>
    <dgm:pt modelId="{91FC775A-FE6E-4683-892A-B75FF75A8A4A}" type="parTrans" cxnId="{3158D087-77F9-4DB0-A02A-BBA1A06B6807}">
      <dgm:prSet/>
      <dgm:spPr/>
      <dgm:t>
        <a:bodyPr/>
        <a:lstStyle/>
        <a:p>
          <a:endParaRPr lang="en-CA"/>
        </a:p>
      </dgm:t>
    </dgm:pt>
    <dgm:pt modelId="{528362A6-56AF-4F97-81B9-FAFE119C6D8F}" type="sibTrans" cxnId="{3158D087-77F9-4DB0-A02A-BBA1A06B6807}">
      <dgm:prSet/>
      <dgm:spPr/>
      <dgm:t>
        <a:bodyPr/>
        <a:lstStyle/>
        <a:p>
          <a:endParaRPr lang="en-CA"/>
        </a:p>
      </dgm:t>
    </dgm:pt>
    <dgm:pt modelId="{A0AA7F17-B6F6-4B80-B04F-33A853E53988}">
      <dgm:prSet phldrT="[Text]"/>
      <dgm:spPr>
        <a:noFill/>
        <a:ln>
          <a:solidFill>
            <a:srgbClr val="008080"/>
          </a:solidFill>
        </a:ln>
      </dgm:spPr>
      <dgm:t>
        <a:bodyPr/>
        <a:lstStyle/>
        <a:p>
          <a:r>
            <a:rPr lang="en-CA" dirty="0">
              <a:solidFill>
                <a:schemeClr val="tx1"/>
              </a:solidFill>
            </a:rPr>
            <a:t>2019: Focus on mindfulness and meditation</a:t>
          </a:r>
        </a:p>
      </dgm:t>
    </dgm:pt>
    <dgm:pt modelId="{6C61CE59-69DB-4361-B02F-2D1EC0A50987}" type="parTrans" cxnId="{D2F9EC45-3ACC-423F-B279-06DFFCD525C0}">
      <dgm:prSet/>
      <dgm:spPr/>
      <dgm:t>
        <a:bodyPr/>
        <a:lstStyle/>
        <a:p>
          <a:endParaRPr lang="en-CA"/>
        </a:p>
      </dgm:t>
    </dgm:pt>
    <dgm:pt modelId="{0769353A-A5D3-46D1-A8A1-339B53DAC64F}" type="sibTrans" cxnId="{D2F9EC45-3ACC-423F-B279-06DFFCD525C0}">
      <dgm:prSet/>
      <dgm:spPr/>
      <dgm:t>
        <a:bodyPr/>
        <a:lstStyle/>
        <a:p>
          <a:endParaRPr lang="en-CA"/>
        </a:p>
      </dgm:t>
    </dgm:pt>
    <dgm:pt modelId="{CF52CF13-1D54-43E9-972B-03232653D9C6}">
      <dgm:prSet phldrT="[Text]"/>
      <dgm:spPr>
        <a:noFill/>
        <a:ln>
          <a:solidFill>
            <a:srgbClr val="008080"/>
          </a:solidFill>
        </a:ln>
      </dgm:spPr>
      <dgm:t>
        <a:bodyPr/>
        <a:lstStyle/>
        <a:p>
          <a:r>
            <a:rPr lang="en-CA" dirty="0">
              <a:solidFill>
                <a:schemeClr val="tx1"/>
              </a:solidFill>
            </a:rPr>
            <a:t>Event examples: Workshops with Dr. Dike Drummond, mindful breathing and meditation practice at the Centre for Mindfulness Canada, </a:t>
          </a:r>
          <a:r>
            <a:rPr lang="en-CA" dirty="0" smtClean="0">
              <a:solidFill>
                <a:schemeClr val="tx1"/>
              </a:solidFill>
            </a:rPr>
            <a:t>workshops </a:t>
          </a:r>
          <a:r>
            <a:rPr lang="en-CA" dirty="0">
              <a:solidFill>
                <a:schemeClr val="tx1"/>
              </a:solidFill>
            </a:rPr>
            <a:t>with Dr. Mark </a:t>
          </a:r>
          <a:r>
            <a:rPr lang="en-CA" dirty="0" smtClean="0">
              <a:solidFill>
                <a:schemeClr val="tx1"/>
              </a:solidFill>
            </a:rPr>
            <a:t>Sherman, </a:t>
          </a:r>
          <a:r>
            <a:rPr lang="en-CA" dirty="0">
              <a:solidFill>
                <a:schemeClr val="tx1"/>
              </a:solidFill>
            </a:rPr>
            <a:t>and more. </a:t>
          </a:r>
        </a:p>
      </dgm:t>
    </dgm:pt>
    <dgm:pt modelId="{F1F62428-91D0-4016-8236-7A3385F98733}" type="parTrans" cxnId="{E6D628B8-5A11-4E88-8FC1-99A501FEEDAC}">
      <dgm:prSet/>
      <dgm:spPr/>
      <dgm:t>
        <a:bodyPr/>
        <a:lstStyle/>
        <a:p>
          <a:endParaRPr lang="en-CA"/>
        </a:p>
      </dgm:t>
    </dgm:pt>
    <dgm:pt modelId="{61813F14-ECB0-4ACA-AB4D-59D00F755805}" type="sibTrans" cxnId="{E6D628B8-5A11-4E88-8FC1-99A501FEEDAC}">
      <dgm:prSet/>
      <dgm:spPr/>
      <dgm:t>
        <a:bodyPr/>
        <a:lstStyle/>
        <a:p>
          <a:endParaRPr lang="en-CA"/>
        </a:p>
      </dgm:t>
    </dgm:pt>
    <dgm:pt modelId="{69BE5C0F-2F64-4F1D-AB5A-2DCD12E38091}" type="pres">
      <dgm:prSet presAssocID="{1E16D000-8753-45EB-921B-28FF5E75F5A9}" presName="Name0" presStyleCnt="0">
        <dgm:presLayoutVars>
          <dgm:chMax val="7"/>
          <dgm:chPref val="7"/>
          <dgm:dir/>
        </dgm:presLayoutVars>
      </dgm:prSet>
      <dgm:spPr/>
      <dgm:t>
        <a:bodyPr/>
        <a:lstStyle/>
        <a:p>
          <a:endParaRPr lang="en-US"/>
        </a:p>
      </dgm:t>
    </dgm:pt>
    <dgm:pt modelId="{D47A66BF-B38E-43EE-B2CB-5E932BE17765}" type="pres">
      <dgm:prSet presAssocID="{1E16D000-8753-45EB-921B-28FF5E75F5A9}" presName="Name1" presStyleCnt="0"/>
      <dgm:spPr/>
    </dgm:pt>
    <dgm:pt modelId="{560E64C7-9F43-4522-9894-77201487596B}" type="pres">
      <dgm:prSet presAssocID="{1E16D000-8753-45EB-921B-28FF5E75F5A9}" presName="cycle" presStyleCnt="0"/>
      <dgm:spPr/>
    </dgm:pt>
    <dgm:pt modelId="{8EFF3F03-A37C-4FB1-91BD-DB9AEC22CE1A}" type="pres">
      <dgm:prSet presAssocID="{1E16D000-8753-45EB-921B-28FF5E75F5A9}" presName="srcNode" presStyleLbl="node1" presStyleIdx="0" presStyleCnt="3"/>
      <dgm:spPr/>
    </dgm:pt>
    <dgm:pt modelId="{17A3562E-1888-47E0-9786-44C1ECCA3241}" type="pres">
      <dgm:prSet presAssocID="{1E16D000-8753-45EB-921B-28FF5E75F5A9}" presName="conn" presStyleLbl="parChTrans1D2" presStyleIdx="0" presStyleCnt="1"/>
      <dgm:spPr/>
      <dgm:t>
        <a:bodyPr/>
        <a:lstStyle/>
        <a:p>
          <a:endParaRPr lang="en-US"/>
        </a:p>
      </dgm:t>
    </dgm:pt>
    <dgm:pt modelId="{1DB2ED2D-40CF-4B30-9710-B6904C4135CA}" type="pres">
      <dgm:prSet presAssocID="{1E16D000-8753-45EB-921B-28FF5E75F5A9}" presName="extraNode" presStyleLbl="node1" presStyleIdx="0" presStyleCnt="3"/>
      <dgm:spPr/>
    </dgm:pt>
    <dgm:pt modelId="{DA36EE46-18D7-4E9D-A511-B96F2FB1B5BF}" type="pres">
      <dgm:prSet presAssocID="{1E16D000-8753-45EB-921B-28FF5E75F5A9}" presName="dstNode" presStyleLbl="node1" presStyleIdx="0" presStyleCnt="3"/>
      <dgm:spPr/>
    </dgm:pt>
    <dgm:pt modelId="{D053F726-9EDA-4661-880F-12741439818C}" type="pres">
      <dgm:prSet presAssocID="{6B4236B7-CF32-4A39-9450-C718AA18CC2F}" presName="text_1" presStyleLbl="node1" presStyleIdx="0" presStyleCnt="3">
        <dgm:presLayoutVars>
          <dgm:bulletEnabled val="1"/>
        </dgm:presLayoutVars>
      </dgm:prSet>
      <dgm:spPr/>
      <dgm:t>
        <a:bodyPr/>
        <a:lstStyle/>
        <a:p>
          <a:endParaRPr lang="en-US"/>
        </a:p>
      </dgm:t>
    </dgm:pt>
    <dgm:pt modelId="{80FA0DFD-5FE3-43BB-B95A-C947D98571F3}" type="pres">
      <dgm:prSet presAssocID="{6B4236B7-CF32-4A39-9450-C718AA18CC2F}" presName="accent_1" presStyleCnt="0"/>
      <dgm:spPr/>
    </dgm:pt>
    <dgm:pt modelId="{A319394D-1F8B-4086-A8B4-6864217455F3}" type="pres">
      <dgm:prSet presAssocID="{6B4236B7-CF32-4A39-9450-C718AA18CC2F}" presName="accentRepeatNode" presStyleLbl="solidFgAcc1" presStyleIdx="0" presStyleCnt="3"/>
      <dgm:spPr/>
    </dgm:pt>
    <dgm:pt modelId="{AAAEE80F-4ECA-495E-9356-94328F894874}" type="pres">
      <dgm:prSet presAssocID="{A0AA7F17-B6F6-4B80-B04F-33A853E53988}" presName="text_2" presStyleLbl="node1" presStyleIdx="1" presStyleCnt="3">
        <dgm:presLayoutVars>
          <dgm:bulletEnabled val="1"/>
        </dgm:presLayoutVars>
      </dgm:prSet>
      <dgm:spPr/>
      <dgm:t>
        <a:bodyPr/>
        <a:lstStyle/>
        <a:p>
          <a:endParaRPr lang="en-US"/>
        </a:p>
      </dgm:t>
    </dgm:pt>
    <dgm:pt modelId="{57115F60-9260-4559-AAC7-507860CF3B95}" type="pres">
      <dgm:prSet presAssocID="{A0AA7F17-B6F6-4B80-B04F-33A853E53988}" presName="accent_2" presStyleCnt="0"/>
      <dgm:spPr/>
    </dgm:pt>
    <dgm:pt modelId="{5A3363D1-7374-4ABA-89FF-8AA8C4587D49}" type="pres">
      <dgm:prSet presAssocID="{A0AA7F17-B6F6-4B80-B04F-33A853E53988}" presName="accentRepeatNode" presStyleLbl="solidFgAcc1" presStyleIdx="1" presStyleCnt="3"/>
      <dgm:spPr/>
    </dgm:pt>
    <dgm:pt modelId="{848812E4-D6EC-41A1-AA15-F81BB1AEEA26}" type="pres">
      <dgm:prSet presAssocID="{CF52CF13-1D54-43E9-972B-03232653D9C6}" presName="text_3" presStyleLbl="node1" presStyleIdx="2" presStyleCnt="3" custScaleY="109546">
        <dgm:presLayoutVars>
          <dgm:bulletEnabled val="1"/>
        </dgm:presLayoutVars>
      </dgm:prSet>
      <dgm:spPr/>
      <dgm:t>
        <a:bodyPr/>
        <a:lstStyle/>
        <a:p>
          <a:endParaRPr lang="en-US"/>
        </a:p>
      </dgm:t>
    </dgm:pt>
    <dgm:pt modelId="{1E25E9F8-2ABE-4A22-BF6B-ABC28C105512}" type="pres">
      <dgm:prSet presAssocID="{CF52CF13-1D54-43E9-972B-03232653D9C6}" presName="accent_3" presStyleCnt="0"/>
      <dgm:spPr/>
    </dgm:pt>
    <dgm:pt modelId="{F0894B2C-B07E-4613-809E-AA71A5E3F7A1}" type="pres">
      <dgm:prSet presAssocID="{CF52CF13-1D54-43E9-972B-03232653D9C6}" presName="accentRepeatNode" presStyleLbl="solidFgAcc1" presStyleIdx="2" presStyleCnt="3"/>
      <dgm:spPr/>
    </dgm:pt>
  </dgm:ptLst>
  <dgm:cxnLst>
    <dgm:cxn modelId="{C3A69220-2A7A-4C52-BEEF-78A26C1C505C}" type="presOf" srcId="{CF52CF13-1D54-43E9-972B-03232653D9C6}" destId="{848812E4-D6EC-41A1-AA15-F81BB1AEEA26}" srcOrd="0" destOrd="0" presId="urn:microsoft.com/office/officeart/2008/layout/VerticalCurvedList"/>
    <dgm:cxn modelId="{4606E5E1-1647-4BC7-B032-32E36065AC9C}" type="presOf" srcId="{528362A6-56AF-4F97-81B9-FAFE119C6D8F}" destId="{17A3562E-1888-47E0-9786-44C1ECCA3241}" srcOrd="0" destOrd="0" presId="urn:microsoft.com/office/officeart/2008/layout/VerticalCurvedList"/>
    <dgm:cxn modelId="{3158D087-77F9-4DB0-A02A-BBA1A06B6807}" srcId="{1E16D000-8753-45EB-921B-28FF5E75F5A9}" destId="{6B4236B7-CF32-4A39-9450-C718AA18CC2F}" srcOrd="0" destOrd="0" parTransId="{91FC775A-FE6E-4683-892A-B75FF75A8A4A}" sibTransId="{528362A6-56AF-4F97-81B9-FAFE119C6D8F}"/>
    <dgm:cxn modelId="{E6D628B8-5A11-4E88-8FC1-99A501FEEDAC}" srcId="{1E16D000-8753-45EB-921B-28FF5E75F5A9}" destId="{CF52CF13-1D54-43E9-972B-03232653D9C6}" srcOrd="2" destOrd="0" parTransId="{F1F62428-91D0-4016-8236-7A3385F98733}" sibTransId="{61813F14-ECB0-4ACA-AB4D-59D00F755805}"/>
    <dgm:cxn modelId="{30CFCA76-72F8-48C4-A21D-963A886427D0}" type="presOf" srcId="{6B4236B7-CF32-4A39-9450-C718AA18CC2F}" destId="{D053F726-9EDA-4661-880F-12741439818C}" srcOrd="0" destOrd="0" presId="urn:microsoft.com/office/officeart/2008/layout/VerticalCurvedList"/>
    <dgm:cxn modelId="{D2F9EC45-3ACC-423F-B279-06DFFCD525C0}" srcId="{1E16D000-8753-45EB-921B-28FF5E75F5A9}" destId="{A0AA7F17-B6F6-4B80-B04F-33A853E53988}" srcOrd="1" destOrd="0" parTransId="{6C61CE59-69DB-4361-B02F-2D1EC0A50987}" sibTransId="{0769353A-A5D3-46D1-A8A1-339B53DAC64F}"/>
    <dgm:cxn modelId="{0BD802FD-8DC3-48DA-9E87-030917E390BE}" type="presOf" srcId="{A0AA7F17-B6F6-4B80-B04F-33A853E53988}" destId="{AAAEE80F-4ECA-495E-9356-94328F894874}" srcOrd="0" destOrd="0" presId="urn:microsoft.com/office/officeart/2008/layout/VerticalCurvedList"/>
    <dgm:cxn modelId="{D8C9D714-C209-4E0F-8765-2AA75CE5076C}" type="presOf" srcId="{1E16D000-8753-45EB-921B-28FF5E75F5A9}" destId="{69BE5C0F-2F64-4F1D-AB5A-2DCD12E38091}" srcOrd="0" destOrd="0" presId="urn:microsoft.com/office/officeart/2008/layout/VerticalCurvedList"/>
    <dgm:cxn modelId="{CF0634F3-80D0-4CD8-AC94-0342C629847D}" type="presParOf" srcId="{69BE5C0F-2F64-4F1D-AB5A-2DCD12E38091}" destId="{D47A66BF-B38E-43EE-B2CB-5E932BE17765}" srcOrd="0" destOrd="0" presId="urn:microsoft.com/office/officeart/2008/layout/VerticalCurvedList"/>
    <dgm:cxn modelId="{810BE62D-1771-4696-A934-30AEE0FD6E7D}" type="presParOf" srcId="{D47A66BF-B38E-43EE-B2CB-5E932BE17765}" destId="{560E64C7-9F43-4522-9894-77201487596B}" srcOrd="0" destOrd="0" presId="urn:microsoft.com/office/officeart/2008/layout/VerticalCurvedList"/>
    <dgm:cxn modelId="{7EB1BD46-3710-4663-8AB2-A7F80065C47E}" type="presParOf" srcId="{560E64C7-9F43-4522-9894-77201487596B}" destId="{8EFF3F03-A37C-4FB1-91BD-DB9AEC22CE1A}" srcOrd="0" destOrd="0" presId="urn:microsoft.com/office/officeart/2008/layout/VerticalCurvedList"/>
    <dgm:cxn modelId="{BF237069-9DE2-4D94-BE2E-21175E496CE6}" type="presParOf" srcId="{560E64C7-9F43-4522-9894-77201487596B}" destId="{17A3562E-1888-47E0-9786-44C1ECCA3241}" srcOrd="1" destOrd="0" presId="urn:microsoft.com/office/officeart/2008/layout/VerticalCurvedList"/>
    <dgm:cxn modelId="{B46E0FE9-647E-420A-B505-3DBBF8A9D8F6}" type="presParOf" srcId="{560E64C7-9F43-4522-9894-77201487596B}" destId="{1DB2ED2D-40CF-4B30-9710-B6904C4135CA}" srcOrd="2" destOrd="0" presId="urn:microsoft.com/office/officeart/2008/layout/VerticalCurvedList"/>
    <dgm:cxn modelId="{395AE11F-B6C9-4D14-957F-7525A3FAC37B}" type="presParOf" srcId="{560E64C7-9F43-4522-9894-77201487596B}" destId="{DA36EE46-18D7-4E9D-A511-B96F2FB1B5BF}" srcOrd="3" destOrd="0" presId="urn:microsoft.com/office/officeart/2008/layout/VerticalCurvedList"/>
    <dgm:cxn modelId="{0A116216-E91E-45ED-A067-FB74A5479E0F}" type="presParOf" srcId="{D47A66BF-B38E-43EE-B2CB-5E932BE17765}" destId="{D053F726-9EDA-4661-880F-12741439818C}" srcOrd="1" destOrd="0" presId="urn:microsoft.com/office/officeart/2008/layout/VerticalCurvedList"/>
    <dgm:cxn modelId="{FD81554E-878C-4A5E-BA95-74BB66C5730A}" type="presParOf" srcId="{D47A66BF-B38E-43EE-B2CB-5E932BE17765}" destId="{80FA0DFD-5FE3-43BB-B95A-C947D98571F3}" srcOrd="2" destOrd="0" presId="urn:microsoft.com/office/officeart/2008/layout/VerticalCurvedList"/>
    <dgm:cxn modelId="{29EB2EEE-65C1-42B1-B0BA-C17251412239}" type="presParOf" srcId="{80FA0DFD-5FE3-43BB-B95A-C947D98571F3}" destId="{A319394D-1F8B-4086-A8B4-6864217455F3}" srcOrd="0" destOrd="0" presId="urn:microsoft.com/office/officeart/2008/layout/VerticalCurvedList"/>
    <dgm:cxn modelId="{17BC2188-D63F-4F8E-8ECF-74DEDA2E438D}" type="presParOf" srcId="{D47A66BF-B38E-43EE-B2CB-5E932BE17765}" destId="{AAAEE80F-4ECA-495E-9356-94328F894874}" srcOrd="3" destOrd="0" presId="urn:microsoft.com/office/officeart/2008/layout/VerticalCurvedList"/>
    <dgm:cxn modelId="{5D367E14-6B0B-4E43-8990-136B4F81B5D7}" type="presParOf" srcId="{D47A66BF-B38E-43EE-B2CB-5E932BE17765}" destId="{57115F60-9260-4559-AAC7-507860CF3B95}" srcOrd="4" destOrd="0" presId="urn:microsoft.com/office/officeart/2008/layout/VerticalCurvedList"/>
    <dgm:cxn modelId="{EDF99240-F128-4714-904E-40BA766A04C0}" type="presParOf" srcId="{57115F60-9260-4559-AAC7-507860CF3B95}" destId="{5A3363D1-7374-4ABA-89FF-8AA8C4587D49}" srcOrd="0" destOrd="0" presId="urn:microsoft.com/office/officeart/2008/layout/VerticalCurvedList"/>
    <dgm:cxn modelId="{99F70FD1-8DBA-43A4-B5D5-863504CD9F46}" type="presParOf" srcId="{D47A66BF-B38E-43EE-B2CB-5E932BE17765}" destId="{848812E4-D6EC-41A1-AA15-F81BB1AEEA26}" srcOrd="5" destOrd="0" presId="urn:microsoft.com/office/officeart/2008/layout/VerticalCurvedList"/>
    <dgm:cxn modelId="{19F6FA24-AE1F-4DDB-BF1F-A573DF7B513C}" type="presParOf" srcId="{D47A66BF-B38E-43EE-B2CB-5E932BE17765}" destId="{1E25E9F8-2ABE-4A22-BF6B-ABC28C105512}" srcOrd="6" destOrd="0" presId="urn:microsoft.com/office/officeart/2008/layout/VerticalCurvedList"/>
    <dgm:cxn modelId="{B1A3DA3A-774E-427B-B904-1B8DB846ACE9}" type="presParOf" srcId="{1E25E9F8-2ABE-4A22-BF6B-ABC28C105512}" destId="{F0894B2C-B07E-4613-809E-AA71A5E3F7A1}" srcOrd="0" destOrd="0" presId="urn:microsoft.com/office/officeart/2008/layout/VerticalCurvedList"/>
  </dgm:cxnLst>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A3562E-1888-47E0-9786-44C1ECCA3241}">
      <dsp:nvSpPr>
        <dsp:cNvPr id="0" name=""/>
        <dsp:cNvSpPr/>
      </dsp:nvSpPr>
      <dsp:spPr>
        <a:xfrm>
          <a:off x="-3059987" y="-471146"/>
          <a:ext cx="3650120" cy="3650120"/>
        </a:xfrm>
        <a:prstGeom prst="blockArc">
          <a:avLst>
            <a:gd name="adj1" fmla="val 18900000"/>
            <a:gd name="adj2" fmla="val 2700000"/>
            <a:gd name="adj3" fmla="val 592"/>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053F726-9EDA-4661-880F-12741439818C}">
      <dsp:nvSpPr>
        <dsp:cNvPr id="0" name=""/>
        <dsp:cNvSpPr/>
      </dsp:nvSpPr>
      <dsp:spPr>
        <a:xfrm>
          <a:off x="379447" y="270782"/>
          <a:ext cx="6943235" cy="541565"/>
        </a:xfrm>
        <a:prstGeom prst="rect">
          <a:avLst/>
        </a:prstGeom>
        <a:noFill/>
        <a:ln w="25400" cap="flat" cmpd="sng" algn="ctr">
          <a:solidFill>
            <a:srgbClr val="00808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9868" tIns="30480" rIns="30480" bIns="30480" numCol="1" spcCol="1270" anchor="ctr" anchorCtr="0">
          <a:noAutofit/>
        </a:bodyPr>
        <a:lstStyle/>
        <a:p>
          <a:pPr lvl="0" algn="l" defTabSz="533400">
            <a:lnSpc>
              <a:spcPct val="90000"/>
            </a:lnSpc>
            <a:spcBef>
              <a:spcPct val="0"/>
            </a:spcBef>
            <a:spcAft>
              <a:spcPct val="35000"/>
            </a:spcAft>
          </a:pPr>
          <a:r>
            <a:rPr lang="en-CA" sz="1200" kern="1200" dirty="0">
              <a:solidFill>
                <a:schemeClr val="tx1"/>
              </a:solidFill>
            </a:rPr>
            <a:t>2018: </a:t>
          </a:r>
          <a:r>
            <a:rPr lang="en-CA" sz="1200" kern="1200" dirty="0" smtClean="0">
              <a:solidFill>
                <a:schemeClr val="tx1"/>
              </a:solidFill>
            </a:rPr>
            <a:t>Four </a:t>
          </a:r>
          <a:r>
            <a:rPr lang="en-CA" sz="1200" kern="1200" dirty="0">
              <a:solidFill>
                <a:schemeClr val="tx1"/>
              </a:solidFill>
            </a:rPr>
            <a:t>events, 232 physicians and specialists engaged </a:t>
          </a:r>
        </a:p>
      </dsp:txBody>
      <dsp:txXfrm>
        <a:off x="379447" y="270782"/>
        <a:ext cx="6943235" cy="541565"/>
      </dsp:txXfrm>
    </dsp:sp>
    <dsp:sp modelId="{A319394D-1F8B-4086-A8B4-6864217455F3}">
      <dsp:nvSpPr>
        <dsp:cNvPr id="0" name=""/>
        <dsp:cNvSpPr/>
      </dsp:nvSpPr>
      <dsp:spPr>
        <a:xfrm>
          <a:off x="40968" y="203087"/>
          <a:ext cx="676956" cy="67695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AAEE80F-4ECA-495E-9356-94328F894874}">
      <dsp:nvSpPr>
        <dsp:cNvPr id="0" name=""/>
        <dsp:cNvSpPr/>
      </dsp:nvSpPr>
      <dsp:spPr>
        <a:xfrm>
          <a:off x="576306" y="1083131"/>
          <a:ext cx="6746376" cy="541565"/>
        </a:xfrm>
        <a:prstGeom prst="rect">
          <a:avLst/>
        </a:prstGeom>
        <a:noFill/>
        <a:ln w="25400" cap="flat" cmpd="sng" algn="ctr">
          <a:solidFill>
            <a:srgbClr val="00808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9868" tIns="30480" rIns="30480" bIns="30480" numCol="1" spcCol="1270" anchor="ctr" anchorCtr="0">
          <a:noAutofit/>
        </a:bodyPr>
        <a:lstStyle/>
        <a:p>
          <a:pPr lvl="0" algn="l" defTabSz="533400">
            <a:lnSpc>
              <a:spcPct val="90000"/>
            </a:lnSpc>
            <a:spcBef>
              <a:spcPct val="0"/>
            </a:spcBef>
            <a:spcAft>
              <a:spcPct val="35000"/>
            </a:spcAft>
          </a:pPr>
          <a:r>
            <a:rPr lang="en-CA" sz="1200" kern="1200" dirty="0">
              <a:solidFill>
                <a:schemeClr val="tx1"/>
              </a:solidFill>
            </a:rPr>
            <a:t>2019: Focus on mindfulness and meditation</a:t>
          </a:r>
        </a:p>
      </dsp:txBody>
      <dsp:txXfrm>
        <a:off x="576306" y="1083131"/>
        <a:ext cx="6746376" cy="541565"/>
      </dsp:txXfrm>
    </dsp:sp>
    <dsp:sp modelId="{5A3363D1-7374-4ABA-89FF-8AA8C4587D49}">
      <dsp:nvSpPr>
        <dsp:cNvPr id="0" name=""/>
        <dsp:cNvSpPr/>
      </dsp:nvSpPr>
      <dsp:spPr>
        <a:xfrm>
          <a:off x="237827" y="1015435"/>
          <a:ext cx="676956" cy="67695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48812E4-D6EC-41A1-AA15-F81BB1AEEA26}">
      <dsp:nvSpPr>
        <dsp:cNvPr id="0" name=""/>
        <dsp:cNvSpPr/>
      </dsp:nvSpPr>
      <dsp:spPr>
        <a:xfrm>
          <a:off x="379447" y="1869630"/>
          <a:ext cx="6943235" cy="593263"/>
        </a:xfrm>
        <a:prstGeom prst="rect">
          <a:avLst/>
        </a:prstGeom>
        <a:noFill/>
        <a:ln w="25400" cap="flat" cmpd="sng" algn="ctr">
          <a:solidFill>
            <a:srgbClr val="00808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9868" tIns="30480" rIns="30480" bIns="30480" numCol="1" spcCol="1270" anchor="ctr" anchorCtr="0">
          <a:noAutofit/>
        </a:bodyPr>
        <a:lstStyle/>
        <a:p>
          <a:pPr lvl="0" algn="l" defTabSz="533400">
            <a:lnSpc>
              <a:spcPct val="90000"/>
            </a:lnSpc>
            <a:spcBef>
              <a:spcPct val="0"/>
            </a:spcBef>
            <a:spcAft>
              <a:spcPct val="35000"/>
            </a:spcAft>
          </a:pPr>
          <a:r>
            <a:rPr lang="en-CA" sz="1200" kern="1200" dirty="0">
              <a:solidFill>
                <a:schemeClr val="tx1"/>
              </a:solidFill>
            </a:rPr>
            <a:t>Event examples: Workshops with Dr. Dike Drummond, mindful breathing and meditation practice at the Centre for Mindfulness Canada, </a:t>
          </a:r>
          <a:r>
            <a:rPr lang="en-CA" sz="1200" kern="1200" dirty="0" smtClean="0">
              <a:solidFill>
                <a:schemeClr val="tx1"/>
              </a:solidFill>
            </a:rPr>
            <a:t>workshops </a:t>
          </a:r>
          <a:r>
            <a:rPr lang="en-CA" sz="1200" kern="1200" dirty="0">
              <a:solidFill>
                <a:schemeClr val="tx1"/>
              </a:solidFill>
            </a:rPr>
            <a:t>with Dr. Mark </a:t>
          </a:r>
          <a:r>
            <a:rPr lang="en-CA" sz="1200" kern="1200" dirty="0" smtClean="0">
              <a:solidFill>
                <a:schemeClr val="tx1"/>
              </a:solidFill>
            </a:rPr>
            <a:t>Sherman, </a:t>
          </a:r>
          <a:r>
            <a:rPr lang="en-CA" sz="1200" kern="1200" dirty="0">
              <a:solidFill>
                <a:schemeClr val="tx1"/>
              </a:solidFill>
            </a:rPr>
            <a:t>and more. </a:t>
          </a:r>
        </a:p>
      </dsp:txBody>
      <dsp:txXfrm>
        <a:off x="379447" y="1869630"/>
        <a:ext cx="6943235" cy="593263"/>
      </dsp:txXfrm>
    </dsp:sp>
    <dsp:sp modelId="{F0894B2C-B07E-4613-809E-AA71A5E3F7A1}">
      <dsp:nvSpPr>
        <dsp:cNvPr id="0" name=""/>
        <dsp:cNvSpPr/>
      </dsp:nvSpPr>
      <dsp:spPr>
        <a:xfrm>
          <a:off x="40968" y="1827783"/>
          <a:ext cx="676956" cy="67695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15FFD82-B636-4E4C-AB24-B7B56D061070}" type="datetimeFigureOut">
              <a:rPr lang="en-US" smtClean="0"/>
              <a:t>9/23/2019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1951B3C-686E-42FF-B8EF-410841353DB7}" type="slidenum">
              <a:rPr lang="en-US" smtClean="0"/>
              <a:t>‹#›</a:t>
            </a:fld>
            <a:endParaRPr lang="en-US"/>
          </a:p>
        </p:txBody>
      </p:sp>
    </p:spTree>
    <p:extLst>
      <p:ext uri="{BB962C8B-B14F-4D97-AF65-F5344CB8AC3E}">
        <p14:creationId xmlns:p14="http://schemas.microsoft.com/office/powerpoint/2010/main" val="39767862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5010" y="0"/>
            <a:ext cx="2971800" cy="457200"/>
          </a:xfrm>
          <a:prstGeom prst="rect">
            <a:avLst/>
          </a:prstGeom>
        </p:spPr>
        <p:txBody>
          <a:bodyPr vert="horz" lIns="91440" tIns="45720" rIns="91440" bIns="45720" rtlCol="0"/>
          <a:lstStyle>
            <a:lvl1pPr algn="r">
              <a:defRPr sz="1200"/>
            </a:lvl1pPr>
          </a:lstStyle>
          <a:p>
            <a:fld id="{1CB80F1F-AE7F-4112-BD1F-7EC85A545A26}" type="datetimeFigureOut">
              <a:rPr lang="en-US" smtClean="0"/>
              <a:t>9/23/2019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4684"/>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5010" y="8684684"/>
            <a:ext cx="2971800" cy="457200"/>
          </a:xfrm>
          <a:prstGeom prst="rect">
            <a:avLst/>
          </a:prstGeom>
        </p:spPr>
        <p:txBody>
          <a:bodyPr vert="horz" lIns="91440" tIns="45720" rIns="91440" bIns="45720" rtlCol="0" anchor="b"/>
          <a:lstStyle>
            <a:lvl1pPr algn="r">
              <a:defRPr sz="1200"/>
            </a:lvl1pPr>
          </a:lstStyle>
          <a:p>
            <a:fld id="{BE664605-3CEA-4A26-B7C7-6FCD1C110CD9}" type="slidenum">
              <a:rPr lang="en-US" smtClean="0"/>
              <a:t>‹#›</a:t>
            </a:fld>
            <a:endParaRPr lang="en-US"/>
          </a:p>
        </p:txBody>
      </p:sp>
    </p:spTree>
    <p:extLst>
      <p:ext uri="{BB962C8B-B14F-4D97-AF65-F5344CB8AC3E}">
        <p14:creationId xmlns:p14="http://schemas.microsoft.com/office/powerpoint/2010/main" val="5616123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BE664605-3CEA-4A26-B7C7-6FCD1C110CD9}" type="slidenum">
              <a:rPr lang="en-US" smtClean="0"/>
              <a:t>2</a:t>
            </a:fld>
            <a:endParaRPr lang="en-US"/>
          </a:p>
        </p:txBody>
      </p:sp>
    </p:spTree>
    <p:extLst>
      <p:ext uri="{BB962C8B-B14F-4D97-AF65-F5344CB8AC3E}">
        <p14:creationId xmlns:p14="http://schemas.microsoft.com/office/powerpoint/2010/main" val="40296898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BE664605-3CEA-4A26-B7C7-6FCD1C110CD9}" type="slidenum">
              <a:rPr lang="en-US" smtClean="0"/>
              <a:t>21</a:t>
            </a:fld>
            <a:endParaRPr lang="en-US"/>
          </a:p>
        </p:txBody>
      </p:sp>
    </p:spTree>
    <p:extLst>
      <p:ext uri="{BB962C8B-B14F-4D97-AF65-F5344CB8AC3E}">
        <p14:creationId xmlns:p14="http://schemas.microsoft.com/office/powerpoint/2010/main" val="18774346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p:spPr>
        <p:txBody>
          <a:bodyPr/>
          <a:lstStyle/>
          <a:p>
            <a:r>
              <a:rPr lang="en-US" sz="1200" b="1" dirty="0"/>
              <a:t>What: </a:t>
            </a:r>
            <a:r>
              <a:rPr lang="en-US" sz="800" kern="1200" dirty="0">
                <a:solidFill>
                  <a:schemeClr val="tx1"/>
                </a:solidFill>
                <a:effectLst/>
                <a:latin typeface="+mn-lt"/>
                <a:ea typeface="+mn-ea"/>
                <a:cs typeface="+mn-cs"/>
              </a:rPr>
              <a:t>The Western Interior Chapter and Merritt Chapter boundaries rest within the traditional territories of four Nations: the </a:t>
            </a:r>
            <a:r>
              <a:rPr lang="en-US" sz="800" kern="1200" dirty="0" err="1">
                <a:solidFill>
                  <a:schemeClr val="tx1"/>
                </a:solidFill>
                <a:effectLst/>
                <a:latin typeface="+mn-lt"/>
                <a:ea typeface="+mn-ea"/>
                <a:cs typeface="+mn-cs"/>
              </a:rPr>
              <a:t>Nlaka’pamux</a:t>
            </a:r>
            <a:r>
              <a:rPr lang="en-US" sz="800" kern="1200" dirty="0">
                <a:solidFill>
                  <a:schemeClr val="tx1"/>
                </a:solidFill>
                <a:effectLst/>
                <a:latin typeface="+mn-lt"/>
                <a:ea typeface="+mn-ea"/>
                <a:cs typeface="+mn-cs"/>
              </a:rPr>
              <a:t>, Northern </a:t>
            </a:r>
            <a:r>
              <a:rPr lang="en-US" sz="800" kern="1200" dirty="0" err="1">
                <a:solidFill>
                  <a:schemeClr val="tx1"/>
                </a:solidFill>
                <a:effectLst/>
                <a:latin typeface="+mn-lt"/>
                <a:ea typeface="+mn-ea"/>
                <a:cs typeface="+mn-cs"/>
              </a:rPr>
              <a:t>St’at’imc</a:t>
            </a:r>
            <a:r>
              <a:rPr lang="en-US" sz="800" kern="1200" dirty="0">
                <a:solidFill>
                  <a:schemeClr val="tx1"/>
                </a:solidFill>
                <a:effectLst/>
                <a:latin typeface="+mn-lt"/>
                <a:ea typeface="+mn-ea"/>
                <a:cs typeface="+mn-cs"/>
              </a:rPr>
              <a:t>, Syilx and </a:t>
            </a:r>
            <a:r>
              <a:rPr lang="en-US" sz="800" kern="1200" dirty="0" err="1">
                <a:solidFill>
                  <a:schemeClr val="tx1"/>
                </a:solidFill>
                <a:effectLst/>
                <a:latin typeface="+mn-lt"/>
                <a:ea typeface="+mn-ea"/>
                <a:cs typeface="+mn-cs"/>
              </a:rPr>
              <a:t>Secwepmec</a:t>
            </a:r>
            <a:r>
              <a:rPr lang="en-US" sz="800" kern="1200" dirty="0">
                <a:solidFill>
                  <a:schemeClr val="tx1"/>
                </a:solidFill>
                <a:effectLst/>
                <a:latin typeface="+mn-lt"/>
                <a:ea typeface="+mn-ea"/>
                <a:cs typeface="+mn-cs"/>
              </a:rPr>
              <a:t>. This area has 24 of the 54 First Nations communities in the Interior Region, and First Nations represent a majority population in many of the communities served by Rural and Remote Division of Family Practice physicians. Therefore, understanding the health needs of First Nations and developing meaningful partnerships with communities and health providers has been an area of focus in 2019. </a:t>
            </a:r>
          </a:p>
          <a:p>
            <a:r>
              <a:rPr lang="en-US" sz="800" kern="1200" dirty="0">
                <a:solidFill>
                  <a:schemeClr val="tx1"/>
                </a:solidFill>
                <a:effectLst/>
                <a:latin typeface="+mn-lt"/>
                <a:ea typeface="+mn-ea"/>
                <a:cs typeface="+mn-cs"/>
              </a:rPr>
              <a:t> </a:t>
            </a:r>
          </a:p>
          <a:p>
            <a:r>
              <a:rPr lang="en-US" sz="800" kern="1200" dirty="0">
                <a:solidFill>
                  <a:schemeClr val="tx1"/>
                </a:solidFill>
                <a:effectLst/>
                <a:latin typeface="+mn-lt"/>
                <a:ea typeface="+mn-ea"/>
                <a:cs typeface="+mn-cs"/>
              </a:rPr>
              <a:t>To develop these relationships, the Rural and Remote Division of Family Practice Interior Region has taken an approach of doing things differently, allowing First Nations partners to take the lead and demonstrate how relationships are built, such as participating in sharing circles focusing first on developing trust, and going out to First Nations health centers, recognizing the importance of seeing community strengths and challenges first hand. Before delving into health service planning and gap identification, the Nations have shared that we must first better understand each other as partners. </a:t>
            </a:r>
          </a:p>
          <a:p>
            <a:endParaRPr lang="en-US" sz="1200" b="1" dirty="0"/>
          </a:p>
          <a:p>
            <a:r>
              <a:rPr lang="en-US" sz="1200" b="1" dirty="0"/>
              <a:t>Who: </a:t>
            </a:r>
            <a:r>
              <a:rPr lang="en-US" sz="1200" b="0" dirty="0"/>
              <a:t>First Nations, R&amp;R and IH</a:t>
            </a:r>
          </a:p>
          <a:p>
            <a:endParaRPr lang="en-US" sz="1200" b="1" dirty="0"/>
          </a:p>
          <a:p>
            <a:r>
              <a:rPr lang="en-US" sz="1200" b="1" dirty="0"/>
              <a:t>Where: </a:t>
            </a:r>
            <a:r>
              <a:rPr lang="en-US" sz="1200" b="0" dirty="0"/>
              <a:t>Western Interior Chapter </a:t>
            </a:r>
          </a:p>
          <a:p>
            <a:endParaRPr lang="en-US" sz="1200" b="1" dirty="0"/>
          </a:p>
          <a:p>
            <a:r>
              <a:rPr lang="en-US" sz="1200" b="1" dirty="0"/>
              <a:t>Key learning or impact:  K </a:t>
            </a:r>
            <a:r>
              <a:rPr lang="en-US" sz="1200" kern="1200" dirty="0">
                <a:solidFill>
                  <a:schemeClr val="tx1"/>
                </a:solidFill>
                <a:effectLst/>
                <a:latin typeface="+mn-lt"/>
                <a:ea typeface="+mn-ea"/>
                <a:cs typeface="+mn-cs"/>
              </a:rPr>
              <a:t>On June 17-19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the </a:t>
            </a:r>
            <a:r>
              <a:rPr lang="en-US" sz="1200" kern="1200" dirty="0" err="1">
                <a:solidFill>
                  <a:schemeClr val="tx1"/>
                </a:solidFill>
                <a:effectLst/>
                <a:latin typeface="+mn-lt"/>
                <a:ea typeface="+mn-ea"/>
                <a:cs typeface="+mn-cs"/>
              </a:rPr>
              <a:t>Nlaka’pamux</a:t>
            </a:r>
            <a:r>
              <a:rPr lang="en-US" sz="1200" kern="1200" dirty="0">
                <a:solidFill>
                  <a:schemeClr val="tx1"/>
                </a:solidFill>
                <a:effectLst/>
                <a:latin typeface="+mn-lt"/>
                <a:ea typeface="+mn-ea"/>
                <a:cs typeface="+mn-cs"/>
              </a:rPr>
              <a:t> Nation hosted a three-day tour of their 12 communities for </a:t>
            </a:r>
          </a:p>
          <a:p>
            <a:r>
              <a:rPr lang="en-US" sz="1200" kern="1200" dirty="0">
                <a:solidFill>
                  <a:schemeClr val="tx1"/>
                </a:solidFill>
                <a:effectLst/>
                <a:latin typeface="+mn-lt"/>
                <a:ea typeface="+mn-ea"/>
                <a:cs typeface="+mn-cs"/>
              </a:rPr>
              <a:t>Interior Health administrators and the Rural and Remote Division of Family Practice. Some of the emerging themes were: </a:t>
            </a:r>
          </a:p>
          <a:p>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difficulty in recruiting and retaining nursing staff and primary care providers due to multiple factors such as housing shortages, complexity of care, etc.</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untapped opportunity for virtual care as a viable solution to access gaps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need for additional diabetes support (foot care, certified diabetes educators, etc.)</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need to develop discharge planning protocols that consider the unique socio-economic challenges faced by many First Nations community members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opportunity to better integrate primary care providers with Nation shared service providers, utilizing a multidisciplinary team-based model (example: Nation mental wellness clinicians, dieticians, nurses)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 possible role for a health advocate position for more vulnerable Nation members, such as those with MHSU challenges. This position has been tried in Merritt and has been a welcomed by local physicians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Need for increased outreach from allied health</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Need to improve cultural safety</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Learnings for us as a Division are as follows: </a:t>
            </a:r>
          </a:p>
          <a:p>
            <a:pPr marL="342900" indent="-342900">
              <a:buFont typeface="+mj-lt"/>
              <a:buAutoNum type="arabicPeriod"/>
            </a:pPr>
            <a:r>
              <a:rPr lang="en-CA" dirty="0"/>
              <a:t>New Territory = Cultural Humility – It’s okay to not have the answers! </a:t>
            </a:r>
          </a:p>
          <a:p>
            <a:pPr marL="342900" indent="-342900">
              <a:buFont typeface="+mj-lt"/>
              <a:buAutoNum type="arabicPeriod"/>
            </a:pPr>
            <a:r>
              <a:rPr lang="en-CA" dirty="0"/>
              <a:t>FNHA is an important facilitator but is not the voice of </a:t>
            </a:r>
            <a:r>
              <a:rPr lang="en-US" dirty="0"/>
              <a:t>local First Nations</a:t>
            </a:r>
          </a:p>
          <a:p>
            <a:pPr marL="342900" indent="-342900">
              <a:buFont typeface="+mj-lt"/>
              <a:buAutoNum type="arabicPeriod"/>
            </a:pPr>
            <a:r>
              <a:rPr lang="en-US" dirty="0"/>
              <a:t>Communities/Nations/FNHA are service providers with key services to be considered in multidisciplinary team building</a:t>
            </a:r>
            <a:endParaRPr lang="en-CA" dirty="0"/>
          </a:p>
          <a:p>
            <a:pPr marL="342900" indent="-342900">
              <a:buFont typeface="+mj-lt"/>
              <a:buAutoNum type="arabicPeriod"/>
            </a:pPr>
            <a:r>
              <a:rPr lang="en-CA" dirty="0"/>
              <a:t>Important role of the Community Engagement Coordinators and Health Directors</a:t>
            </a:r>
          </a:p>
          <a:p>
            <a:pPr marL="342900" indent="-342900">
              <a:buFont typeface="+mj-lt"/>
              <a:buAutoNum type="arabicPeriod"/>
            </a:pPr>
            <a:r>
              <a:rPr lang="en-CA" dirty="0"/>
              <a:t>Human resource capacity challenges = “what does meaningful partnership look like to you?”</a:t>
            </a:r>
          </a:p>
          <a:p>
            <a:pPr marL="342900" indent="-342900">
              <a:buFont typeface="+mj-lt"/>
              <a:buAutoNum type="arabicPeriod"/>
            </a:pPr>
            <a:r>
              <a:rPr lang="en-CA" dirty="0"/>
              <a:t>Understanding the Urban Population Needs – Ask the Nations!</a:t>
            </a:r>
          </a:p>
          <a:p>
            <a:pPr marL="342900" indent="-342900">
              <a:buFont typeface="+mj-lt"/>
              <a:buAutoNum type="arabicPeriod"/>
            </a:pPr>
            <a:r>
              <a:rPr lang="en-CA" dirty="0"/>
              <a:t>First Nations have their own avenues to advocate for change</a:t>
            </a:r>
          </a:p>
          <a:p>
            <a:pPr marL="342900" indent="-342900">
              <a:buFont typeface="+mj-lt"/>
              <a:buAutoNum type="arabicPeriod"/>
            </a:pPr>
            <a:r>
              <a:rPr lang="en-CA" dirty="0"/>
              <a:t>Acknowledge the uniqueness of each community in planning</a:t>
            </a:r>
          </a:p>
          <a:p>
            <a:pPr marL="342900" indent="-342900">
              <a:buFont typeface="+mj-lt"/>
              <a:buAutoNum type="arabicPeriod"/>
            </a:pPr>
            <a:r>
              <a:rPr lang="en-US" dirty="0"/>
              <a:t>Take a spirit of learning! - “We are committed to be true collaborative partners. We commit to show up to the table with good intentions, and learn from each other.”</a:t>
            </a:r>
          </a:p>
          <a:p>
            <a:pPr marL="342900" indent="-342900">
              <a:buFont typeface="+mj-lt"/>
              <a:buAutoNum type="arabicPeriod"/>
            </a:pPr>
            <a:r>
              <a:rPr lang="en-US" dirty="0"/>
              <a:t>Consider the round table/sharing circle format for meetings</a:t>
            </a:r>
          </a:p>
          <a:p>
            <a:pPr lvl="0"/>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E664605-3CEA-4A26-B7C7-6FCD1C110CD9}" type="slidenum">
              <a:rPr lang="en-US" smtClean="0"/>
              <a:t>23</a:t>
            </a:fld>
            <a:endParaRPr lang="en-US" dirty="0"/>
          </a:p>
        </p:txBody>
      </p:sp>
    </p:spTree>
    <p:extLst>
      <p:ext uri="{BB962C8B-B14F-4D97-AF65-F5344CB8AC3E}">
        <p14:creationId xmlns:p14="http://schemas.microsoft.com/office/powerpoint/2010/main" val="32447644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BE664605-3CEA-4A26-B7C7-6FCD1C110CD9}" type="slidenum">
              <a:rPr lang="en-US" smtClean="0"/>
              <a:t>30</a:t>
            </a:fld>
            <a:endParaRPr lang="en-US"/>
          </a:p>
        </p:txBody>
      </p:sp>
    </p:spTree>
    <p:extLst>
      <p:ext uri="{BB962C8B-B14F-4D97-AF65-F5344CB8AC3E}">
        <p14:creationId xmlns:p14="http://schemas.microsoft.com/office/powerpoint/2010/main" val="2650878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BE664605-3CEA-4A26-B7C7-6FCD1C110CD9}" type="slidenum">
              <a:rPr lang="en-US" smtClean="0"/>
              <a:t>3</a:t>
            </a:fld>
            <a:endParaRPr lang="en-US"/>
          </a:p>
        </p:txBody>
      </p:sp>
    </p:spTree>
    <p:extLst>
      <p:ext uri="{BB962C8B-B14F-4D97-AF65-F5344CB8AC3E}">
        <p14:creationId xmlns:p14="http://schemas.microsoft.com/office/powerpoint/2010/main" val="26934817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BE664605-3CEA-4A26-B7C7-6FCD1C110CD9}" type="slidenum">
              <a:rPr lang="en-US" smtClean="0"/>
              <a:t>5</a:t>
            </a:fld>
            <a:endParaRPr lang="en-US"/>
          </a:p>
        </p:txBody>
      </p:sp>
    </p:spTree>
    <p:extLst>
      <p:ext uri="{BB962C8B-B14F-4D97-AF65-F5344CB8AC3E}">
        <p14:creationId xmlns:p14="http://schemas.microsoft.com/office/powerpoint/2010/main" val="38453271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BE664605-3CEA-4A26-B7C7-6FCD1C110CD9}" type="slidenum">
              <a:rPr lang="en-US" smtClean="0"/>
              <a:t>6</a:t>
            </a:fld>
            <a:endParaRPr lang="en-US"/>
          </a:p>
        </p:txBody>
      </p:sp>
    </p:spTree>
    <p:extLst>
      <p:ext uri="{BB962C8B-B14F-4D97-AF65-F5344CB8AC3E}">
        <p14:creationId xmlns:p14="http://schemas.microsoft.com/office/powerpoint/2010/main" val="30223842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BE664605-3CEA-4A26-B7C7-6FCD1C110CD9}" type="slidenum">
              <a:rPr lang="en-US" smtClean="0"/>
              <a:t>7</a:t>
            </a:fld>
            <a:endParaRPr lang="en-US"/>
          </a:p>
        </p:txBody>
      </p:sp>
    </p:spTree>
    <p:extLst>
      <p:ext uri="{BB962C8B-B14F-4D97-AF65-F5344CB8AC3E}">
        <p14:creationId xmlns:p14="http://schemas.microsoft.com/office/powerpoint/2010/main" val="7133486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664605-3CEA-4A26-B7C7-6FCD1C110CD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180694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BE664605-3CEA-4A26-B7C7-6FCD1C110CD9}" type="slidenum">
              <a:rPr lang="en-US" smtClean="0"/>
              <a:t>9</a:t>
            </a:fld>
            <a:endParaRPr lang="en-US"/>
          </a:p>
        </p:txBody>
      </p:sp>
    </p:spTree>
    <p:extLst>
      <p:ext uri="{BB962C8B-B14F-4D97-AF65-F5344CB8AC3E}">
        <p14:creationId xmlns:p14="http://schemas.microsoft.com/office/powerpoint/2010/main" val="8854461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664605-3CEA-4A26-B7C7-6FCD1C110CD9}" type="slidenum">
              <a:rPr lang="en-US" smtClean="0"/>
              <a:t>15</a:t>
            </a:fld>
            <a:endParaRPr lang="en-US"/>
          </a:p>
        </p:txBody>
      </p:sp>
    </p:spTree>
    <p:extLst>
      <p:ext uri="{BB962C8B-B14F-4D97-AF65-F5344CB8AC3E}">
        <p14:creationId xmlns:p14="http://schemas.microsoft.com/office/powerpoint/2010/main" val="385698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a:p>
            <a:pPr marL="228600" indent="-228600">
              <a:buAutoNum type="arabicPeriod"/>
            </a:pPr>
            <a:endParaRPr lang="en-US" dirty="0"/>
          </a:p>
          <a:p>
            <a:pPr marL="228600" indent="-228600">
              <a:buAutoNum type="arabicPeriod"/>
            </a:pP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E664605-3CEA-4A26-B7C7-6FCD1C110CD9}" type="slidenum">
              <a:rPr lang="en-US" smtClean="0"/>
              <a:t>17</a:t>
            </a:fld>
            <a:endParaRPr lang="en-US" dirty="0"/>
          </a:p>
        </p:txBody>
      </p:sp>
    </p:spTree>
    <p:extLst>
      <p:ext uri="{BB962C8B-B14F-4D97-AF65-F5344CB8AC3E}">
        <p14:creationId xmlns:p14="http://schemas.microsoft.com/office/powerpoint/2010/main" val="39387799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Funder Logos">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130427"/>
            <a:ext cx="10058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2235200" y="3886200"/>
            <a:ext cx="9347200" cy="17526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BA646B65-C9F8-4B41-9AA5-86B1207E16E8}" type="datetimeFigureOut">
              <a:rPr lang="en-US" smtClean="0"/>
              <a:t>9/23/2019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7DA492-9AC2-4DD3-A802-F493823DFAF1}" type="slidenum">
              <a:rPr lang="en-US" smtClean="0"/>
              <a:t>‹#›</a:t>
            </a:fld>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0" y="5439657"/>
            <a:ext cx="3298494" cy="969782"/>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991600" y="515506"/>
            <a:ext cx="2590800" cy="837430"/>
          </a:xfrm>
          <a:prstGeom prst="rect">
            <a:avLst/>
          </a:prstGeom>
        </p:spPr>
      </p:pic>
    </p:spTree>
    <p:extLst>
      <p:ext uri="{BB962C8B-B14F-4D97-AF65-F5344CB8AC3E}">
        <p14:creationId xmlns:p14="http://schemas.microsoft.com/office/powerpoint/2010/main" val="398735855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0" y="6356352"/>
            <a:ext cx="1219200" cy="365125"/>
          </a:xfrm>
        </p:spPr>
        <p:txBody>
          <a:bodyPr/>
          <a:lstStyle/>
          <a:p>
            <a:fld id="{BA646B65-C9F8-4B41-9AA5-86B1207E16E8}" type="datetimeFigureOut">
              <a:rPr lang="en-US" smtClean="0"/>
              <a:t>9/23/2019</a:t>
            </a:fld>
            <a:endParaRPr lang="en-US" dirty="0"/>
          </a:p>
        </p:txBody>
      </p:sp>
      <p:sp>
        <p:nvSpPr>
          <p:cNvPr id="5" name="Footer Placeholder 4"/>
          <p:cNvSpPr>
            <a:spLocks noGrp="1"/>
          </p:cNvSpPr>
          <p:nvPr>
            <p:ph type="ftr" sz="quarter" idx="11"/>
          </p:nvPr>
        </p:nvSpPr>
        <p:spPr>
          <a:xfrm>
            <a:off x="1524002" y="6356352"/>
            <a:ext cx="6779684" cy="365125"/>
          </a:xfrm>
        </p:spPr>
        <p:txBody>
          <a:bodyPr/>
          <a:lstStyle>
            <a:lvl1pPr algn="l">
              <a:defRPr/>
            </a:lvl1pPr>
          </a:lstStyle>
          <a:p>
            <a:endParaRPr lang="en-US"/>
          </a:p>
        </p:txBody>
      </p:sp>
      <p:sp>
        <p:nvSpPr>
          <p:cNvPr id="6" name="Slide Number Placeholder 5"/>
          <p:cNvSpPr>
            <a:spLocks noGrp="1"/>
          </p:cNvSpPr>
          <p:nvPr>
            <p:ph type="sldNum" sz="quarter" idx="12"/>
          </p:nvPr>
        </p:nvSpPr>
        <p:spPr/>
        <p:txBody>
          <a:bodyPr/>
          <a:lstStyle/>
          <a:p>
            <a:fld id="{B77DA492-9AC2-4DD3-A802-F493823DFAF1}" type="slidenum">
              <a:rPr lang="en-US" smtClean="0"/>
              <a:t>‹#›</a:t>
            </a:fld>
            <a:endParaRPr lang="en-US" dirty="0"/>
          </a:p>
        </p:txBody>
      </p:sp>
    </p:spTree>
    <p:extLst>
      <p:ext uri="{BB962C8B-B14F-4D97-AF65-F5344CB8AC3E}">
        <p14:creationId xmlns:p14="http://schemas.microsoft.com/office/powerpoint/2010/main" val="185473669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Funder Log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0" y="6356352"/>
            <a:ext cx="1219200" cy="365125"/>
          </a:xfrm>
        </p:spPr>
        <p:txBody>
          <a:bodyPr/>
          <a:lstStyle/>
          <a:p>
            <a:fld id="{BA646B65-C9F8-4B41-9AA5-86B1207E16E8}" type="datetimeFigureOut">
              <a:rPr lang="en-US" smtClean="0"/>
              <a:t>9/23/2019</a:t>
            </a:fld>
            <a:endParaRPr lang="en-US" dirty="0"/>
          </a:p>
        </p:txBody>
      </p:sp>
      <p:sp>
        <p:nvSpPr>
          <p:cNvPr id="5" name="Footer Placeholder 4"/>
          <p:cNvSpPr>
            <a:spLocks noGrp="1"/>
          </p:cNvSpPr>
          <p:nvPr>
            <p:ph type="ftr" sz="quarter" idx="11"/>
          </p:nvPr>
        </p:nvSpPr>
        <p:spPr>
          <a:xfrm>
            <a:off x="1524002" y="6356352"/>
            <a:ext cx="6779684" cy="365125"/>
          </a:xfrm>
        </p:spPr>
        <p:txBody>
          <a:bodyPr/>
          <a:lstStyle>
            <a:lvl1pPr algn="l">
              <a:defRPr/>
            </a:lvl1pPr>
          </a:lstStyle>
          <a:p>
            <a:endParaRPr lang="en-US"/>
          </a:p>
        </p:txBody>
      </p:sp>
      <p:sp>
        <p:nvSpPr>
          <p:cNvPr id="6" name="Slide Number Placeholder 5"/>
          <p:cNvSpPr>
            <a:spLocks noGrp="1"/>
          </p:cNvSpPr>
          <p:nvPr>
            <p:ph type="sldNum" sz="quarter" idx="12"/>
          </p:nvPr>
        </p:nvSpPr>
        <p:spPr/>
        <p:txBody>
          <a:bodyPr/>
          <a:lstStyle/>
          <a:p>
            <a:fld id="{B77DA492-9AC2-4DD3-A802-F493823DFAF1}" type="slidenum">
              <a:rPr lang="en-US" smtClean="0"/>
              <a:t>‹#›</a:t>
            </a:fld>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0" y="5439657"/>
            <a:ext cx="3298494" cy="969782"/>
          </a:xfrm>
          <a:prstGeom prst="rect">
            <a:avLst/>
          </a:prstGeom>
        </p:spPr>
      </p:pic>
    </p:spTree>
    <p:extLst>
      <p:ext uri="{BB962C8B-B14F-4D97-AF65-F5344CB8AC3E}">
        <p14:creationId xmlns:p14="http://schemas.microsoft.com/office/powerpoint/2010/main" val="66736701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BA646B65-C9F8-4B41-9AA5-86B1207E16E8}" type="datetimeFigureOut">
              <a:rPr lang="en-US" smtClean="0"/>
              <a:t>9/23/2019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77DA492-9AC2-4DD3-A802-F493823DFAF1}" type="slidenum">
              <a:rPr lang="en-US" smtClean="0"/>
              <a:t>‹#›</a:t>
            </a:fld>
            <a:endParaRPr lang="en-US"/>
          </a:p>
        </p:txBody>
      </p:sp>
    </p:spTree>
    <p:extLst>
      <p:ext uri="{BB962C8B-B14F-4D97-AF65-F5344CB8AC3E}">
        <p14:creationId xmlns:p14="http://schemas.microsoft.com/office/powerpoint/2010/main" val="103238231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Funder Log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BA646B65-C9F8-4B41-9AA5-86B1207E16E8}" type="datetimeFigureOut">
              <a:rPr lang="en-US" smtClean="0"/>
              <a:t>9/23/2019</a:t>
            </a:fld>
            <a:endParaRPr lang="en-US"/>
          </a:p>
        </p:txBody>
      </p:sp>
      <p:sp>
        <p:nvSpPr>
          <p:cNvPr id="4" name="Footer Placeholder 3"/>
          <p:cNvSpPr>
            <a:spLocks noGrp="1"/>
          </p:cNvSpPr>
          <p:nvPr>
            <p:ph type="ftr" sz="quarter" idx="11"/>
          </p:nvPr>
        </p:nvSpPr>
        <p:spPr>
          <a:xfrm>
            <a:off x="1524000" y="6356352"/>
            <a:ext cx="6908800" cy="365125"/>
          </a:xfrm>
        </p:spPr>
        <p:txBody>
          <a:bodyPr/>
          <a:lstStyle/>
          <a:p>
            <a:endParaRPr lang="en-US" dirty="0"/>
          </a:p>
        </p:txBody>
      </p:sp>
      <p:sp>
        <p:nvSpPr>
          <p:cNvPr id="5" name="Slide Number Placeholder 4"/>
          <p:cNvSpPr>
            <a:spLocks noGrp="1"/>
          </p:cNvSpPr>
          <p:nvPr>
            <p:ph type="sldNum" sz="quarter" idx="12"/>
          </p:nvPr>
        </p:nvSpPr>
        <p:spPr/>
        <p:txBody>
          <a:bodyPr/>
          <a:lstStyle/>
          <a:p>
            <a:fld id="{B77DA492-9AC2-4DD3-A802-F493823DFAF1}" type="slidenum">
              <a:rPr lang="en-US" smtClean="0"/>
              <a:t>‹#›</a:t>
            </a:fld>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0" y="5439657"/>
            <a:ext cx="3298494" cy="969782"/>
          </a:xfrm>
          <a:prstGeom prst="rect">
            <a:avLst/>
          </a:prstGeom>
        </p:spPr>
      </p:pic>
    </p:spTree>
    <p:extLst>
      <p:ext uri="{BB962C8B-B14F-4D97-AF65-F5344CB8AC3E}">
        <p14:creationId xmlns:p14="http://schemas.microsoft.com/office/powerpoint/2010/main" val="412617828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646B65-C9F8-4B41-9AA5-86B1207E16E8}" type="datetimeFigureOut">
              <a:rPr lang="en-US" smtClean="0"/>
              <a:t>9/23/2019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77DA492-9AC2-4DD3-A802-F493823DFAF1}" type="slidenum">
              <a:rPr lang="en-US" smtClean="0"/>
              <a:t>‹#›</a:t>
            </a:fld>
            <a:endParaRPr lang="en-US"/>
          </a:p>
        </p:txBody>
      </p:sp>
    </p:spTree>
    <p:extLst>
      <p:ext uri="{BB962C8B-B14F-4D97-AF65-F5344CB8AC3E}">
        <p14:creationId xmlns:p14="http://schemas.microsoft.com/office/powerpoint/2010/main" val="2972778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Funder Logo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646B65-C9F8-4B41-9AA5-86B1207E16E8}" type="datetimeFigureOut">
              <a:rPr lang="en-US" smtClean="0"/>
              <a:t>9/23/2019</a:t>
            </a:fld>
            <a:endParaRPr lang="en-US"/>
          </a:p>
        </p:txBody>
      </p:sp>
      <p:sp>
        <p:nvSpPr>
          <p:cNvPr id="3" name="Footer Placeholder 2"/>
          <p:cNvSpPr>
            <a:spLocks noGrp="1"/>
          </p:cNvSpPr>
          <p:nvPr>
            <p:ph type="ftr" sz="quarter" idx="11"/>
          </p:nvPr>
        </p:nvSpPr>
        <p:spPr>
          <a:xfrm>
            <a:off x="1524000" y="6356352"/>
            <a:ext cx="6908800" cy="365125"/>
          </a:xfrm>
        </p:spPr>
        <p:txBody>
          <a:bodyPr/>
          <a:lstStyle/>
          <a:p>
            <a:endParaRPr lang="en-US"/>
          </a:p>
        </p:txBody>
      </p:sp>
      <p:sp>
        <p:nvSpPr>
          <p:cNvPr id="4" name="Slide Number Placeholder 3"/>
          <p:cNvSpPr>
            <a:spLocks noGrp="1"/>
          </p:cNvSpPr>
          <p:nvPr>
            <p:ph type="sldNum" sz="quarter" idx="12"/>
          </p:nvPr>
        </p:nvSpPr>
        <p:spPr/>
        <p:txBody>
          <a:bodyPr/>
          <a:lstStyle/>
          <a:p>
            <a:fld id="{B77DA492-9AC2-4DD3-A802-F493823DFAF1}" type="slidenum">
              <a:rPr lang="en-US" smtClean="0"/>
              <a:t>‹#›</a:t>
            </a:fld>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0" y="5439657"/>
            <a:ext cx="3298494" cy="969782"/>
          </a:xfrm>
          <a:prstGeom prst="rect">
            <a:avLst/>
          </a:prstGeom>
        </p:spPr>
      </p:pic>
    </p:spTree>
    <p:extLst>
      <p:ext uri="{BB962C8B-B14F-4D97-AF65-F5344CB8AC3E}">
        <p14:creationId xmlns:p14="http://schemas.microsoft.com/office/powerpoint/2010/main" val="162639389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nd Slide-Funder Logo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646B65-C9F8-4B41-9AA5-86B1207E16E8}" type="datetimeFigureOut">
              <a:rPr lang="en-US" smtClean="0"/>
              <a:t>9/23/2019</a:t>
            </a:fld>
            <a:endParaRPr lang="en-US"/>
          </a:p>
        </p:txBody>
      </p:sp>
      <p:sp>
        <p:nvSpPr>
          <p:cNvPr id="3" name="Footer Placeholder 2"/>
          <p:cNvSpPr>
            <a:spLocks noGrp="1"/>
          </p:cNvSpPr>
          <p:nvPr>
            <p:ph type="ftr" sz="quarter" idx="11"/>
          </p:nvPr>
        </p:nvSpPr>
        <p:spPr>
          <a:xfrm>
            <a:off x="1524000" y="6356352"/>
            <a:ext cx="6908800" cy="365125"/>
          </a:xfrm>
        </p:spPr>
        <p:txBody>
          <a:bodyPr/>
          <a:lstStyle/>
          <a:p>
            <a:endParaRPr lang="en-US"/>
          </a:p>
        </p:txBody>
      </p:sp>
      <p:sp>
        <p:nvSpPr>
          <p:cNvPr id="4" name="Slide Number Placeholder 3"/>
          <p:cNvSpPr>
            <a:spLocks noGrp="1"/>
          </p:cNvSpPr>
          <p:nvPr>
            <p:ph type="sldNum" sz="quarter" idx="12"/>
          </p:nvPr>
        </p:nvSpPr>
        <p:spPr/>
        <p:txBody>
          <a:bodyPr/>
          <a:lstStyle/>
          <a:p>
            <a:fld id="{B77DA492-9AC2-4DD3-A802-F493823DFAF1}" type="slidenum">
              <a:rPr lang="en-US" smtClean="0"/>
              <a:t>‹#›</a:t>
            </a:fld>
            <a:endParaRPr lang="en-US"/>
          </a:p>
        </p:txBody>
      </p:sp>
      <p:sp>
        <p:nvSpPr>
          <p:cNvPr id="9" name="TextBox 8"/>
          <p:cNvSpPr txBox="1"/>
          <p:nvPr userDrawn="1"/>
        </p:nvSpPr>
        <p:spPr>
          <a:xfrm>
            <a:off x="1295400" y="3011411"/>
            <a:ext cx="10896600" cy="677108"/>
          </a:xfrm>
          <a:prstGeom prst="rect">
            <a:avLst/>
          </a:prstGeom>
          <a:noFill/>
        </p:spPr>
        <p:txBody>
          <a:bodyPr wrap="square" rtlCol="0">
            <a:spAutoFit/>
          </a:bodyPr>
          <a:lstStyle/>
          <a:p>
            <a:pPr algn="ctr"/>
            <a:r>
              <a:rPr lang="en-US" sz="3800" dirty="0" smtClean="0">
                <a:solidFill>
                  <a:schemeClr val="tx2"/>
                </a:solidFill>
              </a:rPr>
              <a:t>Thank you</a:t>
            </a:r>
            <a:endParaRPr lang="en-US" sz="3800" dirty="0">
              <a:solidFill>
                <a:schemeClr val="tx2"/>
              </a:solidFill>
            </a:endParaRPr>
          </a:p>
        </p:txBody>
      </p:sp>
      <p:sp>
        <p:nvSpPr>
          <p:cNvPr id="10" name="TextBox 9"/>
          <p:cNvSpPr txBox="1"/>
          <p:nvPr userDrawn="1"/>
        </p:nvSpPr>
        <p:spPr>
          <a:xfrm>
            <a:off x="4038600" y="3899092"/>
            <a:ext cx="5410200" cy="400110"/>
          </a:xfrm>
          <a:prstGeom prst="rect">
            <a:avLst/>
          </a:prstGeom>
          <a:noFill/>
        </p:spPr>
        <p:txBody>
          <a:bodyPr wrap="square" rtlCol="0">
            <a:spAutoFit/>
          </a:bodyPr>
          <a:lstStyle/>
          <a:p>
            <a:r>
              <a:rPr lang="en-US" sz="2000" dirty="0" smtClean="0">
                <a:solidFill>
                  <a:schemeClr val="tx2"/>
                </a:solidFill>
                <a:latin typeface="+mn-lt"/>
                <a:ea typeface="Verdana" panose="020B0604030504040204" pitchFamily="34" charset="0"/>
                <a:cs typeface="Verdana" panose="020B0604030504040204" pitchFamily="34" charset="0"/>
              </a:rPr>
              <a:t>E</a:t>
            </a:r>
            <a:r>
              <a:rPr lang="en-US" sz="2000" dirty="0" smtClean="0">
                <a:solidFill>
                  <a:schemeClr val="tx1">
                    <a:lumMod val="75000"/>
                    <a:lumOff val="25000"/>
                  </a:schemeClr>
                </a:solidFill>
                <a:latin typeface="+mn-lt"/>
                <a:ea typeface="Verdana" panose="020B0604030504040204" pitchFamily="34" charset="0"/>
                <a:cs typeface="Verdana" panose="020B0604030504040204" pitchFamily="34" charset="0"/>
              </a:rPr>
              <a:t> </a:t>
            </a:r>
            <a:r>
              <a:rPr lang="en-US" sz="1800" dirty="0" smtClean="0">
                <a:latin typeface="+mn-lt"/>
              </a:rPr>
              <a:t>gpsc@doctorsofbc.ca </a:t>
            </a:r>
            <a:r>
              <a:rPr lang="en-US" sz="2000" dirty="0" smtClean="0">
                <a:solidFill>
                  <a:schemeClr val="accent1"/>
                </a:solidFill>
                <a:latin typeface="+mn-lt"/>
                <a:ea typeface="Verdana" panose="020B0604030504040204" pitchFamily="34" charset="0"/>
                <a:cs typeface="Verdana" panose="020B0604030504040204" pitchFamily="34" charset="0"/>
              </a:rPr>
              <a:t>|</a:t>
            </a:r>
            <a:r>
              <a:rPr lang="en-US" sz="2000" dirty="0" smtClean="0">
                <a:solidFill>
                  <a:schemeClr val="tx1">
                    <a:lumMod val="75000"/>
                    <a:lumOff val="25000"/>
                  </a:schemeClr>
                </a:solidFill>
                <a:latin typeface="+mn-lt"/>
                <a:ea typeface="Verdana" panose="020B0604030504040204" pitchFamily="34" charset="0"/>
                <a:cs typeface="Verdana" panose="020B0604030504040204" pitchFamily="34" charset="0"/>
              </a:rPr>
              <a:t> </a:t>
            </a:r>
            <a:r>
              <a:rPr lang="en-US" sz="2000" dirty="0" smtClean="0">
                <a:solidFill>
                  <a:schemeClr val="tx2"/>
                </a:solidFill>
                <a:latin typeface="+mn-lt"/>
                <a:ea typeface="Verdana" panose="020B0604030504040204" pitchFamily="34" charset="0"/>
                <a:cs typeface="Verdana" panose="020B0604030504040204" pitchFamily="34" charset="0"/>
              </a:rPr>
              <a:t>W</a:t>
            </a:r>
            <a:r>
              <a:rPr lang="en-US" sz="1800" dirty="0" smtClean="0">
                <a:latin typeface="+mn-lt"/>
              </a:rPr>
              <a:t> www.gpscbc.ca </a:t>
            </a:r>
            <a:endParaRPr lang="en-US" sz="1800" dirty="0">
              <a:latin typeface="+mn-lt"/>
            </a:endParaRP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0" y="5439657"/>
            <a:ext cx="3298494" cy="969782"/>
          </a:xfrm>
          <a:prstGeom prst="rect">
            <a:avLst/>
          </a:prstGeom>
        </p:spPr>
      </p:pic>
    </p:spTree>
    <p:extLst>
      <p:ext uri="{BB962C8B-B14F-4D97-AF65-F5344CB8AC3E}">
        <p14:creationId xmlns:p14="http://schemas.microsoft.com/office/powerpoint/2010/main" val="98230192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18EC8F78-7621-498C-B40C-E72C81A40EDB}" type="datetimeFigureOut">
              <a:rPr lang="en-CA" smtClean="0"/>
              <a:t>2019-09-23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906D3A4D-F2C0-423F-9ED7-E28D16DD7D84}" type="slidenum">
              <a:rPr lang="en-CA" smtClean="0"/>
              <a:t>‹#›</a:t>
            </a:fld>
            <a:endParaRPr lang="en-CA"/>
          </a:p>
        </p:txBody>
      </p:sp>
    </p:spTree>
    <p:extLst>
      <p:ext uri="{BB962C8B-B14F-4D97-AF65-F5344CB8AC3E}">
        <p14:creationId xmlns:p14="http://schemas.microsoft.com/office/powerpoint/2010/main" val="26729607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0" y="1295400"/>
            <a:ext cx="10464800" cy="10668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524000" y="2590802"/>
            <a:ext cx="10464800" cy="35353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0" y="6356352"/>
            <a:ext cx="12192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BA646B65-C9F8-4B41-9AA5-86B1207E16E8}" type="datetimeFigureOut">
              <a:rPr lang="en-US" smtClean="0"/>
              <a:pPr/>
              <a:t>9/23/2019</a:t>
            </a:fld>
            <a:endParaRPr lang="en-US" dirty="0"/>
          </a:p>
        </p:txBody>
      </p:sp>
      <p:sp>
        <p:nvSpPr>
          <p:cNvPr id="5" name="Footer Placeholder 4"/>
          <p:cNvSpPr>
            <a:spLocks noGrp="1"/>
          </p:cNvSpPr>
          <p:nvPr>
            <p:ph type="ftr" sz="quarter" idx="3"/>
          </p:nvPr>
        </p:nvSpPr>
        <p:spPr>
          <a:xfrm>
            <a:off x="1524000" y="6356352"/>
            <a:ext cx="894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668000" y="6356352"/>
            <a:ext cx="1320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7DA492-9AC2-4DD3-A802-F493823DFAF1}" type="slidenum">
              <a:rPr lang="en-US" smtClean="0"/>
              <a:t>‹#›</a:t>
            </a:fld>
            <a:endParaRPr lang="en-US"/>
          </a:p>
        </p:txBody>
      </p:sp>
      <p:pic>
        <p:nvPicPr>
          <p:cNvPr id="8" name="Picture 7"/>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8991600" y="515506"/>
            <a:ext cx="2590800" cy="837430"/>
          </a:xfrm>
          <a:prstGeom prst="rect">
            <a:avLst/>
          </a:prstGeom>
        </p:spPr>
      </p:pic>
    </p:spTree>
    <p:extLst>
      <p:ext uri="{BB962C8B-B14F-4D97-AF65-F5344CB8AC3E}">
        <p14:creationId xmlns:p14="http://schemas.microsoft.com/office/powerpoint/2010/main" val="342248630"/>
      </p:ext>
    </p:extLst>
  </p:cSld>
  <p:clrMap bg1="lt1" tx1="dk1" bg2="lt2" tx2="dk2" accent1="accent1" accent2="accent2" accent3="accent3" accent4="accent4" accent5="accent5" accent6="accent6" hlink="hlink" folHlink="folHlink"/>
  <p:sldLayoutIdLst>
    <p:sldLayoutId id="2147483662" r:id="rId1"/>
    <p:sldLayoutId id="2147483657" r:id="rId2"/>
    <p:sldLayoutId id="2147483650" r:id="rId3"/>
    <p:sldLayoutId id="2147483661" r:id="rId4"/>
    <p:sldLayoutId id="2147483654" r:id="rId5"/>
    <p:sldLayoutId id="2147483655" r:id="rId6"/>
    <p:sldLayoutId id="2147483660" r:id="rId7"/>
    <p:sldLayoutId id="2147483658" r:id="rId8"/>
    <p:sldLayoutId id="2147483663" r:id="rId9"/>
  </p:sldLayoutIdLst>
  <p:timing>
    <p:tnLst>
      <p:par>
        <p:cTn id="1" dur="indefinite" restart="never" nodeType="tmRoot"/>
      </p:par>
    </p:tnLst>
  </p:timing>
  <p:txStyles>
    <p:titleStyle>
      <a:lvl1pPr algn="l" defTabSz="914400" rtl="0" eaLnBrk="1" latinLnBrk="0" hangingPunct="1">
        <a:spcBef>
          <a:spcPct val="0"/>
        </a:spcBef>
        <a:buNone/>
        <a:defRPr sz="3800" b="0" kern="1200">
          <a:solidFill>
            <a:schemeClr val="tx2"/>
          </a:solidFill>
          <a:latin typeface="Verdana" panose="020B0604030504040204" pitchFamily="34" charset="0"/>
          <a:ea typeface="Verdana" panose="020B0604030504040204" pitchFamily="34" charset="0"/>
          <a:cs typeface="Verdana" panose="020B060403050404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vl2pPr marL="685800" indent="-28575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2pPr>
      <a:lvl3pPr marL="9144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3pPr>
      <a:lvl4pPr marL="11430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4pPr>
      <a:lvl5pPr marL="13716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jpeg"/><Relationship Id="rId7" Type="http://schemas.openxmlformats.org/officeDocument/2006/relationships/diagramColors" Target="../diagrams/colors1.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4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1.xml"/><Relationship Id="rId5" Type="http://schemas.openxmlformats.org/officeDocument/2006/relationships/image" Target="../media/image47.jpe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www.macleans.ca/society/health/nobody-likes-sick-notes-anymore-why-wont-they-go-away/" TargetMode="Externa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17.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13.svg"/><Relationship Id="rId3" Type="http://schemas.openxmlformats.org/officeDocument/2006/relationships/image" Target="../media/image50.tiff"/><Relationship Id="rId7" Type="http://schemas.openxmlformats.org/officeDocument/2006/relationships/image" Target="../media/image53.tif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2.tiff"/><Relationship Id="rId5" Type="http://schemas.microsoft.com/office/2007/relationships/hdphoto" Target="../media/hdphoto1.wdp"/><Relationship Id="rId4" Type="http://schemas.openxmlformats.org/officeDocument/2006/relationships/image" Target="../media/image51.png"/><Relationship Id="rId9" Type="http://schemas.openxmlformats.org/officeDocument/2006/relationships/image" Target="../media/image55.png"/><Relationship Id="rId14" Type="http://schemas.openxmlformats.org/officeDocument/2006/relationships/image" Target="../media/image56.tiff"/></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tiff"/><Relationship Id="rId1" Type="http://schemas.openxmlformats.org/officeDocument/2006/relationships/slideLayout" Target="../slideLayouts/slideLayout2.xml"/><Relationship Id="rId6" Type="http://schemas.openxmlformats.org/officeDocument/2006/relationships/image" Target="../media/image60.tiff"/><Relationship Id="rId5" Type="http://schemas.openxmlformats.org/officeDocument/2006/relationships/image" Target="../media/image59.png"/><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21.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7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63.png"/><Relationship Id="rId4" Type="http://schemas.openxmlformats.org/officeDocument/2006/relationships/image" Target="../media/image72.png"/></Relationships>
</file>

<file path=ppt/slides/_rels/slide2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2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 Id="rId5" Type="http://schemas.openxmlformats.org/officeDocument/2006/relationships/image" Target="../media/image81.jpeg"/><Relationship Id="rId4" Type="http://schemas.openxmlformats.org/officeDocument/2006/relationships/image" Target="NULL"/></Relationships>
</file>

<file path=ppt/slides/_rels/slide2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png"/><Relationship Id="rId1" Type="http://schemas.openxmlformats.org/officeDocument/2006/relationships/slideLayout" Target="../slideLayouts/slideLayout6.xml"/><Relationship Id="rId5" Type="http://schemas.openxmlformats.org/officeDocument/2006/relationships/image" Target="../media/image96.png"/><Relationship Id="rId4" Type="http://schemas.openxmlformats.org/officeDocument/2006/relationships/image" Target="../media/image95.png"/></Relationships>
</file>

<file path=ppt/slides/_rels/slide38.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5.svg"/><Relationship Id="rId3" Type="http://schemas.openxmlformats.org/officeDocument/2006/relationships/image" Target="../media/image5.svg"/><Relationship Id="rId7" Type="http://schemas.openxmlformats.org/officeDocument/2006/relationships/image" Target="../media/image9.svg"/><Relationship Id="rId12" Type="http://schemas.openxmlformats.org/officeDocument/2006/relationships/image" Target="../media/image102.png"/><Relationship Id="rId2" Type="http://schemas.openxmlformats.org/officeDocument/2006/relationships/image" Target="../media/image97.png"/><Relationship Id="rId1" Type="http://schemas.openxmlformats.org/officeDocument/2006/relationships/slideLayout" Target="../slideLayouts/slideLayout2.xml"/><Relationship Id="rId6" Type="http://schemas.openxmlformats.org/officeDocument/2006/relationships/image" Target="../media/image99.png"/><Relationship Id="rId11" Type="http://schemas.openxmlformats.org/officeDocument/2006/relationships/image" Target="../media/image130.svg"/><Relationship Id="rId5" Type="http://schemas.openxmlformats.org/officeDocument/2006/relationships/image" Target="../media/image7.svg"/><Relationship Id="rId15" Type="http://schemas.openxmlformats.org/officeDocument/2006/relationships/image" Target="../media/image17.svg"/><Relationship Id="rId10" Type="http://schemas.openxmlformats.org/officeDocument/2006/relationships/image" Target="../media/image101.png"/><Relationship Id="rId4" Type="http://schemas.openxmlformats.org/officeDocument/2006/relationships/image" Target="../media/image98.png"/><Relationship Id="rId9" Type="http://schemas.openxmlformats.org/officeDocument/2006/relationships/image" Target="../media/image11.svg"/><Relationship Id="rId14" Type="http://schemas.openxmlformats.org/officeDocument/2006/relationships/image" Target="../media/image103.png"/></Relationships>
</file>

<file path=ppt/slides/_rels/slide3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2.xml"/><Relationship Id="rId5" Type="http://schemas.openxmlformats.org/officeDocument/2006/relationships/image" Target="../media/image107.jpg"/><Relationship Id="rId4" Type="http://schemas.openxmlformats.org/officeDocument/2006/relationships/image" Target="../media/image106.jpe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19.emf"/><Relationship Id="rId5" Type="http://schemas.openxmlformats.org/officeDocument/2006/relationships/image" Target="../media/image18.emf"/><Relationship Id="rId4" Type="http://schemas.openxmlformats.org/officeDocument/2006/relationships/image" Target="../media/image17.emf"/></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jpeg"/><Relationship Id="rId18" Type="http://schemas.openxmlformats.org/officeDocument/2006/relationships/image" Target="../media/image35.png"/><Relationship Id="rId3" Type="http://schemas.openxmlformats.org/officeDocument/2006/relationships/image" Target="../media/image20.jpeg"/><Relationship Id="rId7" Type="http://schemas.openxmlformats.org/officeDocument/2006/relationships/image" Target="../media/image24.jpeg"/><Relationship Id="rId12" Type="http://schemas.openxmlformats.org/officeDocument/2006/relationships/image" Target="../media/image29.jpeg"/><Relationship Id="rId17" Type="http://schemas.openxmlformats.org/officeDocument/2006/relationships/image" Target="../media/image34.png"/><Relationship Id="rId2" Type="http://schemas.openxmlformats.org/officeDocument/2006/relationships/notesSlide" Target="../notesSlides/notesSlide6.xml"/><Relationship Id="rId16"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23.jpeg"/><Relationship Id="rId11" Type="http://schemas.openxmlformats.org/officeDocument/2006/relationships/image" Target="../media/image28.jpeg"/><Relationship Id="rId5" Type="http://schemas.openxmlformats.org/officeDocument/2006/relationships/image" Target="../media/image22.jpeg"/><Relationship Id="rId15" Type="http://schemas.openxmlformats.org/officeDocument/2006/relationships/image" Target="../media/image32.jpeg"/><Relationship Id="rId10" Type="http://schemas.openxmlformats.org/officeDocument/2006/relationships/image" Target="../media/image27.jpeg"/><Relationship Id="rId19" Type="http://schemas.openxmlformats.org/officeDocument/2006/relationships/image" Target="../media/image36.png"/><Relationship Id="rId4" Type="http://schemas.openxmlformats.org/officeDocument/2006/relationships/image" Target="../media/image21.jpeg"/><Relationship Id="rId9" Type="http://schemas.openxmlformats.org/officeDocument/2006/relationships/image" Target="../media/image26.png"/><Relationship Id="rId14"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jpeg"/><Relationship Id="rId7"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png"/><Relationship Id="rId9"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536192" y="998387"/>
            <a:ext cx="4255008" cy="750102"/>
          </a:xfrm>
        </p:spPr>
        <p:txBody>
          <a:bodyPr>
            <a:noAutofit/>
          </a:bodyPr>
          <a:lstStyle/>
          <a:p>
            <a:r>
              <a:rPr lang="en-CA" sz="2000" b="1" dirty="0"/>
              <a:t>MDs4Wellness North Shore </a:t>
            </a:r>
            <a:endParaRPr lang="en-CA" sz="2000" dirty="0"/>
          </a:p>
        </p:txBody>
      </p:sp>
      <p:sp>
        <p:nvSpPr>
          <p:cNvPr id="7" name="Content Placeholder 6"/>
          <p:cNvSpPr>
            <a:spLocks noGrp="1"/>
          </p:cNvSpPr>
          <p:nvPr>
            <p:ph idx="1"/>
          </p:nvPr>
        </p:nvSpPr>
        <p:spPr>
          <a:xfrm>
            <a:off x="1502797" y="1760175"/>
            <a:ext cx="10569933" cy="1663931"/>
          </a:xfrm>
        </p:spPr>
        <p:txBody>
          <a:bodyPr/>
          <a:lstStyle/>
          <a:p>
            <a:pPr marL="0" indent="0">
              <a:buNone/>
            </a:pPr>
            <a:r>
              <a:rPr lang="en-CA" sz="2000" b="1" dirty="0">
                <a:solidFill>
                  <a:schemeClr val="accent3">
                    <a:lumMod val="50000"/>
                  </a:schemeClr>
                </a:solidFill>
              </a:rPr>
              <a:t>Committee </a:t>
            </a:r>
            <a:r>
              <a:rPr lang="en-CA" sz="2000" b="1" dirty="0" smtClean="0">
                <a:solidFill>
                  <a:schemeClr val="accent3">
                    <a:lumMod val="50000"/>
                  </a:schemeClr>
                </a:solidFill>
              </a:rPr>
              <a:t>Mandate: </a:t>
            </a:r>
          </a:p>
          <a:p>
            <a:pPr marL="0" indent="0">
              <a:buNone/>
            </a:pPr>
            <a:r>
              <a:rPr lang="en-US" sz="2000" dirty="0" smtClean="0">
                <a:solidFill>
                  <a:schemeClr val="accent3">
                    <a:lumMod val="50000"/>
                  </a:schemeClr>
                </a:solidFill>
              </a:rPr>
              <a:t>In </a:t>
            </a:r>
            <a:r>
              <a:rPr lang="en-US" sz="2000" dirty="0">
                <a:solidFill>
                  <a:schemeClr val="accent3">
                    <a:lumMod val="50000"/>
                  </a:schemeClr>
                </a:solidFill>
              </a:rPr>
              <a:t>collaboration with </a:t>
            </a:r>
            <a:r>
              <a:rPr lang="en-US" sz="2000" dirty="0">
                <a:solidFill>
                  <a:schemeClr val="accent1"/>
                </a:solidFill>
              </a:rPr>
              <a:t>LGH Physician Engagement Society (PES), </a:t>
            </a:r>
            <a:r>
              <a:rPr lang="en-US" sz="2000" dirty="0">
                <a:solidFill>
                  <a:schemeClr val="accent3">
                    <a:lumMod val="50000"/>
                  </a:schemeClr>
                </a:solidFill>
              </a:rPr>
              <a:t>advocate for and promote physician wellness by facilitating networking opportunities among Family Practitioners and between FPs and specialists on the North </a:t>
            </a:r>
            <a:r>
              <a:rPr lang="en-US" sz="2000" dirty="0" smtClean="0">
                <a:solidFill>
                  <a:schemeClr val="accent3">
                    <a:lumMod val="50000"/>
                  </a:schemeClr>
                </a:solidFill>
              </a:rPr>
              <a:t>Shore.</a:t>
            </a:r>
            <a:endParaRPr lang="en-CA" sz="1200" dirty="0">
              <a:solidFill>
                <a:schemeClr val="accent3">
                  <a:lumMod val="50000"/>
                </a:schemeClr>
              </a:solidFill>
            </a:endParaRPr>
          </a:p>
          <a:p>
            <a:endParaRPr lang="en-CA" dirty="0"/>
          </a:p>
        </p:txBody>
      </p:sp>
      <p:pic>
        <p:nvPicPr>
          <p:cNvPr id="4" name="Picture 3">
            <a:extLst>
              <a:ext uri="{FF2B5EF4-FFF2-40B4-BE49-F238E27FC236}">
                <a16:creationId xmlns:a16="http://schemas.microsoft.com/office/drawing/2014/main" id="{4AA6572F-94D3-434F-A629-22945A7756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6600" y="6178907"/>
            <a:ext cx="1930842" cy="634286"/>
          </a:xfrm>
          <a:prstGeom prst="rect">
            <a:avLst/>
          </a:prstGeom>
        </p:spPr>
      </p:pic>
      <p:pic>
        <p:nvPicPr>
          <p:cNvPr id="5" name="Picture 4" descr="A close up of a logo&#10;&#10;Description automatically generated">
            <a:extLst>
              <a:ext uri="{FF2B5EF4-FFF2-40B4-BE49-F238E27FC236}">
                <a16:creationId xmlns:a16="http://schemas.microsoft.com/office/drawing/2014/main" id="{D65DE24E-ABD9-4378-A394-DFA8BC7CF1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90050" y="6258180"/>
            <a:ext cx="2514600" cy="462326"/>
          </a:xfrm>
          <a:prstGeom prst="rect">
            <a:avLst/>
          </a:prstGeom>
        </p:spPr>
      </p:pic>
      <p:graphicFrame>
        <p:nvGraphicFramePr>
          <p:cNvPr id="8" name="Diagram 7">
            <a:extLst>
              <a:ext uri="{FF2B5EF4-FFF2-40B4-BE49-F238E27FC236}">
                <a16:creationId xmlns:a16="http://schemas.microsoft.com/office/drawing/2014/main" id="{418580E5-C27D-4D04-A78B-4BB97854B7DF}"/>
              </a:ext>
            </a:extLst>
          </p:cNvPr>
          <p:cNvGraphicFramePr/>
          <p:nvPr>
            <p:extLst>
              <p:ext uri="{D42A27DB-BD31-4B8C-83A1-F6EECF244321}">
                <p14:modId xmlns:p14="http://schemas.microsoft.com/office/powerpoint/2010/main" val="3093263216"/>
              </p:ext>
            </p:extLst>
          </p:nvPr>
        </p:nvGraphicFramePr>
        <p:xfrm>
          <a:off x="4648200" y="3464372"/>
          <a:ext cx="7356450" cy="27078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Picture 8" descr="A group of people standing outside of a building&#10;&#10;Description automatically generated">
            <a:extLst>
              <a:ext uri="{FF2B5EF4-FFF2-40B4-BE49-F238E27FC236}">
                <a16:creationId xmlns:a16="http://schemas.microsoft.com/office/drawing/2014/main" id="{F4778FE3-C4D6-4FDE-9223-C39D5E50C2F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86840" y="3581400"/>
            <a:ext cx="3250178" cy="2437634"/>
          </a:xfrm>
          <a:prstGeom prst="rect">
            <a:avLst/>
          </a:prstGeom>
        </p:spPr>
      </p:pic>
      <p:sp>
        <p:nvSpPr>
          <p:cNvPr id="2" name="TextBox 1"/>
          <p:cNvSpPr txBox="1"/>
          <p:nvPr/>
        </p:nvSpPr>
        <p:spPr>
          <a:xfrm>
            <a:off x="1386840" y="166740"/>
            <a:ext cx="4709160" cy="52322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800" b="1" dirty="0" smtClean="0">
                <a:solidFill>
                  <a:schemeClr val="tx2"/>
                </a:solidFill>
              </a:rPr>
              <a:t>North Shore Division</a:t>
            </a:r>
            <a:endParaRPr lang="en-CA" sz="2800" b="1" dirty="0">
              <a:solidFill>
                <a:schemeClr val="tx2"/>
              </a:solidFill>
            </a:endParaRPr>
          </a:p>
        </p:txBody>
      </p:sp>
    </p:spTree>
    <p:extLst>
      <p:ext uri="{BB962C8B-B14F-4D97-AF65-F5344CB8AC3E}">
        <p14:creationId xmlns:p14="http://schemas.microsoft.com/office/powerpoint/2010/main" val="30644827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86840" y="1626130"/>
            <a:ext cx="6654800" cy="2463845"/>
          </a:xfrm>
        </p:spPr>
        <p:txBody>
          <a:bodyPr>
            <a:normAutofit/>
          </a:bodyPr>
          <a:lstStyle/>
          <a:p>
            <a:pPr marL="0" indent="0" algn="ctr">
              <a:buNone/>
            </a:pPr>
            <a:r>
              <a:rPr lang="en-US" sz="2000" b="1" dirty="0"/>
              <a:t>57 GPs, NPs, Specialists </a:t>
            </a:r>
            <a:r>
              <a:rPr lang="en-US" sz="2000" dirty="0"/>
              <a:t>and their families joined together for a weekend of learning and relationship-building, with a focus on resiliency and professional and personal wellness.</a:t>
            </a:r>
          </a:p>
          <a:p>
            <a:pPr algn="ctr"/>
            <a:endParaRPr lang="en-US" sz="500" dirty="0"/>
          </a:p>
          <a:p>
            <a:pPr marL="0" indent="0" algn="ctr">
              <a:buNone/>
            </a:pPr>
            <a:r>
              <a:rPr lang="en-US" sz="2000" dirty="0"/>
              <a:t>Providers engaged in a CME accredited workshop, </a:t>
            </a:r>
            <a:r>
              <a:rPr lang="en-US" sz="2000" i="1" dirty="0"/>
              <a:t>Thrive! Resilience and Stress Mastery for Physicians </a:t>
            </a:r>
            <a:r>
              <a:rPr lang="en-US" sz="2000" dirty="0"/>
              <a:t>	</a:t>
            </a:r>
          </a:p>
          <a:p>
            <a:pPr algn="ctr"/>
            <a:endParaRPr lang="en-US" sz="2000" dirty="0"/>
          </a:p>
          <a:p>
            <a:pPr marL="0" indent="0">
              <a:buNone/>
            </a:pPr>
            <a:endParaRPr lang="en-CA" sz="2000" dirty="0"/>
          </a:p>
        </p:txBody>
      </p:sp>
      <p:sp>
        <p:nvSpPr>
          <p:cNvPr id="4" name="Rectangle 3">
            <a:extLst>
              <a:ext uri="{FF2B5EF4-FFF2-40B4-BE49-F238E27FC236}">
                <a16:creationId xmlns:a16="http://schemas.microsoft.com/office/drawing/2014/main" id="{796AA4CC-2441-4735-BD4F-4A46BFBAA9D9}"/>
              </a:ext>
            </a:extLst>
          </p:cNvPr>
          <p:cNvSpPr/>
          <p:nvPr/>
        </p:nvSpPr>
        <p:spPr>
          <a:xfrm>
            <a:off x="8454350" y="3516394"/>
            <a:ext cx="3356650" cy="240065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sng" strike="noStrike" kern="1200" normalizeH="0" baseline="0" noProof="0" dirty="0">
                <a:ln w="0"/>
                <a:solidFill>
                  <a:schemeClr val="tx2"/>
                </a:solidFill>
                <a:effectLst>
                  <a:outerShdw blurRad="38100" dist="25400" dir="5400000" algn="ctr" rotWithShape="0">
                    <a:srgbClr val="6E747A">
                      <a:alpha val="43000"/>
                    </a:srgbClr>
                  </a:outerShdw>
                </a:effectLst>
                <a:uLnTx/>
                <a:uFillTx/>
                <a:latin typeface="Verdana" panose="020B0604030504040204" pitchFamily="34" charset="0"/>
                <a:ea typeface="Verdana" panose="020B0604030504040204" pitchFamily="34" charset="0"/>
                <a:cs typeface="+mn-cs"/>
              </a:rPr>
              <a:t>100% </a:t>
            </a:r>
            <a:r>
              <a:rPr kumimoji="0" lang="en-US" sz="1500" b="0" i="0" u="none" strike="noStrike" kern="1200" cap="none" spc="0" normalizeH="0" baseline="0" noProof="0" dirty="0">
                <a:ln>
                  <a:noFill/>
                </a:ln>
                <a:solidFill>
                  <a:srgbClr val="231F20">
                    <a:lumMod val="75000"/>
                    <a:lumOff val="25000"/>
                  </a:srgbClr>
                </a:solidFill>
                <a:effectLst/>
                <a:uLnTx/>
                <a:uFillTx/>
                <a:latin typeface="Verdana" panose="020B0604030504040204" pitchFamily="34" charset="0"/>
                <a:ea typeface="Verdana" panose="020B0604030504040204" pitchFamily="34" charset="0"/>
                <a:cs typeface="+mn-cs"/>
              </a:rPr>
              <a:t>of providers felt they were provided with education and resources to foster their personal &amp; professional resiliency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231F20">
                    <a:lumMod val="75000"/>
                    <a:lumOff val="25000"/>
                  </a:srgbClr>
                </a:solidFill>
                <a:effectLst/>
                <a:uLnTx/>
                <a:uFillTx/>
                <a:latin typeface="Verdana" panose="020B0604030504040204" pitchFamily="34" charset="0"/>
                <a:ea typeface="Verdana" panose="020B0604030504040204" pitchFamily="34"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sng" strike="noStrike" kern="1200" normalizeH="0" baseline="0" noProof="0" dirty="0">
                <a:ln w="0"/>
                <a:solidFill>
                  <a:schemeClr val="accent1"/>
                </a:solidFill>
                <a:effectLst>
                  <a:outerShdw blurRad="38100" dist="25400" dir="5400000" algn="ctr" rotWithShape="0">
                    <a:srgbClr val="6E747A">
                      <a:alpha val="43000"/>
                    </a:srgbClr>
                  </a:outerShdw>
                </a:effectLst>
                <a:uLnTx/>
                <a:uFillTx/>
                <a:latin typeface="Verdana" panose="020B0604030504040204" pitchFamily="34" charset="0"/>
                <a:ea typeface="Verdana" panose="020B0604030504040204" pitchFamily="34" charset="0"/>
                <a:cs typeface="+mn-cs"/>
              </a:rPr>
              <a:t>100%</a:t>
            </a:r>
            <a:r>
              <a:rPr kumimoji="0" lang="en-US" sz="1500" b="1" i="0" u="none" strike="noStrike" kern="1200" normalizeH="0" baseline="0" noProof="0" dirty="0">
                <a:ln w="0"/>
                <a:solidFill>
                  <a:schemeClr val="accent1"/>
                </a:solidFill>
                <a:effectLst>
                  <a:outerShdw blurRad="38100" dist="25400" dir="5400000" algn="ctr" rotWithShape="0">
                    <a:srgbClr val="6E747A">
                      <a:alpha val="43000"/>
                    </a:srgbClr>
                  </a:outerShdw>
                </a:effectLst>
                <a:uLnTx/>
                <a:uFillTx/>
                <a:latin typeface="Verdana" panose="020B0604030504040204" pitchFamily="34" charset="0"/>
                <a:ea typeface="Verdana" panose="020B0604030504040204" pitchFamily="34" charset="0"/>
                <a:cs typeface="+mn-cs"/>
              </a:rPr>
              <a:t> </a:t>
            </a:r>
            <a:r>
              <a:rPr kumimoji="0" lang="en-US" sz="1500" b="0" i="0" u="none" strike="noStrike" kern="1200" cap="none" spc="0" normalizeH="0" baseline="0" noProof="0" dirty="0">
                <a:ln>
                  <a:noFill/>
                </a:ln>
                <a:solidFill>
                  <a:srgbClr val="231F20">
                    <a:lumMod val="75000"/>
                    <a:lumOff val="25000"/>
                  </a:srgbClr>
                </a:solidFill>
                <a:effectLst/>
                <a:uLnTx/>
                <a:uFillTx/>
                <a:latin typeface="Verdana" panose="020B0604030504040204" pitchFamily="34" charset="0"/>
                <a:ea typeface="Verdana" panose="020B0604030504040204" pitchFamily="34" charset="0"/>
                <a:cs typeface="+mn-cs"/>
              </a:rPr>
              <a:t>of providers agreed they were given the opportunity to build relationships with their colleagues</a:t>
            </a:r>
          </a:p>
        </p:txBody>
      </p:sp>
      <p:sp>
        <p:nvSpPr>
          <p:cNvPr id="5" name="Rectangle 4">
            <a:extLst>
              <a:ext uri="{FF2B5EF4-FFF2-40B4-BE49-F238E27FC236}">
                <a16:creationId xmlns:a16="http://schemas.microsoft.com/office/drawing/2014/main" id="{04DCEE43-C458-4776-B5EA-697C0E858D8F}"/>
              </a:ext>
            </a:extLst>
          </p:cNvPr>
          <p:cNvSpPr/>
          <p:nvPr/>
        </p:nvSpPr>
        <p:spPr>
          <a:xfrm>
            <a:off x="3534896" y="4432490"/>
            <a:ext cx="4919454" cy="5693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50" b="0" i="1" u="none" strike="noStrike" kern="1200" cap="none" spc="0" normalizeH="0" baseline="0" noProof="0" dirty="0">
                <a:ln>
                  <a:noFill/>
                </a:ln>
                <a:solidFill>
                  <a:srgbClr val="4BACC6">
                    <a:lumMod val="50000"/>
                  </a:srgbClr>
                </a:solidFill>
                <a:effectLst/>
                <a:uLnTx/>
                <a:uFillTx/>
                <a:latin typeface="Verdana" panose="020B0604030504040204" pitchFamily="34" charset="0"/>
                <a:ea typeface="Verdana" panose="020B0604030504040204" pitchFamily="34" charset="0"/>
                <a:cs typeface="+mn-cs"/>
              </a:rPr>
              <a:t>“I feel lucky to be part of the </a:t>
            </a:r>
            <a:r>
              <a:rPr kumimoji="0" lang="en-US" sz="1550" b="0" i="1" u="none" strike="noStrike" kern="1200" cap="none" spc="0" normalizeH="0" baseline="0" noProof="0" dirty="0" smtClean="0">
                <a:ln>
                  <a:noFill/>
                </a:ln>
                <a:solidFill>
                  <a:srgbClr val="4BACC6">
                    <a:lumMod val="50000"/>
                  </a:srgbClr>
                </a:solidFill>
                <a:effectLst/>
                <a:uLnTx/>
                <a:uFillTx/>
                <a:latin typeface="Verdana" panose="020B0604030504040204" pitchFamily="34" charset="0"/>
                <a:ea typeface="Verdana" panose="020B0604030504040204" pitchFamily="34" charset="0"/>
                <a:cs typeface="+mn-cs"/>
              </a:rPr>
              <a:t>division </a:t>
            </a:r>
            <a:r>
              <a:rPr kumimoji="0" lang="en-US" sz="1550" b="0" i="1" u="none" strike="noStrike" kern="1200" cap="none" spc="0" normalizeH="0" baseline="0" noProof="0" dirty="0">
                <a:ln>
                  <a:noFill/>
                </a:ln>
                <a:solidFill>
                  <a:srgbClr val="4BACC6">
                    <a:lumMod val="50000"/>
                  </a:srgbClr>
                </a:solidFill>
                <a:effectLst/>
                <a:uLnTx/>
                <a:uFillTx/>
                <a:latin typeface="Verdana" panose="020B0604030504040204" pitchFamily="34" charset="0"/>
                <a:ea typeface="Verdana" panose="020B0604030504040204" pitchFamily="34" charset="0"/>
                <a:cs typeface="+mn-cs"/>
              </a:rPr>
              <a:t>and work with so many people invested in my </a:t>
            </a:r>
            <a:r>
              <a:rPr kumimoji="0" lang="en-US" sz="1550" b="0" i="1" u="none" strike="noStrike" kern="1200" cap="none" spc="0" normalizeH="0" baseline="0" noProof="0" dirty="0" smtClean="0">
                <a:ln>
                  <a:noFill/>
                </a:ln>
                <a:solidFill>
                  <a:srgbClr val="4BACC6">
                    <a:lumMod val="50000"/>
                  </a:srgbClr>
                </a:solidFill>
                <a:effectLst/>
                <a:uLnTx/>
                <a:uFillTx/>
                <a:latin typeface="Verdana" panose="020B0604030504040204" pitchFamily="34" charset="0"/>
                <a:ea typeface="Verdana" panose="020B0604030504040204" pitchFamily="34" charset="0"/>
                <a:cs typeface="+mn-cs"/>
              </a:rPr>
              <a:t>success.”</a:t>
            </a:r>
            <a:endParaRPr kumimoji="0" lang="en-US" sz="1550" b="0" i="1" u="none" strike="noStrike" kern="1200" cap="none" spc="0" normalizeH="0" baseline="0" noProof="0" dirty="0">
              <a:ln>
                <a:noFill/>
              </a:ln>
              <a:solidFill>
                <a:srgbClr val="4BACC6">
                  <a:lumMod val="50000"/>
                </a:srgbClr>
              </a:solidFill>
              <a:effectLst/>
              <a:uLnTx/>
              <a:uFillTx/>
              <a:latin typeface="Verdana" panose="020B0604030504040204" pitchFamily="34" charset="0"/>
              <a:ea typeface="Verdana" panose="020B0604030504040204" pitchFamily="34" charset="0"/>
              <a:cs typeface="+mn-cs"/>
            </a:endParaRPr>
          </a:p>
        </p:txBody>
      </p:sp>
      <p:pic>
        <p:nvPicPr>
          <p:cNvPr id="6" name="Picture 5" descr="A group of people sitting at a table&#10;&#10;Description automatically generated">
            <a:extLst>
              <a:ext uri="{FF2B5EF4-FFF2-40B4-BE49-F238E27FC236}">
                <a16:creationId xmlns:a16="http://schemas.microsoft.com/office/drawing/2014/main" id="{B4ACA2BF-8548-4EC1-B3C7-4B71A2BEB2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54350" y="1462430"/>
            <a:ext cx="2583993" cy="1937995"/>
          </a:xfrm>
          <a:prstGeom prst="rect">
            <a:avLst/>
          </a:prstGeom>
        </p:spPr>
      </p:pic>
      <p:pic>
        <p:nvPicPr>
          <p:cNvPr id="11" name="Picture 10">
            <a:extLst>
              <a:ext uri="{FF2B5EF4-FFF2-40B4-BE49-F238E27FC236}">
                <a16:creationId xmlns:a16="http://schemas.microsoft.com/office/drawing/2014/main" id="{AF1B0D3D-EFB9-4DDE-B7EA-0BEC562172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1046" y="6104798"/>
            <a:ext cx="1354004" cy="677002"/>
          </a:xfrm>
          <a:prstGeom prst="rect">
            <a:avLst/>
          </a:prstGeom>
        </p:spPr>
      </p:pic>
      <p:sp>
        <p:nvSpPr>
          <p:cNvPr id="12" name="Title 1">
            <a:extLst>
              <a:ext uri="{FF2B5EF4-FFF2-40B4-BE49-F238E27FC236}">
                <a16:creationId xmlns:a16="http://schemas.microsoft.com/office/drawing/2014/main" id="{ED9CE66C-B7A3-4A09-8892-7793AD2C1252}"/>
              </a:ext>
            </a:extLst>
          </p:cNvPr>
          <p:cNvSpPr txBox="1">
            <a:spLocks/>
          </p:cNvSpPr>
          <p:nvPr/>
        </p:nvSpPr>
        <p:spPr>
          <a:xfrm>
            <a:off x="1386840" y="1009404"/>
            <a:ext cx="6588937" cy="692099"/>
          </a:xfrm>
          <a:prstGeom prst="rect">
            <a:avLst/>
          </a:prstGeom>
        </p:spPr>
        <p:txBody>
          <a:bodyPr vert="horz" lIns="91440" tIns="45720" rIns="91440" bIns="45720" rtlCol="0" anchor="ctr">
            <a:normAutofit fontScale="97500"/>
          </a:bodyPr>
          <a:lstStyle>
            <a:lvl1pPr algn="l" defTabSz="914400" rtl="0" eaLnBrk="1" latinLnBrk="0" hangingPunct="1">
              <a:spcBef>
                <a:spcPct val="0"/>
              </a:spcBef>
              <a:buNone/>
              <a:defRPr sz="3800" b="0" kern="120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CA" sz="3000" b="1" i="0" u="none" strike="noStrike" kern="1200" cap="none" spc="0" normalizeH="0" baseline="0" noProof="0" dirty="0">
                <a:ln>
                  <a:noFill/>
                </a:ln>
                <a:solidFill>
                  <a:srgbClr val="006D8A"/>
                </a:solidFill>
                <a:effectLst/>
                <a:uLnTx/>
                <a:uFillTx/>
                <a:latin typeface="Verdana" panose="020B0604030504040204" pitchFamily="34" charset="0"/>
                <a:ea typeface="Verdana" panose="020B0604030504040204" pitchFamily="34" charset="0"/>
                <a:cs typeface="Verdana" panose="020B0604030504040204" pitchFamily="34" charset="0"/>
              </a:rPr>
              <a:t>Focusing on Provider </a:t>
            </a:r>
            <a:r>
              <a:rPr kumimoji="0" lang="en-CA" sz="3000" b="1" i="0" u="none" strike="noStrike" kern="1200" cap="none" spc="0" normalizeH="0" baseline="0" noProof="0" dirty="0" smtClean="0">
                <a:ln>
                  <a:noFill/>
                </a:ln>
                <a:solidFill>
                  <a:srgbClr val="006D8A"/>
                </a:solidFill>
                <a:effectLst/>
                <a:uLnTx/>
                <a:uFillTx/>
                <a:latin typeface="Verdana" panose="020B0604030504040204" pitchFamily="34" charset="0"/>
                <a:ea typeface="Verdana" panose="020B0604030504040204" pitchFamily="34" charset="0"/>
                <a:cs typeface="Verdana" panose="020B0604030504040204" pitchFamily="34" charset="0"/>
              </a:rPr>
              <a:t>Wellness</a:t>
            </a:r>
            <a:endParaRPr kumimoji="0" lang="en-CA" sz="3000" b="1" i="0" u="none" strike="noStrike" kern="1200" cap="none" spc="0" normalizeH="0" baseline="0" noProof="0" dirty="0">
              <a:ln>
                <a:noFill/>
              </a:ln>
              <a:solidFill>
                <a:srgbClr val="006D8A"/>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1026" name="8B64A61E-D66E-4047-9103-698018289982" descr="Image">
            <a:extLst>
              <a:ext uri="{FF2B5EF4-FFF2-40B4-BE49-F238E27FC236}">
                <a16:creationId xmlns:a16="http://schemas.microsoft.com/office/drawing/2014/main" id="{96B27C74-8EDB-49EE-9562-59135738956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959" t="15249"/>
          <a:stretch/>
        </p:blipFill>
        <p:spPr bwMode="auto">
          <a:xfrm>
            <a:off x="1401428" y="3782244"/>
            <a:ext cx="2045863" cy="1372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885ADB46-B1E7-4ECB-AC2D-8FD597B426DE}"/>
              </a:ext>
            </a:extLst>
          </p:cNvPr>
          <p:cNvSpPr/>
          <p:nvPr/>
        </p:nvSpPr>
        <p:spPr>
          <a:xfrm>
            <a:off x="1439528" y="5321980"/>
            <a:ext cx="4987955"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50" b="0" i="1" u="none" strike="noStrike" kern="1200" cap="none" spc="0" normalizeH="0" baseline="0" noProof="0" dirty="0">
                <a:ln>
                  <a:noFill/>
                </a:ln>
                <a:solidFill>
                  <a:srgbClr val="F79646">
                    <a:lumMod val="75000"/>
                  </a:srgbClr>
                </a:solidFill>
                <a:effectLst/>
                <a:uLnTx/>
                <a:uFillTx/>
                <a:latin typeface="Verdana" panose="020B0604030504040204" pitchFamily="34" charset="0"/>
                <a:ea typeface="Verdana" panose="020B0604030504040204" pitchFamily="34" charset="0"/>
                <a:cs typeface="+mn-cs"/>
              </a:rPr>
              <a:t>“Thank you for validating that the time I spend on personal growth is part of </a:t>
            </a:r>
            <a:r>
              <a:rPr kumimoji="0" lang="en-US" sz="1550" b="0" i="1" u="none" strike="noStrike" kern="1200" cap="none" spc="0" normalizeH="0" baseline="0" noProof="0" dirty="0" smtClean="0">
                <a:ln>
                  <a:noFill/>
                </a:ln>
                <a:solidFill>
                  <a:srgbClr val="F79646">
                    <a:lumMod val="75000"/>
                  </a:srgbClr>
                </a:solidFill>
                <a:effectLst/>
                <a:uLnTx/>
                <a:uFillTx/>
                <a:latin typeface="Verdana" panose="020B0604030504040204" pitchFamily="34" charset="0"/>
                <a:ea typeface="Verdana" panose="020B0604030504040204" pitchFamily="34" charset="0"/>
                <a:cs typeface="+mn-cs"/>
              </a:rPr>
              <a:t>resilience.”</a:t>
            </a:r>
            <a:endParaRPr kumimoji="0" lang="en-US" sz="1550" b="0" i="1" u="none" strike="noStrike" kern="1200" cap="none" spc="0" normalizeH="0" baseline="0" noProof="0" dirty="0">
              <a:ln>
                <a:noFill/>
              </a:ln>
              <a:solidFill>
                <a:srgbClr val="F79646">
                  <a:lumMod val="75000"/>
                </a:srgbClr>
              </a:solidFill>
              <a:effectLst/>
              <a:uLnTx/>
              <a:uFillTx/>
              <a:latin typeface="Verdana" panose="020B0604030504040204" pitchFamily="34" charset="0"/>
              <a:ea typeface="Verdana" panose="020B0604030504040204" pitchFamily="34" charset="0"/>
              <a:cs typeface="+mn-cs"/>
            </a:endParaRPr>
          </a:p>
        </p:txBody>
      </p:sp>
      <p:sp>
        <p:nvSpPr>
          <p:cNvPr id="13" name="TextBox 12"/>
          <p:cNvSpPr txBox="1"/>
          <p:nvPr/>
        </p:nvSpPr>
        <p:spPr>
          <a:xfrm>
            <a:off x="1386840" y="166740"/>
            <a:ext cx="6995160" cy="46166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400" b="1" dirty="0" smtClean="0">
                <a:solidFill>
                  <a:schemeClr val="tx2"/>
                </a:solidFill>
              </a:rPr>
              <a:t>Chilliwack Division</a:t>
            </a:r>
            <a:endParaRPr lang="en-CA" sz="2400" b="1" dirty="0">
              <a:solidFill>
                <a:schemeClr val="tx2"/>
              </a:solidFill>
            </a:endParaRPr>
          </a:p>
        </p:txBody>
      </p:sp>
      <p:pic>
        <p:nvPicPr>
          <p:cNvPr id="14" name="Picture 13">
            <a:extLst>
              <a:ext uri="{FF2B5EF4-FFF2-40B4-BE49-F238E27FC236}">
                <a16:creationId xmlns:a16="http://schemas.microsoft.com/office/drawing/2014/main" id="{A5E80945-C5CD-4ADB-9D6F-53648FE116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797" t="19056" b="8095"/>
          <a:stretch/>
        </p:blipFill>
        <p:spPr>
          <a:xfrm>
            <a:off x="1524000" y="6104798"/>
            <a:ext cx="2655790" cy="685800"/>
          </a:xfrm>
          <a:prstGeom prst="rect">
            <a:avLst/>
          </a:prstGeom>
        </p:spPr>
      </p:pic>
    </p:spTree>
    <p:extLst>
      <p:ext uri="{BB962C8B-B14F-4D97-AF65-F5344CB8AC3E}">
        <p14:creationId xmlns:p14="http://schemas.microsoft.com/office/powerpoint/2010/main" val="13307351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1386840" y="1604860"/>
            <a:ext cx="10269233" cy="898869"/>
          </a:xfrm>
          <a:prstGeom prst="roundRect">
            <a:avLst/>
          </a:prstGeom>
          <a:noFill/>
          <a:ln>
            <a:solidFill>
              <a:schemeClr val="tx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371600" y="990600"/>
            <a:ext cx="7239000" cy="457200"/>
          </a:xfrm>
        </p:spPr>
        <p:txBody>
          <a:bodyPr>
            <a:normAutofit/>
          </a:bodyPr>
          <a:lstStyle/>
          <a:p>
            <a:r>
              <a:rPr lang="en-US" sz="1800" b="1" dirty="0"/>
              <a:t>Victoria/South Island Patient Summaries Project</a:t>
            </a:r>
            <a:endParaRPr lang="en-CA" sz="1800" b="1" dirty="0"/>
          </a:p>
        </p:txBody>
      </p:sp>
      <p:sp>
        <p:nvSpPr>
          <p:cNvPr id="4" name="TextBox 3"/>
          <p:cNvSpPr txBox="1"/>
          <p:nvPr/>
        </p:nvSpPr>
        <p:spPr>
          <a:xfrm>
            <a:off x="1386840" y="166740"/>
            <a:ext cx="6995160" cy="46166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400" b="1" dirty="0" smtClean="0">
                <a:solidFill>
                  <a:schemeClr val="tx2"/>
                </a:solidFill>
              </a:rPr>
              <a:t>Victoria Division</a:t>
            </a:r>
            <a:endParaRPr lang="en-CA" sz="2400" b="1" dirty="0">
              <a:solidFill>
                <a:schemeClr val="tx2"/>
              </a:solidFill>
            </a:endParaRPr>
          </a:p>
        </p:txBody>
      </p:sp>
      <p:sp>
        <p:nvSpPr>
          <p:cNvPr id="5" name="TextBox 4"/>
          <p:cNvSpPr txBox="1"/>
          <p:nvPr/>
        </p:nvSpPr>
        <p:spPr>
          <a:xfrm>
            <a:off x="2221925" y="1869040"/>
            <a:ext cx="1508760" cy="400110"/>
          </a:xfrm>
          <a:prstGeom prst="rect">
            <a:avLst/>
          </a:prstGeom>
          <a:noFill/>
        </p:spPr>
        <p:txBody>
          <a:bodyPr wrap="square" rtlCol="0">
            <a:spAutoFit/>
          </a:bodyPr>
          <a:lstStyle/>
          <a:p>
            <a:r>
              <a:rPr lang="en-US" sz="2000" b="1" dirty="0" smtClean="0">
                <a:solidFill>
                  <a:schemeClr val="accent3"/>
                </a:solidFill>
              </a:rPr>
              <a:t>Partners</a:t>
            </a:r>
            <a:endParaRPr lang="en-US" b="1" dirty="0">
              <a:solidFill>
                <a:schemeClr val="accent3"/>
              </a:solidFill>
            </a:endParaRPr>
          </a:p>
        </p:txBody>
      </p:sp>
      <p:sp>
        <p:nvSpPr>
          <p:cNvPr id="6" name="Right Arrow 5"/>
          <p:cNvSpPr/>
          <p:nvPr/>
        </p:nvSpPr>
        <p:spPr>
          <a:xfrm>
            <a:off x="3746623" y="1945240"/>
            <a:ext cx="628904" cy="2263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TextBox 6"/>
          <p:cNvSpPr txBox="1"/>
          <p:nvPr/>
        </p:nvSpPr>
        <p:spPr>
          <a:xfrm>
            <a:off x="4814249" y="1745929"/>
            <a:ext cx="1828800" cy="646331"/>
          </a:xfrm>
          <a:prstGeom prst="rect">
            <a:avLst/>
          </a:prstGeom>
          <a:noFill/>
        </p:spPr>
        <p:txBody>
          <a:bodyPr wrap="square" rtlCol="0">
            <a:spAutoFit/>
          </a:bodyPr>
          <a:lstStyle/>
          <a:p>
            <a:r>
              <a:rPr lang="en-US" dirty="0" smtClean="0">
                <a:solidFill>
                  <a:schemeClr val="accent3"/>
                </a:solidFill>
              </a:rPr>
              <a:t>Victoria</a:t>
            </a:r>
          </a:p>
          <a:p>
            <a:r>
              <a:rPr lang="en-US" dirty="0" smtClean="0">
                <a:solidFill>
                  <a:schemeClr val="accent3"/>
                </a:solidFill>
              </a:rPr>
              <a:t>Division</a:t>
            </a:r>
            <a:endParaRPr lang="en-CA" dirty="0">
              <a:solidFill>
                <a:schemeClr val="accent3"/>
              </a:solidFill>
            </a:endParaRPr>
          </a:p>
        </p:txBody>
      </p:sp>
      <p:sp>
        <p:nvSpPr>
          <p:cNvPr id="8" name="Cross 7"/>
          <p:cNvSpPr/>
          <p:nvPr/>
        </p:nvSpPr>
        <p:spPr>
          <a:xfrm>
            <a:off x="6208709" y="1945240"/>
            <a:ext cx="228600" cy="228600"/>
          </a:xfrm>
          <a:prstGeom prst="plus">
            <a:avLst/>
          </a:prstGeom>
          <a:solidFill>
            <a:schemeClr val="accent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extBox 12"/>
          <p:cNvSpPr txBox="1"/>
          <p:nvPr/>
        </p:nvSpPr>
        <p:spPr>
          <a:xfrm>
            <a:off x="6717725" y="1745929"/>
            <a:ext cx="1828800" cy="646331"/>
          </a:xfrm>
          <a:prstGeom prst="rect">
            <a:avLst/>
          </a:prstGeom>
          <a:noFill/>
        </p:spPr>
        <p:txBody>
          <a:bodyPr wrap="square" rtlCol="0">
            <a:spAutoFit/>
          </a:bodyPr>
          <a:lstStyle/>
          <a:p>
            <a:r>
              <a:rPr lang="en-US" dirty="0" smtClean="0">
                <a:solidFill>
                  <a:schemeClr val="accent3"/>
                </a:solidFill>
              </a:rPr>
              <a:t>South Island</a:t>
            </a:r>
          </a:p>
          <a:p>
            <a:r>
              <a:rPr lang="en-US" dirty="0" smtClean="0">
                <a:solidFill>
                  <a:schemeClr val="accent3"/>
                </a:solidFill>
              </a:rPr>
              <a:t>Division</a:t>
            </a:r>
            <a:endParaRPr lang="en-CA" dirty="0">
              <a:solidFill>
                <a:schemeClr val="accent3"/>
              </a:solidFill>
            </a:endParaRPr>
          </a:p>
        </p:txBody>
      </p:sp>
      <p:sp>
        <p:nvSpPr>
          <p:cNvPr id="14" name="Cross 13"/>
          <p:cNvSpPr/>
          <p:nvPr/>
        </p:nvSpPr>
        <p:spPr>
          <a:xfrm>
            <a:off x="8506901" y="1949217"/>
            <a:ext cx="228600" cy="228600"/>
          </a:xfrm>
          <a:prstGeom prst="plus">
            <a:avLst/>
          </a:prstGeom>
          <a:solidFill>
            <a:schemeClr val="accent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TextBox 14"/>
          <p:cNvSpPr txBox="1"/>
          <p:nvPr/>
        </p:nvSpPr>
        <p:spPr>
          <a:xfrm>
            <a:off x="8965625" y="1745929"/>
            <a:ext cx="1828800" cy="646331"/>
          </a:xfrm>
          <a:prstGeom prst="rect">
            <a:avLst/>
          </a:prstGeom>
          <a:noFill/>
        </p:spPr>
        <p:txBody>
          <a:bodyPr wrap="square" rtlCol="0">
            <a:spAutoFit/>
          </a:bodyPr>
          <a:lstStyle/>
          <a:p>
            <a:r>
              <a:rPr lang="en-US" dirty="0" smtClean="0">
                <a:solidFill>
                  <a:schemeClr val="accent3"/>
                </a:solidFill>
              </a:rPr>
              <a:t>Island</a:t>
            </a:r>
          </a:p>
          <a:p>
            <a:r>
              <a:rPr lang="en-US" dirty="0" smtClean="0">
                <a:solidFill>
                  <a:schemeClr val="accent3"/>
                </a:solidFill>
              </a:rPr>
              <a:t>Health</a:t>
            </a:r>
            <a:endParaRPr lang="en-CA" dirty="0">
              <a:solidFill>
                <a:schemeClr val="accent3"/>
              </a:solidFill>
            </a:endParaRPr>
          </a:p>
        </p:txBody>
      </p:sp>
      <p:sp>
        <p:nvSpPr>
          <p:cNvPr id="9" name="TextBox 8"/>
          <p:cNvSpPr txBox="1"/>
          <p:nvPr/>
        </p:nvSpPr>
        <p:spPr>
          <a:xfrm>
            <a:off x="1416326" y="2900423"/>
            <a:ext cx="10716768" cy="1292662"/>
          </a:xfrm>
          <a:prstGeom prst="rect">
            <a:avLst/>
          </a:prstGeom>
          <a:noFill/>
        </p:spPr>
        <p:txBody>
          <a:bodyPr wrap="square" rtlCol="0">
            <a:spAutoFit/>
          </a:bodyPr>
          <a:lstStyle/>
          <a:p>
            <a:r>
              <a:rPr lang="en-US" sz="2000" dirty="0">
                <a:solidFill>
                  <a:schemeClr val="accent3"/>
                </a:solidFill>
              </a:rPr>
              <a:t>Family physicians </a:t>
            </a:r>
            <a:r>
              <a:rPr lang="en-US" sz="2000" dirty="0" smtClean="0">
                <a:solidFill>
                  <a:schemeClr val="accent3"/>
                </a:solidFill>
              </a:rPr>
              <a:t>leverage </a:t>
            </a:r>
            <a:r>
              <a:rPr lang="en-US" sz="2000" b="1" dirty="0" smtClean="0">
                <a:solidFill>
                  <a:schemeClr val="tx2"/>
                </a:solidFill>
              </a:rPr>
              <a:t>automated notification of </a:t>
            </a:r>
            <a:r>
              <a:rPr lang="en-US" sz="2000" b="1" dirty="0">
                <a:solidFill>
                  <a:schemeClr val="tx2"/>
                </a:solidFill>
              </a:rPr>
              <a:t>hospital admission </a:t>
            </a:r>
            <a:r>
              <a:rPr lang="en-US" sz="2000" dirty="0">
                <a:solidFill>
                  <a:schemeClr val="accent3"/>
                </a:solidFill>
              </a:rPr>
              <a:t>to create summaries of </a:t>
            </a:r>
            <a:r>
              <a:rPr lang="en-US" sz="2000" dirty="0" smtClean="0">
                <a:solidFill>
                  <a:schemeClr val="accent3"/>
                </a:solidFill>
              </a:rPr>
              <a:t>patient information </a:t>
            </a:r>
            <a:r>
              <a:rPr lang="en-US" sz="2000" dirty="0">
                <a:solidFill>
                  <a:schemeClr val="accent3"/>
                </a:solidFill>
              </a:rPr>
              <a:t>to support </a:t>
            </a:r>
            <a:r>
              <a:rPr lang="en-US" sz="2000" b="1" dirty="0">
                <a:solidFill>
                  <a:schemeClr val="accent1"/>
                </a:solidFill>
              </a:rPr>
              <a:t>longitudinal </a:t>
            </a:r>
            <a:r>
              <a:rPr lang="en-US" sz="2000" b="1" dirty="0" smtClean="0">
                <a:solidFill>
                  <a:schemeClr val="accent1"/>
                </a:solidFill>
              </a:rPr>
              <a:t>treatment</a:t>
            </a:r>
            <a:r>
              <a:rPr lang="en-US" sz="2000" b="1" dirty="0" smtClean="0">
                <a:solidFill>
                  <a:schemeClr val="accent3"/>
                </a:solidFill>
              </a:rPr>
              <a:t> </a:t>
            </a:r>
            <a:r>
              <a:rPr lang="en-US" sz="2000" dirty="0">
                <a:solidFill>
                  <a:schemeClr val="accent3"/>
                </a:solidFill>
              </a:rPr>
              <a:t>and </a:t>
            </a:r>
            <a:r>
              <a:rPr lang="en-US" sz="2000" b="1" dirty="0">
                <a:solidFill>
                  <a:schemeClr val="accent1"/>
                </a:solidFill>
              </a:rPr>
              <a:t>discharge </a:t>
            </a:r>
            <a:r>
              <a:rPr lang="en-US" sz="2000" b="1" dirty="0" smtClean="0">
                <a:solidFill>
                  <a:schemeClr val="accent1"/>
                </a:solidFill>
              </a:rPr>
              <a:t>planning.</a:t>
            </a:r>
            <a:endParaRPr lang="en-US" sz="2000" b="1" dirty="0">
              <a:solidFill>
                <a:schemeClr val="accent1"/>
              </a:solidFill>
            </a:endParaRPr>
          </a:p>
          <a:p>
            <a:endParaRPr lang="en-US" dirty="0"/>
          </a:p>
        </p:txBody>
      </p:sp>
      <p:cxnSp>
        <p:nvCxnSpPr>
          <p:cNvPr id="16" name="Straight Connector 15"/>
          <p:cNvCxnSpPr/>
          <p:nvPr/>
        </p:nvCxnSpPr>
        <p:spPr>
          <a:xfrm>
            <a:off x="1563624" y="4648200"/>
            <a:ext cx="10134600" cy="0"/>
          </a:xfrm>
          <a:prstGeom prst="line">
            <a:avLst/>
          </a:prstGeom>
          <a:ln w="25400"/>
          <a:effectLst>
            <a:outerShdw blurRad="50800" dist="38100" dir="2700000" algn="tl" rotWithShape="0">
              <a:prstClr val="black">
                <a:alpha val="40000"/>
              </a:prstClr>
            </a:outerShdw>
          </a:effectLst>
        </p:spPr>
        <p:style>
          <a:lnRef idx="1">
            <a:schemeClr val="accent4"/>
          </a:lnRef>
          <a:fillRef idx="0">
            <a:schemeClr val="accent4"/>
          </a:fillRef>
          <a:effectRef idx="0">
            <a:schemeClr val="accent4"/>
          </a:effectRef>
          <a:fontRef idx="minor">
            <a:schemeClr val="tx1"/>
          </a:fontRef>
        </p:style>
      </p:cxnSp>
      <p:sp>
        <p:nvSpPr>
          <p:cNvPr id="11" name="TextBox 10"/>
          <p:cNvSpPr txBox="1"/>
          <p:nvPr/>
        </p:nvSpPr>
        <p:spPr>
          <a:xfrm>
            <a:off x="1437354" y="5249014"/>
            <a:ext cx="1764368" cy="1200329"/>
          </a:xfrm>
          <a:prstGeom prst="rect">
            <a:avLst/>
          </a:prstGeom>
          <a:noFill/>
        </p:spPr>
        <p:txBody>
          <a:bodyPr wrap="square" rtlCol="0">
            <a:spAutoFit/>
          </a:bodyPr>
          <a:lstStyle/>
          <a:p>
            <a:r>
              <a:rPr lang="en-US" dirty="0">
                <a:solidFill>
                  <a:schemeClr val="tx2"/>
                </a:solidFill>
              </a:rPr>
              <a:t>Potential </a:t>
            </a:r>
            <a:r>
              <a:rPr lang="en-US" b="1" dirty="0">
                <a:solidFill>
                  <a:schemeClr val="accent1"/>
                </a:solidFill>
              </a:rPr>
              <a:t>adverse events </a:t>
            </a:r>
            <a:r>
              <a:rPr lang="en-US" dirty="0">
                <a:solidFill>
                  <a:schemeClr val="tx2"/>
                </a:solidFill>
              </a:rPr>
              <a:t>are avoided</a:t>
            </a:r>
          </a:p>
        </p:txBody>
      </p:sp>
      <p:sp>
        <p:nvSpPr>
          <p:cNvPr id="18" name="TextBox 17"/>
          <p:cNvSpPr txBox="1"/>
          <p:nvPr/>
        </p:nvSpPr>
        <p:spPr>
          <a:xfrm>
            <a:off x="5792989" y="5249013"/>
            <a:ext cx="2524670" cy="1200329"/>
          </a:xfrm>
          <a:prstGeom prst="rect">
            <a:avLst/>
          </a:prstGeom>
          <a:noFill/>
        </p:spPr>
        <p:txBody>
          <a:bodyPr wrap="square" rtlCol="0">
            <a:spAutoFit/>
          </a:bodyPr>
          <a:lstStyle/>
          <a:p>
            <a:r>
              <a:rPr lang="en-US" dirty="0">
                <a:solidFill>
                  <a:schemeClr val="tx2"/>
                </a:solidFill>
              </a:rPr>
              <a:t>Hospital clinicians </a:t>
            </a:r>
            <a:r>
              <a:rPr lang="en-US" b="1" dirty="0">
                <a:solidFill>
                  <a:schemeClr val="accent1"/>
                </a:solidFill>
              </a:rPr>
              <a:t>avoid having to duplicate </a:t>
            </a:r>
            <a:r>
              <a:rPr lang="en-US" dirty="0">
                <a:solidFill>
                  <a:schemeClr val="tx2"/>
                </a:solidFill>
              </a:rPr>
              <a:t>diagnostic tests</a:t>
            </a:r>
          </a:p>
        </p:txBody>
      </p:sp>
      <p:sp>
        <p:nvSpPr>
          <p:cNvPr id="19" name="TextBox 18"/>
          <p:cNvSpPr txBox="1"/>
          <p:nvPr/>
        </p:nvSpPr>
        <p:spPr>
          <a:xfrm>
            <a:off x="8222501" y="5199058"/>
            <a:ext cx="3694600" cy="1477328"/>
          </a:xfrm>
          <a:prstGeom prst="rect">
            <a:avLst/>
          </a:prstGeom>
          <a:noFill/>
        </p:spPr>
        <p:txBody>
          <a:bodyPr wrap="square" rtlCol="0">
            <a:spAutoFit/>
          </a:bodyPr>
          <a:lstStyle/>
          <a:p>
            <a:pPr marL="0" lvl="1" indent="0">
              <a:buNone/>
            </a:pPr>
            <a:r>
              <a:rPr lang="en-US" dirty="0">
                <a:solidFill>
                  <a:schemeClr val="tx2"/>
                </a:solidFill>
              </a:rPr>
              <a:t>Cognitive and functional baseline information </a:t>
            </a:r>
            <a:r>
              <a:rPr lang="en-US" b="1" dirty="0">
                <a:solidFill>
                  <a:schemeClr val="accent1"/>
                </a:solidFill>
              </a:rPr>
              <a:t>helps distinguish</a:t>
            </a:r>
            <a:r>
              <a:rPr lang="en-US" dirty="0">
                <a:solidFill>
                  <a:schemeClr val="accent3"/>
                </a:solidFill>
              </a:rPr>
              <a:t> </a:t>
            </a:r>
            <a:r>
              <a:rPr lang="en-US" dirty="0">
                <a:solidFill>
                  <a:schemeClr val="tx2"/>
                </a:solidFill>
              </a:rPr>
              <a:t>between existing health conditions and new symptoms </a:t>
            </a:r>
          </a:p>
        </p:txBody>
      </p:sp>
      <p:sp>
        <p:nvSpPr>
          <p:cNvPr id="20" name="TextBox 19"/>
          <p:cNvSpPr txBox="1"/>
          <p:nvPr/>
        </p:nvSpPr>
        <p:spPr>
          <a:xfrm>
            <a:off x="3099479" y="5236190"/>
            <a:ext cx="2629170" cy="1200329"/>
          </a:xfrm>
          <a:prstGeom prst="rect">
            <a:avLst/>
          </a:prstGeom>
          <a:noFill/>
        </p:spPr>
        <p:txBody>
          <a:bodyPr wrap="square" rtlCol="0">
            <a:spAutoFit/>
          </a:bodyPr>
          <a:lstStyle/>
          <a:p>
            <a:r>
              <a:rPr lang="en-US" dirty="0">
                <a:solidFill>
                  <a:schemeClr val="tx2"/>
                </a:solidFill>
              </a:rPr>
              <a:t>Patients</a:t>
            </a:r>
            <a:r>
              <a:rPr lang="en-US" dirty="0">
                <a:solidFill>
                  <a:schemeClr val="accent3"/>
                </a:solidFill>
              </a:rPr>
              <a:t> </a:t>
            </a:r>
            <a:r>
              <a:rPr lang="en-US" b="1" dirty="0">
                <a:solidFill>
                  <a:schemeClr val="accent1"/>
                </a:solidFill>
              </a:rPr>
              <a:t>feel more confident</a:t>
            </a:r>
            <a:r>
              <a:rPr lang="en-US" dirty="0">
                <a:solidFill>
                  <a:schemeClr val="accent3"/>
                </a:solidFill>
              </a:rPr>
              <a:t> </a:t>
            </a:r>
            <a:r>
              <a:rPr lang="en-US" dirty="0">
                <a:solidFill>
                  <a:schemeClr val="tx2"/>
                </a:solidFill>
              </a:rPr>
              <a:t>that continuity of care is maintained</a:t>
            </a:r>
          </a:p>
        </p:txBody>
      </p:sp>
    </p:spTree>
    <p:extLst>
      <p:ext uri="{BB962C8B-B14F-4D97-AF65-F5344CB8AC3E}">
        <p14:creationId xmlns:p14="http://schemas.microsoft.com/office/powerpoint/2010/main" val="14382117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6840" y="1066800"/>
            <a:ext cx="10464800" cy="304800"/>
          </a:xfrm>
        </p:spPr>
        <p:txBody>
          <a:bodyPr>
            <a:noAutofit/>
          </a:bodyPr>
          <a:lstStyle/>
          <a:p>
            <a:r>
              <a:rPr lang="en-US" sz="1600" b="1" dirty="0" smtClean="0"/>
              <a:t>Patient Medical Home Steering Committee</a:t>
            </a:r>
            <a:endParaRPr lang="en-CA" sz="1600" b="1" dirty="0"/>
          </a:p>
        </p:txBody>
      </p:sp>
      <p:sp>
        <p:nvSpPr>
          <p:cNvPr id="4" name="TextBox 3"/>
          <p:cNvSpPr txBox="1"/>
          <p:nvPr/>
        </p:nvSpPr>
        <p:spPr>
          <a:xfrm>
            <a:off x="1386840" y="166740"/>
            <a:ext cx="6995160" cy="46166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400" b="1" dirty="0" smtClean="0">
                <a:solidFill>
                  <a:schemeClr val="tx2"/>
                </a:solidFill>
              </a:rPr>
              <a:t>Victoria Division</a:t>
            </a:r>
            <a:endParaRPr lang="en-CA" sz="2400" b="1" dirty="0">
              <a:solidFill>
                <a:schemeClr val="tx2"/>
              </a:solidFill>
            </a:endParaRPr>
          </a:p>
        </p:txBody>
      </p:sp>
      <p:sp>
        <p:nvSpPr>
          <p:cNvPr id="5" name="TextBox 4"/>
          <p:cNvSpPr txBox="1"/>
          <p:nvPr/>
        </p:nvSpPr>
        <p:spPr>
          <a:xfrm>
            <a:off x="1752600" y="1506477"/>
            <a:ext cx="4229100" cy="769441"/>
          </a:xfrm>
          <a:prstGeom prst="rect">
            <a:avLst/>
          </a:prstGeom>
          <a:noFill/>
        </p:spPr>
        <p:txBody>
          <a:bodyPr wrap="square" rtlCol="0">
            <a:spAutoFit/>
          </a:bodyPr>
          <a:lstStyle/>
          <a:p>
            <a:r>
              <a:rPr lang="en-US" sz="4400" b="1" dirty="0" smtClean="0">
                <a:ln w="22225">
                  <a:solidFill>
                    <a:schemeClr val="tx2"/>
                  </a:solidFill>
                  <a:prstDash val="solid"/>
                </a:ln>
                <a:solidFill>
                  <a:schemeClr val="accent1"/>
                </a:solidFill>
              </a:rPr>
              <a:t>12</a:t>
            </a:r>
            <a:r>
              <a:rPr lang="en-US" sz="3200" dirty="0" smtClean="0">
                <a:solidFill>
                  <a:schemeClr val="accent3"/>
                </a:solidFill>
              </a:rPr>
              <a:t> family doctors</a:t>
            </a:r>
            <a:endParaRPr lang="en-CA" sz="3200" dirty="0">
              <a:solidFill>
                <a:schemeClr val="accent3"/>
              </a:solidFill>
            </a:endParaRPr>
          </a:p>
        </p:txBody>
      </p:sp>
      <p:sp>
        <p:nvSpPr>
          <p:cNvPr id="6" name="Cross 5"/>
          <p:cNvSpPr/>
          <p:nvPr/>
        </p:nvSpPr>
        <p:spPr>
          <a:xfrm>
            <a:off x="5981700" y="1807675"/>
            <a:ext cx="228600" cy="228600"/>
          </a:xfrm>
          <a:prstGeom prst="plus">
            <a:avLst/>
          </a:prstGeom>
          <a:solidFill>
            <a:schemeClr val="accent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TextBox 6"/>
          <p:cNvSpPr txBox="1"/>
          <p:nvPr/>
        </p:nvSpPr>
        <p:spPr>
          <a:xfrm>
            <a:off x="6619240" y="1537254"/>
            <a:ext cx="3241040" cy="707886"/>
          </a:xfrm>
          <a:prstGeom prst="rect">
            <a:avLst/>
          </a:prstGeom>
          <a:noFill/>
        </p:spPr>
        <p:txBody>
          <a:bodyPr wrap="square" rtlCol="0">
            <a:spAutoFit/>
          </a:bodyPr>
          <a:lstStyle/>
          <a:p>
            <a:r>
              <a:rPr lang="en-US" sz="4000" b="1" dirty="0">
                <a:ln w="22225">
                  <a:solidFill>
                    <a:schemeClr val="tx2"/>
                  </a:solidFill>
                  <a:prstDash val="solid"/>
                </a:ln>
                <a:solidFill>
                  <a:schemeClr val="accent1"/>
                </a:solidFill>
              </a:rPr>
              <a:t>2</a:t>
            </a:r>
            <a:r>
              <a:rPr lang="en-US" sz="2800" dirty="0" smtClean="0">
                <a:solidFill>
                  <a:schemeClr val="accent3"/>
                </a:solidFill>
              </a:rPr>
              <a:t> division staff</a:t>
            </a:r>
            <a:endParaRPr lang="en-CA" sz="2800" dirty="0">
              <a:solidFill>
                <a:schemeClr val="accent3"/>
              </a:solidFill>
            </a:endParaRPr>
          </a:p>
        </p:txBody>
      </p:sp>
      <p:sp>
        <p:nvSpPr>
          <p:cNvPr id="8" name="TextBox 7"/>
          <p:cNvSpPr txBox="1"/>
          <p:nvPr/>
        </p:nvSpPr>
        <p:spPr>
          <a:xfrm>
            <a:off x="1480946" y="2337473"/>
            <a:ext cx="10276588" cy="1354217"/>
          </a:xfrm>
          <a:prstGeom prst="rect">
            <a:avLst/>
          </a:prstGeom>
          <a:noFill/>
        </p:spPr>
        <p:txBody>
          <a:bodyPr wrap="square" rtlCol="0">
            <a:spAutoFit/>
          </a:bodyPr>
          <a:lstStyle/>
          <a:p>
            <a:pPr algn="ctr"/>
            <a:r>
              <a:rPr lang="en-US" dirty="0">
                <a:solidFill>
                  <a:schemeClr val="accent3"/>
                </a:solidFill>
              </a:rPr>
              <a:t>The result of </a:t>
            </a:r>
            <a:r>
              <a:rPr lang="en-US" b="1" dirty="0">
                <a:ln w="22225">
                  <a:noFill/>
                  <a:prstDash val="solid"/>
                </a:ln>
                <a:solidFill>
                  <a:schemeClr val="accent1"/>
                </a:solidFill>
              </a:rPr>
              <a:t>eight</a:t>
            </a:r>
            <a:r>
              <a:rPr lang="en-US" dirty="0">
                <a:solidFill>
                  <a:schemeClr val="accent3"/>
                </a:solidFill>
              </a:rPr>
              <a:t> months of engagement with </a:t>
            </a:r>
            <a:r>
              <a:rPr lang="en-US" b="1" dirty="0">
                <a:ln w="22225">
                  <a:noFill/>
                  <a:prstDash val="solid"/>
                </a:ln>
                <a:solidFill>
                  <a:schemeClr val="accent1"/>
                </a:solidFill>
              </a:rPr>
              <a:t>100+ physicians </a:t>
            </a:r>
            <a:r>
              <a:rPr lang="en-US" dirty="0">
                <a:solidFill>
                  <a:schemeClr val="accent3"/>
                </a:solidFill>
              </a:rPr>
              <a:t>was the creation of </a:t>
            </a:r>
            <a:r>
              <a:rPr lang="en-US" sz="2800" b="1" dirty="0">
                <a:ln w="22225">
                  <a:noFill/>
                  <a:prstDash val="solid"/>
                </a:ln>
                <a:solidFill>
                  <a:schemeClr val="tx2"/>
                </a:solidFill>
                <a:effectLst>
                  <a:outerShdw blurRad="50800" dist="38100" dir="2700000" algn="tl" rotWithShape="0">
                    <a:prstClr val="black">
                      <a:alpha val="40000"/>
                    </a:prstClr>
                  </a:outerShdw>
                </a:effectLst>
              </a:rPr>
              <a:t>NINE</a:t>
            </a:r>
            <a:r>
              <a:rPr lang="en-US" sz="3200" b="1" dirty="0">
                <a:ln w="22225">
                  <a:noFill/>
                  <a:prstDash val="solid"/>
                </a:ln>
                <a:solidFill>
                  <a:schemeClr val="accent1"/>
                </a:solidFill>
              </a:rPr>
              <a:t> </a:t>
            </a:r>
            <a:endParaRPr lang="en-US" sz="3200" b="1" dirty="0" smtClean="0">
              <a:ln w="22225">
                <a:noFill/>
                <a:prstDash val="solid"/>
              </a:ln>
              <a:solidFill>
                <a:schemeClr val="accent1"/>
              </a:solidFill>
            </a:endParaRPr>
          </a:p>
          <a:p>
            <a:pPr algn="ctr"/>
            <a:r>
              <a:rPr lang="en-US" sz="1400" dirty="0" smtClean="0">
                <a:solidFill>
                  <a:schemeClr val="accent3"/>
                </a:solidFill>
              </a:rPr>
              <a:t>key </a:t>
            </a:r>
            <a:r>
              <a:rPr lang="en-US" sz="1400" dirty="0">
                <a:solidFill>
                  <a:schemeClr val="accent3"/>
                </a:solidFill>
              </a:rPr>
              <a:t>elements that must be present </a:t>
            </a:r>
            <a:r>
              <a:rPr lang="en-US" sz="1400" dirty="0" smtClean="0">
                <a:solidFill>
                  <a:schemeClr val="accent3"/>
                </a:solidFill>
              </a:rPr>
              <a:t>in </a:t>
            </a:r>
            <a:r>
              <a:rPr lang="en-US" sz="1400" dirty="0">
                <a:solidFill>
                  <a:schemeClr val="accent3"/>
                </a:solidFill>
              </a:rPr>
              <a:t>order to develop PCN </a:t>
            </a:r>
            <a:r>
              <a:rPr lang="en-US" sz="1400" dirty="0" smtClean="0">
                <a:solidFill>
                  <a:schemeClr val="accent3"/>
                </a:solidFill>
              </a:rPr>
              <a:t>in Urban </a:t>
            </a:r>
            <a:r>
              <a:rPr lang="en-US" sz="1400" dirty="0">
                <a:solidFill>
                  <a:schemeClr val="accent3"/>
                </a:solidFill>
              </a:rPr>
              <a:t>Greater Victoria</a:t>
            </a:r>
          </a:p>
          <a:p>
            <a:endParaRPr lang="en-CA" dirty="0"/>
          </a:p>
        </p:txBody>
      </p:sp>
      <p:sp>
        <p:nvSpPr>
          <p:cNvPr id="9" name="Oval 8"/>
          <p:cNvSpPr/>
          <p:nvPr/>
        </p:nvSpPr>
        <p:spPr>
          <a:xfrm>
            <a:off x="1365489" y="4466225"/>
            <a:ext cx="533400" cy="533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a:t>
            </a:r>
            <a:endParaRPr lang="en-CA" dirty="0"/>
          </a:p>
        </p:txBody>
      </p:sp>
      <p:sp>
        <p:nvSpPr>
          <p:cNvPr id="10" name="Oval 9"/>
          <p:cNvSpPr/>
          <p:nvPr/>
        </p:nvSpPr>
        <p:spPr>
          <a:xfrm>
            <a:off x="1354398" y="3527933"/>
            <a:ext cx="533400" cy="533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a:t>
            </a:r>
            <a:endParaRPr lang="en-CA" dirty="0"/>
          </a:p>
        </p:txBody>
      </p:sp>
      <p:sp>
        <p:nvSpPr>
          <p:cNvPr id="11" name="Oval 10"/>
          <p:cNvSpPr/>
          <p:nvPr/>
        </p:nvSpPr>
        <p:spPr>
          <a:xfrm>
            <a:off x="1357416" y="6193609"/>
            <a:ext cx="533400" cy="533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4</a:t>
            </a:r>
            <a:endParaRPr lang="en-CA" dirty="0"/>
          </a:p>
        </p:txBody>
      </p:sp>
      <p:sp>
        <p:nvSpPr>
          <p:cNvPr id="12" name="Oval 11"/>
          <p:cNvSpPr/>
          <p:nvPr/>
        </p:nvSpPr>
        <p:spPr>
          <a:xfrm>
            <a:off x="1353944" y="5290341"/>
            <a:ext cx="533400" cy="533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3</a:t>
            </a:r>
            <a:endParaRPr lang="en-CA" dirty="0"/>
          </a:p>
        </p:txBody>
      </p:sp>
      <p:sp>
        <p:nvSpPr>
          <p:cNvPr id="13" name="Oval 12"/>
          <p:cNvSpPr/>
          <p:nvPr/>
        </p:nvSpPr>
        <p:spPr>
          <a:xfrm>
            <a:off x="6323846" y="3527933"/>
            <a:ext cx="533400" cy="533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5</a:t>
            </a:r>
            <a:endParaRPr lang="en-CA" dirty="0"/>
          </a:p>
        </p:txBody>
      </p:sp>
      <p:sp>
        <p:nvSpPr>
          <p:cNvPr id="14" name="Oval 13"/>
          <p:cNvSpPr/>
          <p:nvPr/>
        </p:nvSpPr>
        <p:spPr>
          <a:xfrm>
            <a:off x="6316438" y="4164059"/>
            <a:ext cx="533400" cy="533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6</a:t>
            </a:r>
            <a:endParaRPr lang="en-CA" dirty="0"/>
          </a:p>
        </p:txBody>
      </p:sp>
      <p:sp>
        <p:nvSpPr>
          <p:cNvPr id="15" name="Oval 14"/>
          <p:cNvSpPr/>
          <p:nvPr/>
        </p:nvSpPr>
        <p:spPr>
          <a:xfrm>
            <a:off x="6315363" y="6135423"/>
            <a:ext cx="533400" cy="533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9</a:t>
            </a:r>
            <a:endParaRPr lang="en-CA" dirty="0"/>
          </a:p>
        </p:txBody>
      </p:sp>
      <p:sp>
        <p:nvSpPr>
          <p:cNvPr id="16" name="Oval 15"/>
          <p:cNvSpPr/>
          <p:nvPr/>
        </p:nvSpPr>
        <p:spPr>
          <a:xfrm>
            <a:off x="6315363" y="5444236"/>
            <a:ext cx="533400" cy="533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8</a:t>
            </a:r>
            <a:endParaRPr lang="en-CA" dirty="0"/>
          </a:p>
        </p:txBody>
      </p:sp>
      <p:sp>
        <p:nvSpPr>
          <p:cNvPr id="17" name="Oval 16"/>
          <p:cNvSpPr/>
          <p:nvPr/>
        </p:nvSpPr>
        <p:spPr>
          <a:xfrm>
            <a:off x="6315363" y="4805481"/>
            <a:ext cx="533400" cy="533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7</a:t>
            </a:r>
            <a:endParaRPr lang="en-CA" dirty="0"/>
          </a:p>
        </p:txBody>
      </p:sp>
      <p:sp>
        <p:nvSpPr>
          <p:cNvPr id="18" name="TextBox 17"/>
          <p:cNvSpPr txBox="1"/>
          <p:nvPr/>
        </p:nvSpPr>
        <p:spPr>
          <a:xfrm>
            <a:off x="1981200" y="3591580"/>
            <a:ext cx="4000500" cy="523220"/>
          </a:xfrm>
          <a:prstGeom prst="rect">
            <a:avLst/>
          </a:prstGeom>
          <a:noFill/>
        </p:spPr>
        <p:txBody>
          <a:bodyPr wrap="square" rtlCol="0">
            <a:spAutoFit/>
          </a:bodyPr>
          <a:lstStyle/>
          <a:p>
            <a:pPr marL="0" lvl="2"/>
            <a:r>
              <a:rPr lang="en-CA" sz="1400" b="1" dirty="0">
                <a:solidFill>
                  <a:schemeClr val="accent3"/>
                </a:solidFill>
              </a:rPr>
              <a:t>Reduce the cost to </a:t>
            </a:r>
            <a:r>
              <a:rPr lang="en-CA" sz="1400" b="1" dirty="0" smtClean="0">
                <a:solidFill>
                  <a:schemeClr val="accent3"/>
                </a:solidFill>
              </a:rPr>
              <a:t>physicians </a:t>
            </a:r>
            <a:r>
              <a:rPr lang="en-CA" sz="1400" b="1" dirty="0">
                <a:solidFill>
                  <a:schemeClr val="accent3"/>
                </a:solidFill>
              </a:rPr>
              <a:t>associated with operating a PMH</a:t>
            </a:r>
          </a:p>
        </p:txBody>
      </p:sp>
      <p:sp>
        <p:nvSpPr>
          <p:cNvPr id="19" name="TextBox 18"/>
          <p:cNvSpPr txBox="1"/>
          <p:nvPr/>
        </p:nvSpPr>
        <p:spPr>
          <a:xfrm>
            <a:off x="1966111" y="4601955"/>
            <a:ext cx="4015589" cy="307777"/>
          </a:xfrm>
          <a:prstGeom prst="rect">
            <a:avLst/>
          </a:prstGeom>
          <a:noFill/>
        </p:spPr>
        <p:txBody>
          <a:bodyPr wrap="square" rtlCol="0">
            <a:spAutoFit/>
          </a:bodyPr>
          <a:lstStyle/>
          <a:p>
            <a:pPr marL="0" lvl="2"/>
            <a:r>
              <a:rPr lang="en-CA" sz="1400" b="1" dirty="0">
                <a:solidFill>
                  <a:schemeClr val="accent3"/>
                </a:solidFill>
              </a:rPr>
              <a:t>After-hours care</a:t>
            </a:r>
          </a:p>
        </p:txBody>
      </p:sp>
      <p:sp>
        <p:nvSpPr>
          <p:cNvPr id="20" name="TextBox 19"/>
          <p:cNvSpPr txBox="1"/>
          <p:nvPr/>
        </p:nvSpPr>
        <p:spPr>
          <a:xfrm>
            <a:off x="1981200" y="5398365"/>
            <a:ext cx="3719237" cy="523220"/>
          </a:xfrm>
          <a:prstGeom prst="rect">
            <a:avLst/>
          </a:prstGeom>
          <a:noFill/>
        </p:spPr>
        <p:txBody>
          <a:bodyPr wrap="square" rtlCol="0">
            <a:spAutoFit/>
          </a:bodyPr>
          <a:lstStyle/>
          <a:p>
            <a:pPr marL="0" lvl="2"/>
            <a:r>
              <a:rPr lang="en-CA" sz="1400" b="1" dirty="0">
                <a:solidFill>
                  <a:schemeClr val="accent3"/>
                </a:solidFill>
              </a:rPr>
              <a:t>Reimbursement for current unpaid work related to team based care</a:t>
            </a:r>
          </a:p>
        </p:txBody>
      </p:sp>
      <p:sp>
        <p:nvSpPr>
          <p:cNvPr id="21" name="TextBox 20"/>
          <p:cNvSpPr txBox="1"/>
          <p:nvPr/>
        </p:nvSpPr>
        <p:spPr>
          <a:xfrm>
            <a:off x="1995763" y="6318217"/>
            <a:ext cx="3988955" cy="307777"/>
          </a:xfrm>
          <a:prstGeom prst="rect">
            <a:avLst/>
          </a:prstGeom>
          <a:noFill/>
        </p:spPr>
        <p:txBody>
          <a:bodyPr wrap="square" rtlCol="0">
            <a:spAutoFit/>
          </a:bodyPr>
          <a:lstStyle/>
          <a:p>
            <a:pPr marL="0" lvl="2"/>
            <a:r>
              <a:rPr lang="en-CA" sz="1400" b="1" dirty="0">
                <a:solidFill>
                  <a:schemeClr val="accent3"/>
                </a:solidFill>
              </a:rPr>
              <a:t>Co-locating GPs</a:t>
            </a:r>
          </a:p>
        </p:txBody>
      </p:sp>
      <p:sp>
        <p:nvSpPr>
          <p:cNvPr id="22" name="TextBox 21"/>
          <p:cNvSpPr txBox="1"/>
          <p:nvPr/>
        </p:nvSpPr>
        <p:spPr>
          <a:xfrm>
            <a:off x="6875719" y="3620798"/>
            <a:ext cx="3988955" cy="307777"/>
          </a:xfrm>
          <a:prstGeom prst="rect">
            <a:avLst/>
          </a:prstGeom>
          <a:noFill/>
        </p:spPr>
        <p:txBody>
          <a:bodyPr wrap="square" rtlCol="0">
            <a:spAutoFit/>
          </a:bodyPr>
          <a:lstStyle/>
          <a:p>
            <a:pPr marL="0" lvl="2"/>
            <a:r>
              <a:rPr lang="en-CA" sz="1400" b="1" dirty="0">
                <a:solidFill>
                  <a:schemeClr val="accent3"/>
                </a:solidFill>
              </a:rPr>
              <a:t>Administration burden reduction</a:t>
            </a:r>
          </a:p>
        </p:txBody>
      </p:sp>
      <p:sp>
        <p:nvSpPr>
          <p:cNvPr id="23" name="TextBox 22"/>
          <p:cNvSpPr txBox="1"/>
          <p:nvPr/>
        </p:nvSpPr>
        <p:spPr>
          <a:xfrm>
            <a:off x="6875719" y="4264092"/>
            <a:ext cx="3988955" cy="307777"/>
          </a:xfrm>
          <a:prstGeom prst="rect">
            <a:avLst/>
          </a:prstGeom>
          <a:noFill/>
        </p:spPr>
        <p:txBody>
          <a:bodyPr wrap="square" rtlCol="0">
            <a:spAutoFit/>
          </a:bodyPr>
          <a:lstStyle/>
          <a:p>
            <a:pPr marL="0" lvl="2"/>
            <a:r>
              <a:rPr lang="en-CA" sz="1400" b="1" dirty="0" smtClean="0">
                <a:solidFill>
                  <a:schemeClr val="accent3"/>
                </a:solidFill>
              </a:rPr>
              <a:t>Team-based care</a:t>
            </a:r>
            <a:endParaRPr lang="en-CA" sz="1400" b="1" dirty="0">
              <a:solidFill>
                <a:schemeClr val="accent3"/>
              </a:solidFill>
            </a:endParaRPr>
          </a:p>
        </p:txBody>
      </p:sp>
      <p:sp>
        <p:nvSpPr>
          <p:cNvPr id="25" name="TextBox 24"/>
          <p:cNvSpPr txBox="1"/>
          <p:nvPr/>
        </p:nvSpPr>
        <p:spPr>
          <a:xfrm>
            <a:off x="6875719" y="4918292"/>
            <a:ext cx="3988955" cy="307777"/>
          </a:xfrm>
          <a:prstGeom prst="rect">
            <a:avLst/>
          </a:prstGeom>
          <a:noFill/>
        </p:spPr>
        <p:txBody>
          <a:bodyPr wrap="square" rtlCol="0">
            <a:spAutoFit/>
          </a:bodyPr>
          <a:lstStyle/>
          <a:p>
            <a:pPr marL="0" lvl="2"/>
            <a:r>
              <a:rPr lang="en-CA" sz="1400" b="1" dirty="0">
                <a:solidFill>
                  <a:schemeClr val="accent3"/>
                </a:solidFill>
              </a:rPr>
              <a:t>Unattached patient clinic</a:t>
            </a:r>
          </a:p>
        </p:txBody>
      </p:sp>
      <p:sp>
        <p:nvSpPr>
          <p:cNvPr id="26" name="TextBox 25"/>
          <p:cNvSpPr txBox="1"/>
          <p:nvPr/>
        </p:nvSpPr>
        <p:spPr>
          <a:xfrm>
            <a:off x="6882646" y="5572492"/>
            <a:ext cx="3988955" cy="307777"/>
          </a:xfrm>
          <a:prstGeom prst="rect">
            <a:avLst/>
          </a:prstGeom>
          <a:noFill/>
        </p:spPr>
        <p:txBody>
          <a:bodyPr wrap="square" rtlCol="0">
            <a:spAutoFit/>
          </a:bodyPr>
          <a:lstStyle/>
          <a:p>
            <a:pPr marL="0" lvl="2"/>
            <a:r>
              <a:rPr lang="en-CA" sz="1400" b="1" dirty="0">
                <a:solidFill>
                  <a:schemeClr val="accent3"/>
                </a:solidFill>
              </a:rPr>
              <a:t>Learn from others and work together</a:t>
            </a:r>
          </a:p>
        </p:txBody>
      </p:sp>
      <p:sp>
        <p:nvSpPr>
          <p:cNvPr id="27" name="TextBox 26"/>
          <p:cNvSpPr txBox="1"/>
          <p:nvPr/>
        </p:nvSpPr>
        <p:spPr>
          <a:xfrm>
            <a:off x="6914584" y="6032791"/>
            <a:ext cx="4917440" cy="738664"/>
          </a:xfrm>
          <a:prstGeom prst="rect">
            <a:avLst/>
          </a:prstGeom>
          <a:noFill/>
        </p:spPr>
        <p:txBody>
          <a:bodyPr wrap="square" rtlCol="0">
            <a:spAutoFit/>
          </a:bodyPr>
          <a:lstStyle/>
          <a:p>
            <a:pPr marL="0" lvl="2"/>
            <a:r>
              <a:rPr lang="en-CA" sz="1400" b="1" dirty="0">
                <a:solidFill>
                  <a:schemeClr val="accent3"/>
                </a:solidFill>
              </a:rPr>
              <a:t>Create a </a:t>
            </a:r>
            <a:r>
              <a:rPr lang="en-CA" sz="1400" b="1" dirty="0" smtClean="0">
                <a:solidFill>
                  <a:schemeClr val="accent3"/>
                </a:solidFill>
              </a:rPr>
              <a:t>new non-profit organization </a:t>
            </a:r>
            <a:r>
              <a:rPr lang="en-CA" sz="1400" b="1" dirty="0">
                <a:solidFill>
                  <a:schemeClr val="accent3"/>
                </a:solidFill>
              </a:rPr>
              <a:t>to oversee the creation and development of PCN in Victoria</a:t>
            </a:r>
          </a:p>
        </p:txBody>
      </p:sp>
    </p:spTree>
    <p:extLst>
      <p:ext uri="{BB962C8B-B14F-4D97-AF65-F5344CB8AC3E}">
        <p14:creationId xmlns:p14="http://schemas.microsoft.com/office/powerpoint/2010/main" val="6677505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6840" y="1066800"/>
            <a:ext cx="7239000" cy="381000"/>
          </a:xfrm>
        </p:spPr>
        <p:txBody>
          <a:bodyPr>
            <a:normAutofit fontScale="90000"/>
          </a:bodyPr>
          <a:lstStyle/>
          <a:p>
            <a:r>
              <a:rPr lang="en-US" sz="1600" b="1" dirty="0"/>
              <a:t>Victoria-South Island Residential Care Initiative (Vic-SI RCI)</a:t>
            </a:r>
            <a:endParaRPr lang="en-CA" sz="1600" b="1" dirty="0"/>
          </a:p>
        </p:txBody>
      </p:sp>
      <p:sp>
        <p:nvSpPr>
          <p:cNvPr id="4" name="TextBox 3"/>
          <p:cNvSpPr txBox="1"/>
          <p:nvPr/>
        </p:nvSpPr>
        <p:spPr>
          <a:xfrm>
            <a:off x="1386840" y="166740"/>
            <a:ext cx="6995160" cy="46166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400" b="1" dirty="0" smtClean="0">
                <a:solidFill>
                  <a:schemeClr val="tx2"/>
                </a:solidFill>
              </a:rPr>
              <a:t>Victoria Division</a:t>
            </a:r>
            <a:endParaRPr lang="en-CA" sz="2400" b="1" dirty="0">
              <a:solidFill>
                <a:schemeClr val="tx2"/>
              </a:solidFill>
            </a:endParaRPr>
          </a:p>
        </p:txBody>
      </p:sp>
      <p:sp>
        <p:nvSpPr>
          <p:cNvPr id="9" name="Rounded Rectangle 8"/>
          <p:cNvSpPr/>
          <p:nvPr/>
        </p:nvSpPr>
        <p:spPr>
          <a:xfrm>
            <a:off x="1386840" y="1600200"/>
            <a:ext cx="10269233" cy="898869"/>
          </a:xfrm>
          <a:prstGeom prst="roundRect">
            <a:avLst/>
          </a:prstGeom>
          <a:noFill/>
          <a:ln>
            <a:solidFill>
              <a:schemeClr val="tx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221925" y="1864380"/>
            <a:ext cx="1508760" cy="400110"/>
          </a:xfrm>
          <a:prstGeom prst="rect">
            <a:avLst/>
          </a:prstGeom>
          <a:noFill/>
        </p:spPr>
        <p:txBody>
          <a:bodyPr wrap="square" rtlCol="0">
            <a:spAutoFit/>
          </a:bodyPr>
          <a:lstStyle/>
          <a:p>
            <a:r>
              <a:rPr lang="en-US" sz="2000" b="1" dirty="0" smtClean="0">
                <a:solidFill>
                  <a:schemeClr val="accent3"/>
                </a:solidFill>
              </a:rPr>
              <a:t>Partners</a:t>
            </a:r>
            <a:endParaRPr lang="en-US" b="1" dirty="0">
              <a:solidFill>
                <a:schemeClr val="accent3"/>
              </a:solidFill>
            </a:endParaRPr>
          </a:p>
        </p:txBody>
      </p:sp>
      <p:sp>
        <p:nvSpPr>
          <p:cNvPr id="11" name="Right Arrow 10"/>
          <p:cNvSpPr/>
          <p:nvPr/>
        </p:nvSpPr>
        <p:spPr>
          <a:xfrm>
            <a:off x="3746623" y="1940580"/>
            <a:ext cx="628904" cy="2263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extBox 11"/>
          <p:cNvSpPr txBox="1"/>
          <p:nvPr/>
        </p:nvSpPr>
        <p:spPr>
          <a:xfrm>
            <a:off x="4814249" y="1741269"/>
            <a:ext cx="1828800" cy="646331"/>
          </a:xfrm>
          <a:prstGeom prst="rect">
            <a:avLst/>
          </a:prstGeom>
          <a:noFill/>
        </p:spPr>
        <p:txBody>
          <a:bodyPr wrap="square" rtlCol="0">
            <a:spAutoFit/>
          </a:bodyPr>
          <a:lstStyle/>
          <a:p>
            <a:r>
              <a:rPr lang="en-US" dirty="0" smtClean="0">
                <a:solidFill>
                  <a:schemeClr val="accent3"/>
                </a:solidFill>
              </a:rPr>
              <a:t>Victoria</a:t>
            </a:r>
          </a:p>
          <a:p>
            <a:r>
              <a:rPr lang="en-US" dirty="0" smtClean="0">
                <a:solidFill>
                  <a:schemeClr val="accent3"/>
                </a:solidFill>
              </a:rPr>
              <a:t>Division</a:t>
            </a:r>
            <a:endParaRPr lang="en-CA" dirty="0">
              <a:solidFill>
                <a:schemeClr val="accent3"/>
              </a:solidFill>
            </a:endParaRPr>
          </a:p>
        </p:txBody>
      </p:sp>
      <p:sp>
        <p:nvSpPr>
          <p:cNvPr id="13" name="Cross 12"/>
          <p:cNvSpPr/>
          <p:nvPr/>
        </p:nvSpPr>
        <p:spPr>
          <a:xfrm>
            <a:off x="6208709" y="1940580"/>
            <a:ext cx="228600" cy="228600"/>
          </a:xfrm>
          <a:prstGeom prst="plus">
            <a:avLst/>
          </a:prstGeom>
          <a:solidFill>
            <a:schemeClr val="accent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TextBox 13"/>
          <p:cNvSpPr txBox="1"/>
          <p:nvPr/>
        </p:nvSpPr>
        <p:spPr>
          <a:xfrm>
            <a:off x="6717725" y="1741269"/>
            <a:ext cx="1828800" cy="646331"/>
          </a:xfrm>
          <a:prstGeom prst="rect">
            <a:avLst/>
          </a:prstGeom>
          <a:noFill/>
        </p:spPr>
        <p:txBody>
          <a:bodyPr wrap="square" rtlCol="0">
            <a:spAutoFit/>
          </a:bodyPr>
          <a:lstStyle/>
          <a:p>
            <a:r>
              <a:rPr lang="en-US" dirty="0" smtClean="0">
                <a:solidFill>
                  <a:schemeClr val="accent3"/>
                </a:solidFill>
              </a:rPr>
              <a:t>South Island</a:t>
            </a:r>
          </a:p>
          <a:p>
            <a:r>
              <a:rPr lang="en-US" dirty="0" smtClean="0">
                <a:solidFill>
                  <a:schemeClr val="accent3"/>
                </a:solidFill>
              </a:rPr>
              <a:t>Division</a:t>
            </a:r>
            <a:endParaRPr lang="en-CA" dirty="0">
              <a:solidFill>
                <a:schemeClr val="accent3"/>
              </a:solidFill>
            </a:endParaRPr>
          </a:p>
        </p:txBody>
      </p:sp>
      <p:sp>
        <p:nvSpPr>
          <p:cNvPr id="15" name="Cross 14"/>
          <p:cNvSpPr/>
          <p:nvPr/>
        </p:nvSpPr>
        <p:spPr>
          <a:xfrm>
            <a:off x="8506901" y="1944557"/>
            <a:ext cx="228600" cy="228600"/>
          </a:xfrm>
          <a:prstGeom prst="plus">
            <a:avLst/>
          </a:prstGeom>
          <a:solidFill>
            <a:schemeClr val="accent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TextBox 15"/>
          <p:cNvSpPr txBox="1"/>
          <p:nvPr/>
        </p:nvSpPr>
        <p:spPr>
          <a:xfrm>
            <a:off x="8965625" y="1741269"/>
            <a:ext cx="1828800" cy="646331"/>
          </a:xfrm>
          <a:prstGeom prst="rect">
            <a:avLst/>
          </a:prstGeom>
          <a:noFill/>
        </p:spPr>
        <p:txBody>
          <a:bodyPr wrap="square" rtlCol="0">
            <a:spAutoFit/>
          </a:bodyPr>
          <a:lstStyle/>
          <a:p>
            <a:r>
              <a:rPr lang="en-US" dirty="0" smtClean="0">
                <a:solidFill>
                  <a:schemeClr val="accent3"/>
                </a:solidFill>
              </a:rPr>
              <a:t>Island</a:t>
            </a:r>
          </a:p>
          <a:p>
            <a:r>
              <a:rPr lang="en-US" dirty="0" smtClean="0">
                <a:solidFill>
                  <a:schemeClr val="accent3"/>
                </a:solidFill>
              </a:rPr>
              <a:t>Health</a:t>
            </a:r>
            <a:endParaRPr lang="en-CA" dirty="0">
              <a:solidFill>
                <a:schemeClr val="accent3"/>
              </a:solidFill>
            </a:endParaRPr>
          </a:p>
        </p:txBody>
      </p:sp>
      <p:sp>
        <p:nvSpPr>
          <p:cNvPr id="17" name="TextBox 16"/>
          <p:cNvSpPr txBox="1"/>
          <p:nvPr/>
        </p:nvSpPr>
        <p:spPr>
          <a:xfrm>
            <a:off x="1865309" y="2586911"/>
            <a:ext cx="9144000" cy="4124206"/>
          </a:xfrm>
          <a:prstGeom prst="rect">
            <a:avLst/>
          </a:prstGeom>
          <a:noFill/>
        </p:spPr>
        <p:txBody>
          <a:bodyPr wrap="square" rtlCol="0">
            <a:spAutoFit/>
          </a:bodyPr>
          <a:lstStyle/>
          <a:p>
            <a:r>
              <a:rPr lang="en-CA" sz="2000" b="1" dirty="0">
                <a:ln w="22225">
                  <a:noFill/>
                  <a:prstDash val="solid"/>
                </a:ln>
                <a:solidFill>
                  <a:schemeClr val="tx2"/>
                </a:solidFill>
                <a:effectLst>
                  <a:outerShdw blurRad="50800" dist="38100" dir="2700000" algn="tl" rotWithShape="0">
                    <a:prstClr val="black">
                      <a:alpha val="40000"/>
                    </a:prstClr>
                  </a:outerShdw>
                </a:effectLst>
              </a:rPr>
              <a:t>2013</a:t>
            </a:r>
          </a:p>
          <a:p>
            <a:r>
              <a:rPr lang="en-CA" dirty="0" smtClean="0">
                <a:solidFill>
                  <a:schemeClr val="accent3"/>
                </a:solidFill>
              </a:rPr>
              <a:t>Partnership with Island Health to develop </a:t>
            </a:r>
            <a:r>
              <a:rPr lang="en-CA" dirty="0">
                <a:solidFill>
                  <a:schemeClr val="accent3"/>
                </a:solidFill>
              </a:rPr>
              <a:t>the TORCH practice </a:t>
            </a:r>
            <a:r>
              <a:rPr lang="en-CA" dirty="0" smtClean="0">
                <a:solidFill>
                  <a:schemeClr val="accent3"/>
                </a:solidFill>
              </a:rPr>
              <a:t>model</a:t>
            </a:r>
          </a:p>
          <a:p>
            <a:endParaRPr lang="en-CA" dirty="0" smtClean="0">
              <a:solidFill>
                <a:schemeClr val="accent3"/>
              </a:solidFill>
            </a:endParaRPr>
          </a:p>
          <a:p>
            <a:r>
              <a:rPr lang="en-CA" sz="2400" b="1" dirty="0">
                <a:ln w="22225">
                  <a:noFill/>
                  <a:prstDash val="solid"/>
                </a:ln>
                <a:solidFill>
                  <a:schemeClr val="tx2"/>
                </a:solidFill>
                <a:effectLst>
                  <a:outerShdw blurRad="50800" dist="38100" dir="2700000" algn="tl" rotWithShape="0">
                    <a:prstClr val="black">
                      <a:alpha val="40000"/>
                    </a:prstClr>
                  </a:outerShdw>
                </a:effectLst>
              </a:rPr>
              <a:t>2015</a:t>
            </a:r>
          </a:p>
          <a:p>
            <a:r>
              <a:rPr lang="en-CA" dirty="0">
                <a:solidFill>
                  <a:schemeClr val="accent3"/>
                </a:solidFill>
              </a:rPr>
              <a:t>P</a:t>
            </a:r>
            <a:r>
              <a:rPr lang="en-CA" dirty="0" smtClean="0">
                <a:solidFill>
                  <a:schemeClr val="accent3"/>
                </a:solidFill>
              </a:rPr>
              <a:t>artnership with South </a:t>
            </a:r>
            <a:r>
              <a:rPr lang="en-CA" dirty="0">
                <a:solidFill>
                  <a:schemeClr val="accent3"/>
                </a:solidFill>
              </a:rPr>
              <a:t>Island Division of Family Practice </a:t>
            </a:r>
            <a:r>
              <a:rPr lang="en-CA" dirty="0" smtClean="0">
                <a:solidFill>
                  <a:schemeClr val="accent3"/>
                </a:solidFill>
              </a:rPr>
              <a:t>to implement </a:t>
            </a:r>
            <a:r>
              <a:rPr lang="en-CA" dirty="0">
                <a:solidFill>
                  <a:schemeClr val="accent3"/>
                </a:solidFill>
              </a:rPr>
              <a:t>the regional Vic-SI RCI</a:t>
            </a:r>
            <a:r>
              <a:rPr lang="en-CA" dirty="0" smtClean="0">
                <a:solidFill>
                  <a:schemeClr val="accent3"/>
                </a:solidFill>
              </a:rPr>
              <a:t>.</a:t>
            </a:r>
          </a:p>
          <a:p>
            <a:endParaRPr lang="en-US" dirty="0">
              <a:solidFill>
                <a:schemeClr val="accent3"/>
              </a:solidFill>
            </a:endParaRPr>
          </a:p>
          <a:p>
            <a:r>
              <a:rPr lang="en-US" sz="2800" b="1" dirty="0">
                <a:ln w="22225">
                  <a:noFill/>
                  <a:prstDash val="solid"/>
                </a:ln>
                <a:solidFill>
                  <a:schemeClr val="tx2"/>
                </a:solidFill>
                <a:effectLst>
                  <a:outerShdw blurRad="50800" dist="38100" dir="2700000" algn="tl" rotWithShape="0">
                    <a:prstClr val="black">
                      <a:alpha val="40000"/>
                    </a:prstClr>
                  </a:outerShdw>
                </a:effectLst>
              </a:rPr>
              <a:t>2019</a:t>
            </a:r>
          </a:p>
          <a:p>
            <a:r>
              <a:rPr lang="en-CA" dirty="0" smtClean="0">
                <a:solidFill>
                  <a:schemeClr val="accent3"/>
                </a:solidFill>
              </a:rPr>
              <a:t>Vic-SI </a:t>
            </a:r>
            <a:r>
              <a:rPr lang="en-CA" dirty="0">
                <a:solidFill>
                  <a:schemeClr val="accent3"/>
                </a:solidFill>
              </a:rPr>
              <a:t>RCI is active at all </a:t>
            </a:r>
            <a:r>
              <a:rPr lang="en-CA" b="1" dirty="0">
                <a:solidFill>
                  <a:schemeClr val="accent1"/>
                </a:solidFill>
              </a:rPr>
              <a:t>38</a:t>
            </a:r>
            <a:r>
              <a:rPr lang="en-CA" dirty="0">
                <a:solidFill>
                  <a:schemeClr val="accent3"/>
                </a:solidFill>
              </a:rPr>
              <a:t> local residential care sites, with </a:t>
            </a:r>
            <a:r>
              <a:rPr lang="en-CA" b="1" dirty="0">
                <a:solidFill>
                  <a:schemeClr val="accent1"/>
                </a:solidFill>
              </a:rPr>
              <a:t>85</a:t>
            </a:r>
            <a:r>
              <a:rPr lang="en-CA" dirty="0">
                <a:solidFill>
                  <a:schemeClr val="accent3"/>
                </a:solidFill>
              </a:rPr>
              <a:t> RCI physicians acting as MRP for </a:t>
            </a:r>
            <a:r>
              <a:rPr lang="en-CA" b="1" dirty="0">
                <a:solidFill>
                  <a:schemeClr val="accent1"/>
                </a:solidFill>
              </a:rPr>
              <a:t>90%</a:t>
            </a:r>
            <a:r>
              <a:rPr lang="en-CA" dirty="0">
                <a:solidFill>
                  <a:schemeClr val="accent3"/>
                </a:solidFill>
              </a:rPr>
              <a:t> of all </a:t>
            </a:r>
            <a:r>
              <a:rPr lang="en-CA" b="1" dirty="0">
                <a:solidFill>
                  <a:schemeClr val="accent1"/>
                </a:solidFill>
              </a:rPr>
              <a:t>3,416</a:t>
            </a:r>
            <a:r>
              <a:rPr lang="en-CA" dirty="0">
                <a:solidFill>
                  <a:schemeClr val="accent3"/>
                </a:solidFill>
              </a:rPr>
              <a:t> local residents. </a:t>
            </a:r>
            <a:endParaRPr lang="en-CA" dirty="0" smtClean="0">
              <a:solidFill>
                <a:schemeClr val="accent3"/>
              </a:solidFill>
            </a:endParaRPr>
          </a:p>
          <a:p>
            <a:endParaRPr lang="en-CA" dirty="0">
              <a:solidFill>
                <a:schemeClr val="accent3"/>
              </a:solidFill>
            </a:endParaRPr>
          </a:p>
          <a:p>
            <a:r>
              <a:rPr lang="en-CA" sz="2800" b="1" i="1" dirty="0" smtClean="0">
                <a:solidFill>
                  <a:schemeClr val="accent1"/>
                </a:solidFill>
              </a:rPr>
              <a:t>100</a:t>
            </a:r>
            <a:r>
              <a:rPr lang="en-CA" sz="2800" b="1" i="1" dirty="0">
                <a:solidFill>
                  <a:schemeClr val="accent1"/>
                </a:solidFill>
              </a:rPr>
              <a:t>% </a:t>
            </a:r>
            <a:r>
              <a:rPr lang="en-CA" dirty="0">
                <a:solidFill>
                  <a:schemeClr val="accent3"/>
                </a:solidFill>
              </a:rPr>
              <a:t>of residents are covered by the RCI </a:t>
            </a:r>
            <a:r>
              <a:rPr lang="en-CA" dirty="0" smtClean="0">
                <a:solidFill>
                  <a:schemeClr val="accent3"/>
                </a:solidFill>
              </a:rPr>
              <a:t>after-hours </a:t>
            </a:r>
            <a:r>
              <a:rPr lang="en-CA" dirty="0">
                <a:solidFill>
                  <a:schemeClr val="accent3"/>
                </a:solidFill>
              </a:rPr>
              <a:t>call group.</a:t>
            </a:r>
          </a:p>
          <a:p>
            <a:endParaRPr lang="en-CA" dirty="0">
              <a:solidFill>
                <a:schemeClr val="accent3"/>
              </a:solidFill>
            </a:endParaRPr>
          </a:p>
        </p:txBody>
      </p:sp>
      <p:cxnSp>
        <p:nvCxnSpPr>
          <p:cNvPr id="19" name="Straight Connector 18"/>
          <p:cNvCxnSpPr/>
          <p:nvPr/>
        </p:nvCxnSpPr>
        <p:spPr>
          <a:xfrm>
            <a:off x="1521473" y="5791200"/>
            <a:ext cx="10134600" cy="0"/>
          </a:xfrm>
          <a:prstGeom prst="line">
            <a:avLst/>
          </a:prstGeom>
          <a:ln w="25400"/>
          <a:effectLst>
            <a:outerShdw blurRad="50800" dist="38100" dir="2700000" algn="tl" rotWithShape="0">
              <a:prstClr val="black">
                <a:alpha val="40000"/>
              </a:prstClr>
            </a:outerShdw>
          </a:effectLst>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31167772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747E1-A9FB-BA4D-99AA-878C59B376F9}"/>
              </a:ext>
            </a:extLst>
          </p:cNvPr>
          <p:cNvSpPr>
            <a:spLocks noGrp="1"/>
          </p:cNvSpPr>
          <p:nvPr>
            <p:ph type="title"/>
          </p:nvPr>
        </p:nvSpPr>
        <p:spPr>
          <a:xfrm>
            <a:off x="1386840" y="1013903"/>
            <a:ext cx="7673252" cy="459367"/>
          </a:xfrm>
        </p:spPr>
        <p:txBody>
          <a:bodyPr>
            <a:noAutofit/>
          </a:bodyPr>
          <a:lstStyle/>
          <a:p>
            <a:r>
              <a:rPr lang="en-US" sz="1600" b="1" dirty="0"/>
              <a:t>Strengthening Relationships with Indigenous Communities</a:t>
            </a:r>
          </a:p>
        </p:txBody>
      </p:sp>
      <p:pic>
        <p:nvPicPr>
          <p:cNvPr id="4" name="Picture 3" descr="A close up of a map&#10;&#10;Description automatically generated">
            <a:extLst>
              <a:ext uri="{FF2B5EF4-FFF2-40B4-BE49-F238E27FC236}">
                <a16:creationId xmlns:a16="http://schemas.microsoft.com/office/drawing/2014/main" id="{02DEC319-187F-EB40-8AC5-8E180E312E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022" y="1949445"/>
            <a:ext cx="3657600" cy="2421600"/>
          </a:xfrm>
          <a:prstGeom prst="rect">
            <a:avLst/>
          </a:prstGeom>
        </p:spPr>
      </p:pic>
      <p:pic>
        <p:nvPicPr>
          <p:cNvPr id="7" name="Picture 5">
            <a:extLst>
              <a:ext uri="{FF2B5EF4-FFF2-40B4-BE49-F238E27FC236}">
                <a16:creationId xmlns:a16="http://schemas.microsoft.com/office/drawing/2014/main" id="{9A472A10-C980-4416-861D-4DDA1145A240}"/>
              </a:ext>
            </a:extLst>
          </p:cNvPr>
          <p:cNvPicPr>
            <a:picLocks noChangeAspect="1"/>
          </p:cNvPicPr>
          <p:nvPr/>
        </p:nvPicPr>
        <p:blipFill>
          <a:blip r:embed="rId5"/>
          <a:stretch>
            <a:fillRect/>
          </a:stretch>
        </p:blipFill>
        <p:spPr>
          <a:xfrm>
            <a:off x="9097433" y="5713364"/>
            <a:ext cx="2948616" cy="930215"/>
          </a:xfrm>
          <a:prstGeom prst="rect">
            <a:avLst/>
          </a:prstGeom>
        </p:spPr>
      </p:pic>
      <p:sp>
        <p:nvSpPr>
          <p:cNvPr id="8" name="TextBox 7"/>
          <p:cNvSpPr txBox="1"/>
          <p:nvPr/>
        </p:nvSpPr>
        <p:spPr>
          <a:xfrm>
            <a:off x="1386840" y="166740"/>
            <a:ext cx="6995160" cy="46166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400" b="1" dirty="0" smtClean="0">
                <a:solidFill>
                  <a:schemeClr val="tx2"/>
                </a:solidFill>
              </a:rPr>
              <a:t>Central Interior Rural Division</a:t>
            </a:r>
            <a:endParaRPr lang="en-CA" sz="2400" b="1" dirty="0">
              <a:solidFill>
                <a:schemeClr val="tx2"/>
              </a:solidFill>
            </a:endParaRPr>
          </a:p>
        </p:txBody>
      </p:sp>
      <p:grpSp>
        <p:nvGrpSpPr>
          <p:cNvPr id="21" name="Group 20"/>
          <p:cNvGrpSpPr/>
          <p:nvPr/>
        </p:nvGrpSpPr>
        <p:grpSpPr>
          <a:xfrm>
            <a:off x="4974339" y="1603120"/>
            <a:ext cx="3421050" cy="1558906"/>
            <a:chOff x="4974339" y="1603120"/>
            <a:chExt cx="3421050" cy="1558906"/>
          </a:xfrm>
        </p:grpSpPr>
        <p:sp>
          <p:nvSpPr>
            <p:cNvPr id="20" name="Rounded Rectangle 19"/>
            <p:cNvSpPr/>
            <p:nvPr/>
          </p:nvSpPr>
          <p:spPr>
            <a:xfrm>
              <a:off x="4974339" y="1603120"/>
              <a:ext cx="3421050" cy="1558906"/>
            </a:xfrm>
            <a:prstGeom prst="roundRect">
              <a:avLst/>
            </a:prstGeom>
            <a:ln>
              <a:solidFill>
                <a:schemeClr val="accent4">
                  <a:shade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6" name="TextBox 5"/>
            <p:cNvSpPr txBox="1"/>
            <p:nvPr/>
          </p:nvSpPr>
          <p:spPr>
            <a:xfrm>
              <a:off x="5085307" y="1796411"/>
              <a:ext cx="3276600" cy="1200329"/>
            </a:xfrm>
            <a:prstGeom prst="rect">
              <a:avLst/>
            </a:prstGeom>
            <a:solidFill>
              <a:schemeClr val="accent4"/>
            </a:solidFill>
            <a:ln>
              <a:no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dirty="0">
                  <a:solidFill>
                    <a:schemeClr val="bg1"/>
                  </a:solidFill>
                  <a:ea typeface="Verdana"/>
                  <a:cs typeface="Verdana"/>
                </a:rPr>
                <a:t>Created a map of the CIRD with a focus on local Indigenous communities and health </a:t>
              </a:r>
              <a:r>
                <a:rPr lang="en-US" dirty="0" smtClean="0">
                  <a:solidFill>
                    <a:schemeClr val="bg1"/>
                  </a:solidFill>
                  <a:ea typeface="Verdana"/>
                  <a:cs typeface="Verdana"/>
                </a:rPr>
                <a:t>services</a:t>
              </a:r>
              <a:endParaRPr lang="en-US" dirty="0">
                <a:solidFill>
                  <a:schemeClr val="bg1"/>
                </a:solidFill>
                <a:ea typeface="Verdana"/>
                <a:cs typeface="Verdana"/>
              </a:endParaRPr>
            </a:p>
          </p:txBody>
        </p:sp>
      </p:grpSp>
      <p:sp>
        <p:nvSpPr>
          <p:cNvPr id="11" name="Bent Arrow 10"/>
          <p:cNvSpPr/>
          <p:nvPr/>
        </p:nvSpPr>
        <p:spPr>
          <a:xfrm rot="10800000" flipH="1">
            <a:off x="7391400" y="3124200"/>
            <a:ext cx="571500" cy="793401"/>
          </a:xfrm>
          <a:prstGeom prst="bentArrow">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tx1"/>
              </a:solidFill>
            </a:endParaRPr>
          </a:p>
        </p:txBody>
      </p:sp>
      <p:grpSp>
        <p:nvGrpSpPr>
          <p:cNvPr id="19" name="Group 18"/>
          <p:cNvGrpSpPr/>
          <p:nvPr/>
        </p:nvGrpSpPr>
        <p:grpSpPr>
          <a:xfrm>
            <a:off x="5127230" y="4529072"/>
            <a:ext cx="3313699" cy="1472588"/>
            <a:chOff x="5792201" y="4603010"/>
            <a:chExt cx="3313699" cy="1472588"/>
          </a:xfrm>
        </p:grpSpPr>
        <p:sp>
          <p:nvSpPr>
            <p:cNvPr id="17" name="Rounded Rectangle 16"/>
            <p:cNvSpPr/>
            <p:nvPr/>
          </p:nvSpPr>
          <p:spPr>
            <a:xfrm>
              <a:off x="5792201" y="4603010"/>
              <a:ext cx="3305232" cy="14725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extBox 11"/>
            <p:cNvSpPr txBox="1"/>
            <p:nvPr/>
          </p:nvSpPr>
          <p:spPr>
            <a:xfrm>
              <a:off x="5867400" y="4740925"/>
              <a:ext cx="3238500" cy="1200329"/>
            </a:xfrm>
            <a:prstGeom prst="rect">
              <a:avLst/>
            </a:prstGeom>
            <a:noFill/>
          </p:spPr>
          <p:txBody>
            <a:bodyPr wrap="square" rtlCol="0">
              <a:spAutoFit/>
            </a:bodyPr>
            <a:lstStyle/>
            <a:p>
              <a:r>
                <a:rPr lang="en-US" dirty="0">
                  <a:solidFill>
                    <a:schemeClr val="bg1"/>
                  </a:solidFill>
                  <a:ea typeface="Verdana"/>
                  <a:cs typeface="Verdana"/>
                </a:rPr>
                <a:t>Developing a toolkit for FP clinics including health resources in FN </a:t>
              </a:r>
              <a:r>
                <a:rPr lang="en-US" dirty="0" smtClean="0">
                  <a:solidFill>
                    <a:schemeClr val="bg1"/>
                  </a:solidFill>
                  <a:ea typeface="Verdana"/>
                  <a:cs typeface="Verdana"/>
                </a:rPr>
                <a:t>communities</a:t>
              </a:r>
              <a:endParaRPr lang="en-US" dirty="0">
                <a:solidFill>
                  <a:schemeClr val="bg1"/>
                </a:solidFill>
                <a:ea typeface="Verdana"/>
                <a:cs typeface="Verdana"/>
              </a:endParaRPr>
            </a:p>
          </p:txBody>
        </p:sp>
      </p:grpSp>
      <p:grpSp>
        <p:nvGrpSpPr>
          <p:cNvPr id="10" name="Group 9"/>
          <p:cNvGrpSpPr/>
          <p:nvPr/>
        </p:nvGrpSpPr>
        <p:grpSpPr>
          <a:xfrm>
            <a:off x="1509068" y="1929940"/>
            <a:ext cx="2514600" cy="1066800"/>
            <a:chOff x="1981200" y="2438400"/>
            <a:chExt cx="2514600" cy="1066800"/>
          </a:xfrm>
        </p:grpSpPr>
        <p:sp>
          <p:nvSpPr>
            <p:cNvPr id="3" name="Rounded Rectangle 2"/>
            <p:cNvSpPr/>
            <p:nvPr/>
          </p:nvSpPr>
          <p:spPr>
            <a:xfrm>
              <a:off x="1981200" y="2438400"/>
              <a:ext cx="2514600" cy="1066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extBox 12"/>
            <p:cNvSpPr txBox="1"/>
            <p:nvPr/>
          </p:nvSpPr>
          <p:spPr>
            <a:xfrm>
              <a:off x="2210306" y="2598868"/>
              <a:ext cx="2078651" cy="646331"/>
            </a:xfrm>
            <a:prstGeom prst="rect">
              <a:avLst/>
            </a:prstGeom>
            <a:noFill/>
          </p:spPr>
          <p:txBody>
            <a:bodyPr wrap="square" rtlCol="0">
              <a:spAutoFit/>
            </a:bodyPr>
            <a:lstStyle/>
            <a:p>
              <a:r>
                <a:rPr lang="en-US" dirty="0" smtClean="0">
                  <a:solidFill>
                    <a:schemeClr val="bg1"/>
                  </a:solidFill>
                  <a:ea typeface="Verdana"/>
                  <a:cs typeface="Verdana"/>
                </a:rPr>
                <a:t>Cultural </a:t>
              </a:r>
              <a:r>
                <a:rPr lang="en-US" dirty="0">
                  <a:solidFill>
                    <a:schemeClr val="bg1"/>
                  </a:solidFill>
                  <a:ea typeface="Verdana"/>
                  <a:cs typeface="Verdana"/>
                </a:rPr>
                <a:t>Safety training </a:t>
              </a:r>
              <a:r>
                <a:rPr lang="en-US" dirty="0" smtClean="0">
                  <a:solidFill>
                    <a:schemeClr val="bg1"/>
                  </a:solidFill>
                  <a:ea typeface="Verdana"/>
                  <a:cs typeface="Verdana"/>
                </a:rPr>
                <a:t>for GPs</a:t>
              </a:r>
              <a:endParaRPr lang="en-US" dirty="0">
                <a:solidFill>
                  <a:schemeClr val="bg1"/>
                </a:solidFill>
              </a:endParaRPr>
            </a:p>
          </p:txBody>
        </p:sp>
      </p:grpSp>
      <p:grpSp>
        <p:nvGrpSpPr>
          <p:cNvPr id="22" name="Group 21"/>
          <p:cNvGrpSpPr/>
          <p:nvPr/>
        </p:nvGrpSpPr>
        <p:grpSpPr>
          <a:xfrm>
            <a:off x="1676400" y="3824353"/>
            <a:ext cx="2856089" cy="1441013"/>
            <a:chOff x="1685867" y="4057650"/>
            <a:chExt cx="2856089" cy="1441013"/>
          </a:xfrm>
        </p:grpSpPr>
        <p:sp>
          <p:nvSpPr>
            <p:cNvPr id="15" name="Rounded Rectangle 14"/>
            <p:cNvSpPr/>
            <p:nvPr/>
          </p:nvSpPr>
          <p:spPr>
            <a:xfrm>
              <a:off x="1685867" y="4057650"/>
              <a:ext cx="2856089" cy="1441013"/>
            </a:xfrm>
            <a:prstGeom prst="roundRect">
              <a:avLst/>
            </a:prstGeom>
            <a:ln>
              <a:solidFill>
                <a:schemeClr val="accent4">
                  <a:shade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14" name="TextBox 13"/>
            <p:cNvSpPr txBox="1"/>
            <p:nvPr/>
          </p:nvSpPr>
          <p:spPr>
            <a:xfrm>
              <a:off x="1808224" y="4301511"/>
              <a:ext cx="2611376" cy="923330"/>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dirty="0">
                  <a:solidFill>
                    <a:schemeClr val="bg1"/>
                  </a:solidFill>
                  <a:ea typeface="Verdana"/>
                  <a:cs typeface="Verdana"/>
                </a:rPr>
                <a:t>Piloted 3 </a:t>
              </a:r>
              <a:r>
                <a:rPr lang="en-US" dirty="0" smtClean="0">
                  <a:solidFill>
                    <a:schemeClr val="bg1"/>
                  </a:solidFill>
                  <a:ea typeface="Verdana"/>
                  <a:cs typeface="Verdana"/>
                </a:rPr>
                <a:t>physician visits </a:t>
              </a:r>
              <a:r>
                <a:rPr lang="en-US" dirty="0">
                  <a:solidFill>
                    <a:schemeClr val="bg1"/>
                  </a:solidFill>
                  <a:ea typeface="Verdana"/>
                  <a:cs typeface="Verdana"/>
                </a:rPr>
                <a:t>to Indigenous </a:t>
              </a:r>
              <a:r>
                <a:rPr lang="en-US" dirty="0" smtClean="0">
                  <a:solidFill>
                    <a:schemeClr val="bg1"/>
                  </a:solidFill>
                  <a:ea typeface="Verdana"/>
                  <a:cs typeface="Verdana"/>
                </a:rPr>
                <a:t>communities</a:t>
              </a:r>
              <a:endParaRPr lang="en-US" dirty="0">
                <a:solidFill>
                  <a:schemeClr val="bg1"/>
                </a:solidFill>
                <a:ea typeface="Verdana"/>
                <a:cs typeface="Verdana"/>
              </a:endParaRPr>
            </a:p>
          </p:txBody>
        </p:sp>
      </p:grpSp>
    </p:spTree>
    <p:extLst>
      <p:ext uri="{BB962C8B-B14F-4D97-AF65-F5344CB8AC3E}">
        <p14:creationId xmlns:p14="http://schemas.microsoft.com/office/powerpoint/2010/main" val="167294051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990807"/>
            <a:ext cx="10781101" cy="518606"/>
          </a:xfrm>
        </p:spPr>
        <p:txBody>
          <a:bodyPr>
            <a:normAutofit/>
          </a:bodyPr>
          <a:lstStyle/>
          <a:p>
            <a:r>
              <a:rPr lang="en-US" sz="2200" b="1" dirty="0"/>
              <a:t>Physicians Visit Local Indigenous Communities</a:t>
            </a:r>
          </a:p>
        </p:txBody>
      </p:sp>
      <p:sp>
        <p:nvSpPr>
          <p:cNvPr id="3" name="Content Placeholder 2"/>
          <p:cNvSpPr>
            <a:spLocks noGrp="1"/>
          </p:cNvSpPr>
          <p:nvPr>
            <p:ph idx="1"/>
          </p:nvPr>
        </p:nvSpPr>
        <p:spPr>
          <a:xfrm>
            <a:off x="1524000" y="1785937"/>
            <a:ext cx="5873750" cy="2633663"/>
          </a:xfrm>
        </p:spPr>
        <p:txBody>
          <a:bodyPr vert="horz" lIns="91440" tIns="45720" rIns="91440" bIns="45720" rtlCol="0" anchor="t">
            <a:noAutofit/>
          </a:bodyPr>
          <a:lstStyle/>
          <a:p>
            <a:r>
              <a:rPr lang="en-CA" sz="2200" dirty="0">
                <a:latin typeface="Verdana"/>
                <a:ea typeface="Verdana"/>
                <a:cs typeface="Verdana"/>
              </a:rPr>
              <a:t>Division staff coordinated site visits to one community in each of our three Indigenous nation territories</a:t>
            </a:r>
            <a:endParaRPr lang="en-CA" sz="2200" dirty="0"/>
          </a:p>
          <a:p>
            <a:r>
              <a:rPr lang="en-CA" sz="2200" dirty="0">
                <a:latin typeface="Verdana"/>
                <a:ea typeface="Verdana"/>
                <a:cs typeface="Verdana"/>
              </a:rPr>
              <a:t>GPs toured health centres, did a home visit with a patient, met community elders and experienced cultural events</a:t>
            </a:r>
          </a:p>
        </p:txBody>
      </p:sp>
      <p:pic>
        <p:nvPicPr>
          <p:cNvPr id="7" name="Picture 6">
            <a:extLst>
              <a:ext uri="{FF2B5EF4-FFF2-40B4-BE49-F238E27FC236}">
                <a16:creationId xmlns:a16="http://schemas.microsoft.com/office/drawing/2014/main" id="{5D08891A-AEC4-1F4D-A708-91AAE9703C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36" t="1" r="18687" b="36363"/>
          <a:stretch/>
        </p:blipFill>
        <p:spPr>
          <a:xfrm>
            <a:off x="7921924" y="2166937"/>
            <a:ext cx="3226400" cy="3303918"/>
          </a:xfrm>
          <a:prstGeom prst="rect">
            <a:avLst/>
          </a:prstGeom>
        </p:spPr>
      </p:pic>
      <p:sp>
        <p:nvSpPr>
          <p:cNvPr id="8" name="TextBox 7">
            <a:extLst>
              <a:ext uri="{FF2B5EF4-FFF2-40B4-BE49-F238E27FC236}">
                <a16:creationId xmlns:a16="http://schemas.microsoft.com/office/drawing/2014/main" id="{EBC42689-2921-E644-A1C7-52EB0019F159}"/>
              </a:ext>
            </a:extLst>
          </p:cNvPr>
          <p:cNvSpPr txBox="1"/>
          <p:nvPr/>
        </p:nvSpPr>
        <p:spPr>
          <a:xfrm>
            <a:off x="1442595" y="4495800"/>
            <a:ext cx="5949950" cy="1754326"/>
          </a:xfrm>
          <a:prstGeom prst="rect">
            <a:avLst/>
          </a:prstGeom>
          <a:solidFill>
            <a:schemeClr val="accent1"/>
          </a:solidFill>
        </p:spPr>
        <p:txBody>
          <a:bodyPr wrap="square" rtlCol="0" anchor="t">
            <a:spAutoFit/>
          </a:bodyPr>
          <a:lstStyle/>
          <a:p>
            <a:pPr marL="400050" lvl="1"/>
            <a:r>
              <a:rPr lang="en-CA" dirty="0" smtClean="0">
                <a:solidFill>
                  <a:schemeClr val="bg1"/>
                </a:solidFill>
                <a:latin typeface="+mj-lt"/>
              </a:rPr>
              <a:t>“I </a:t>
            </a:r>
            <a:r>
              <a:rPr lang="en-CA" dirty="0">
                <a:solidFill>
                  <a:schemeClr val="bg1"/>
                </a:solidFill>
                <a:latin typeface="+mj-lt"/>
              </a:rPr>
              <a:t>now have a better understanding how far some of my patient's travel and the road conditions they deal with. I also will take extra time making sure my client understands me by explaining more and taking extra time.” </a:t>
            </a:r>
            <a:r>
              <a:rPr lang="en-CA" sz="1600" dirty="0">
                <a:solidFill>
                  <a:schemeClr val="bg1"/>
                </a:solidFill>
                <a:latin typeface="+mj-lt"/>
              </a:rPr>
              <a:t>	</a:t>
            </a:r>
            <a:r>
              <a:rPr lang="en-CA" sz="1600" dirty="0" smtClean="0">
                <a:solidFill>
                  <a:schemeClr val="bg1"/>
                </a:solidFill>
                <a:latin typeface="+mj-lt"/>
              </a:rPr>
              <a:t>		- CIRD GP</a:t>
            </a:r>
            <a:endParaRPr lang="en-CA" sz="1600" dirty="0">
              <a:solidFill>
                <a:schemeClr val="bg1"/>
              </a:solidFill>
              <a:latin typeface="+mj-lt"/>
              <a:ea typeface="Verdana"/>
              <a:cs typeface="Verdana"/>
            </a:endParaRPr>
          </a:p>
        </p:txBody>
      </p:sp>
      <p:pic>
        <p:nvPicPr>
          <p:cNvPr id="5" name="Picture 5">
            <a:extLst>
              <a:ext uri="{FF2B5EF4-FFF2-40B4-BE49-F238E27FC236}">
                <a16:creationId xmlns:a16="http://schemas.microsoft.com/office/drawing/2014/main" id="{42DE0F84-B885-48DC-BA32-86A11563DD68}"/>
              </a:ext>
            </a:extLst>
          </p:cNvPr>
          <p:cNvPicPr>
            <a:picLocks noChangeAspect="1"/>
          </p:cNvPicPr>
          <p:nvPr/>
        </p:nvPicPr>
        <p:blipFill>
          <a:blip r:embed="rId4"/>
          <a:stretch>
            <a:fillRect/>
          </a:stretch>
        </p:blipFill>
        <p:spPr>
          <a:xfrm>
            <a:off x="9243384" y="5927785"/>
            <a:ext cx="2948616" cy="930215"/>
          </a:xfrm>
          <a:prstGeom prst="rect">
            <a:avLst/>
          </a:prstGeom>
        </p:spPr>
      </p:pic>
      <p:sp>
        <p:nvSpPr>
          <p:cNvPr id="9" name="TextBox 8"/>
          <p:cNvSpPr txBox="1"/>
          <p:nvPr/>
        </p:nvSpPr>
        <p:spPr>
          <a:xfrm>
            <a:off x="1386840" y="166740"/>
            <a:ext cx="6995160" cy="46166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400" b="1" dirty="0" smtClean="0">
                <a:solidFill>
                  <a:schemeClr val="tx2"/>
                </a:solidFill>
              </a:rPr>
              <a:t>Central Interior Rural Division</a:t>
            </a:r>
            <a:endParaRPr lang="en-CA" sz="2400" b="1" dirty="0">
              <a:solidFill>
                <a:schemeClr val="tx2"/>
              </a:solidFill>
            </a:endParaRPr>
          </a:p>
        </p:txBody>
      </p:sp>
    </p:spTree>
    <p:extLst>
      <p:ext uri="{BB962C8B-B14F-4D97-AF65-F5344CB8AC3E}">
        <p14:creationId xmlns:p14="http://schemas.microsoft.com/office/powerpoint/2010/main" val="23266799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FC89B-CC4D-4642-AFEA-696706543AAE}"/>
              </a:ext>
            </a:extLst>
          </p:cNvPr>
          <p:cNvSpPr>
            <a:spLocks noGrp="1"/>
          </p:cNvSpPr>
          <p:nvPr>
            <p:ph type="title"/>
          </p:nvPr>
        </p:nvSpPr>
        <p:spPr>
          <a:xfrm>
            <a:off x="1452113" y="1040260"/>
            <a:ext cx="7503724" cy="506084"/>
          </a:xfrm>
        </p:spPr>
        <p:txBody>
          <a:bodyPr>
            <a:normAutofit fontScale="90000"/>
          </a:bodyPr>
          <a:lstStyle/>
          <a:p>
            <a:r>
              <a:rPr lang="en-US" sz="2400" b="1" dirty="0"/>
              <a:t>Reducing Sick Note Requests</a:t>
            </a:r>
          </a:p>
        </p:txBody>
      </p:sp>
      <p:sp>
        <p:nvSpPr>
          <p:cNvPr id="3" name="Content Placeholder 2">
            <a:extLst>
              <a:ext uri="{FF2B5EF4-FFF2-40B4-BE49-F238E27FC236}">
                <a16:creationId xmlns:a16="http://schemas.microsoft.com/office/drawing/2014/main" id="{A9DDA4EC-225E-9648-80D6-957263BA6321}"/>
              </a:ext>
            </a:extLst>
          </p:cNvPr>
          <p:cNvSpPr>
            <a:spLocks noGrp="1"/>
          </p:cNvSpPr>
          <p:nvPr>
            <p:ph idx="1"/>
          </p:nvPr>
        </p:nvSpPr>
        <p:spPr>
          <a:xfrm>
            <a:off x="6781800" y="1676400"/>
            <a:ext cx="5257800" cy="4464166"/>
          </a:xfrm>
        </p:spPr>
        <p:txBody>
          <a:bodyPr vert="horz" lIns="91440" tIns="45720" rIns="91440" bIns="45720" rtlCol="0" anchor="t">
            <a:normAutofit lnSpcReduction="10000"/>
          </a:bodyPr>
          <a:lstStyle/>
          <a:p>
            <a:pPr marL="0" indent="0">
              <a:buNone/>
            </a:pPr>
            <a:r>
              <a:rPr lang="en-US" sz="2200" dirty="0">
                <a:latin typeface="Verdana"/>
                <a:ea typeface="Verdana"/>
                <a:cs typeface="Verdana"/>
              </a:rPr>
              <a:t>CIRD </a:t>
            </a:r>
            <a:r>
              <a:rPr lang="en-US" sz="2200" dirty="0" smtClean="0">
                <a:latin typeface="Verdana"/>
                <a:ea typeface="Verdana"/>
                <a:cs typeface="Verdana"/>
              </a:rPr>
              <a:t>physicians </a:t>
            </a:r>
            <a:r>
              <a:rPr lang="en-US" sz="2200" dirty="0">
                <a:latin typeface="Verdana"/>
                <a:ea typeface="Verdana"/>
                <a:cs typeface="Verdana"/>
              </a:rPr>
              <a:t>implemented a new </a:t>
            </a:r>
            <a:r>
              <a:rPr lang="en-US" sz="2200" dirty="0" smtClean="0">
                <a:latin typeface="Verdana"/>
                <a:ea typeface="Verdana"/>
                <a:cs typeface="Verdana"/>
              </a:rPr>
              <a:t>division-wide </a:t>
            </a:r>
            <a:r>
              <a:rPr lang="en-US" sz="2200" dirty="0">
                <a:latin typeface="Verdana"/>
                <a:ea typeface="Verdana"/>
                <a:cs typeface="Verdana"/>
              </a:rPr>
              <a:t>policy to charge employers instead of patients for medically unnecessary sick note </a:t>
            </a:r>
            <a:r>
              <a:rPr lang="en-US" sz="2200" dirty="0" smtClean="0">
                <a:latin typeface="Verdana"/>
                <a:ea typeface="Verdana"/>
                <a:cs typeface="Verdana"/>
              </a:rPr>
              <a:t>visits</a:t>
            </a:r>
            <a:br>
              <a:rPr lang="en-US" sz="2200" dirty="0" smtClean="0">
                <a:latin typeface="Verdana"/>
                <a:ea typeface="Verdana"/>
                <a:cs typeface="Verdana"/>
              </a:rPr>
            </a:br>
            <a:endParaRPr lang="en-US" sz="2200" dirty="0">
              <a:latin typeface="Verdana"/>
              <a:ea typeface="Verdana"/>
              <a:cs typeface="Verdana"/>
            </a:endParaRPr>
          </a:p>
          <a:p>
            <a:pPr marL="0" indent="0">
              <a:buNone/>
            </a:pPr>
            <a:r>
              <a:rPr lang="en-US" sz="2200" dirty="0">
                <a:latin typeface="Verdana"/>
                <a:ea typeface="Verdana"/>
                <a:cs typeface="Verdana"/>
              </a:rPr>
              <a:t>A campaign to educate patients and employers was launched with local </a:t>
            </a:r>
            <a:r>
              <a:rPr lang="en-US" sz="2200" dirty="0" smtClean="0">
                <a:latin typeface="Verdana"/>
                <a:ea typeface="Verdana"/>
                <a:cs typeface="Verdana"/>
              </a:rPr>
              <a:t>media</a:t>
            </a:r>
            <a:br>
              <a:rPr lang="en-US" sz="2200" dirty="0" smtClean="0">
                <a:latin typeface="Verdana"/>
                <a:ea typeface="Verdana"/>
                <a:cs typeface="Verdana"/>
              </a:rPr>
            </a:br>
            <a:endParaRPr lang="en-US" sz="2200" dirty="0">
              <a:latin typeface="Verdana"/>
              <a:ea typeface="Verdana"/>
              <a:cs typeface="Verdana"/>
            </a:endParaRPr>
          </a:p>
          <a:p>
            <a:pPr marL="0" indent="0">
              <a:buNone/>
            </a:pPr>
            <a:r>
              <a:rPr lang="en-US" sz="2200" dirty="0"/>
              <a:t>Issue of sick notes featured in Maclean’s magazine article</a:t>
            </a:r>
          </a:p>
          <a:p>
            <a:pPr marL="400050" lvl="1" indent="0">
              <a:buNone/>
            </a:pPr>
            <a:endParaRPr lang="en-US" dirty="0"/>
          </a:p>
        </p:txBody>
      </p:sp>
      <p:pic>
        <p:nvPicPr>
          <p:cNvPr id="5" name="Picture 4">
            <a:hlinkClick r:id="rId2"/>
            <a:extLst>
              <a:ext uri="{FF2B5EF4-FFF2-40B4-BE49-F238E27FC236}">
                <a16:creationId xmlns:a16="http://schemas.microsoft.com/office/drawing/2014/main" id="{5B784BDF-431E-2B47-A174-9D59F8A66F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676400"/>
            <a:ext cx="5114232"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5">
            <a:extLst>
              <a:ext uri="{FF2B5EF4-FFF2-40B4-BE49-F238E27FC236}">
                <a16:creationId xmlns:a16="http://schemas.microsoft.com/office/drawing/2014/main" id="{848FED87-B57E-444F-9D43-3A2C06BCDE2A}"/>
              </a:ext>
            </a:extLst>
          </p:cNvPr>
          <p:cNvPicPr>
            <a:picLocks noChangeAspect="1"/>
          </p:cNvPicPr>
          <p:nvPr/>
        </p:nvPicPr>
        <p:blipFill>
          <a:blip r:embed="rId4"/>
          <a:stretch>
            <a:fillRect/>
          </a:stretch>
        </p:blipFill>
        <p:spPr>
          <a:xfrm>
            <a:off x="8955837" y="5798389"/>
            <a:ext cx="3236163" cy="1059611"/>
          </a:xfrm>
          <a:prstGeom prst="rect">
            <a:avLst/>
          </a:prstGeom>
        </p:spPr>
      </p:pic>
      <p:sp>
        <p:nvSpPr>
          <p:cNvPr id="6" name="TextBox 5"/>
          <p:cNvSpPr txBox="1"/>
          <p:nvPr/>
        </p:nvSpPr>
        <p:spPr>
          <a:xfrm>
            <a:off x="1386840" y="166740"/>
            <a:ext cx="6995160" cy="46166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400" b="1" dirty="0" smtClean="0">
                <a:solidFill>
                  <a:schemeClr val="tx2"/>
                </a:solidFill>
              </a:rPr>
              <a:t>Central Interior Rural Division</a:t>
            </a:r>
            <a:endParaRPr lang="en-CA" sz="2400" b="1" dirty="0">
              <a:solidFill>
                <a:schemeClr val="tx2"/>
              </a:solidFill>
            </a:endParaRPr>
          </a:p>
        </p:txBody>
      </p:sp>
    </p:spTree>
    <p:extLst>
      <p:ext uri="{BB962C8B-B14F-4D97-AF65-F5344CB8AC3E}">
        <p14:creationId xmlns:p14="http://schemas.microsoft.com/office/powerpoint/2010/main" val="24862826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6840" y="1001458"/>
            <a:ext cx="7391400" cy="533400"/>
          </a:xfrm>
        </p:spPr>
        <p:txBody>
          <a:bodyPr>
            <a:normAutofit/>
          </a:bodyPr>
          <a:lstStyle/>
          <a:p>
            <a:r>
              <a:rPr lang="en-US" sz="2400" b="1" dirty="0" smtClean="0"/>
              <a:t>SHARE </a:t>
            </a:r>
            <a:r>
              <a:rPr lang="en-US" sz="2400" b="1" dirty="0"/>
              <a:t>Mental Health Program</a:t>
            </a:r>
            <a:endParaRPr lang="en-CA" sz="2400" b="1" dirty="0"/>
          </a:p>
        </p:txBody>
      </p:sp>
      <p:cxnSp>
        <p:nvCxnSpPr>
          <p:cNvPr id="18" name="Straight Connector 17">
            <a:extLst>
              <a:ext uri="{FF2B5EF4-FFF2-40B4-BE49-F238E27FC236}">
                <a16:creationId xmlns:a16="http://schemas.microsoft.com/office/drawing/2014/main" id="{95B71A51-DCCA-8D4C-9C24-E33CC41C2CB3}"/>
              </a:ext>
            </a:extLst>
          </p:cNvPr>
          <p:cNvCxnSpPr/>
          <p:nvPr/>
        </p:nvCxnSpPr>
        <p:spPr>
          <a:xfrm>
            <a:off x="6084736" y="1827067"/>
            <a:ext cx="0" cy="472440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012086E-C4E2-A94A-857F-5A7C31B732F8}"/>
              </a:ext>
            </a:extLst>
          </p:cNvPr>
          <p:cNvCxnSpPr/>
          <p:nvPr/>
        </p:nvCxnSpPr>
        <p:spPr>
          <a:xfrm>
            <a:off x="7451400" y="2590800"/>
            <a:ext cx="298800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679988A6-5EE4-6048-BDBF-EBA6817792CC}"/>
              </a:ext>
            </a:extLst>
          </p:cNvPr>
          <p:cNvSpPr/>
          <p:nvPr/>
        </p:nvSpPr>
        <p:spPr>
          <a:xfrm>
            <a:off x="7068195" y="2006283"/>
            <a:ext cx="3754409" cy="45720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t" anchorCtr="0"/>
          <a:lstStyle/>
          <a:p>
            <a:pPr algn="ctr"/>
            <a:r>
              <a:rPr lang="en-US" sz="1600" b="1" dirty="0">
                <a:solidFill>
                  <a:schemeClr val="accent1"/>
                </a:solidFill>
              </a:rPr>
              <a:t>Access &amp; </a:t>
            </a:r>
            <a:r>
              <a:rPr lang="en-US" sz="1600" b="1" dirty="0" smtClean="0">
                <a:solidFill>
                  <a:schemeClr val="accent1"/>
                </a:solidFill>
              </a:rPr>
              <a:t>Improved Healthcare</a:t>
            </a:r>
            <a:endParaRPr lang="en-US" sz="1600" b="1" dirty="0">
              <a:solidFill>
                <a:schemeClr val="accent1"/>
              </a:solidFill>
            </a:endParaRPr>
          </a:p>
          <a:p>
            <a:endParaRPr lang="en-US" dirty="0">
              <a:solidFill>
                <a:srgbClr val="002060"/>
              </a:solidFill>
              <a:latin typeface="Times" pitchFamily="2" charset="0"/>
            </a:endParaRPr>
          </a:p>
          <a:p>
            <a:pPr algn="ctr"/>
            <a:endParaRPr lang="en-US" sz="2000" b="1" dirty="0" smtClean="0">
              <a:solidFill>
                <a:schemeClr val="tx1"/>
              </a:solidFill>
              <a:latin typeface="Times" pitchFamily="2" charset="0"/>
            </a:endParaRPr>
          </a:p>
          <a:p>
            <a:pPr algn="ctr"/>
            <a:r>
              <a:rPr lang="en-US" sz="2400" b="1" dirty="0" smtClean="0">
                <a:solidFill>
                  <a:schemeClr val="tx2"/>
                </a:solidFill>
              </a:rPr>
              <a:t>81</a:t>
            </a:r>
            <a:endParaRPr lang="en-US" sz="2400" b="1" dirty="0">
              <a:solidFill>
                <a:schemeClr val="tx2"/>
              </a:solidFill>
            </a:endParaRPr>
          </a:p>
          <a:p>
            <a:pPr algn="ctr"/>
            <a:r>
              <a:rPr lang="en-US" sz="1400" b="1" dirty="0" smtClean="0">
                <a:solidFill>
                  <a:schemeClr val="tx1"/>
                </a:solidFill>
              </a:rPr>
              <a:t>patients </a:t>
            </a:r>
            <a:r>
              <a:rPr lang="en-US" sz="1400" b="1" dirty="0">
                <a:solidFill>
                  <a:schemeClr val="tx1"/>
                </a:solidFill>
              </a:rPr>
              <a:t>seen </a:t>
            </a:r>
            <a:r>
              <a:rPr lang="en-US" sz="1400" b="1" dirty="0" smtClean="0">
                <a:solidFill>
                  <a:schemeClr val="tx1"/>
                </a:solidFill>
              </a:rPr>
              <a:t>in two months</a:t>
            </a:r>
            <a:endParaRPr lang="en-US" sz="1400" b="1" dirty="0">
              <a:solidFill>
                <a:schemeClr val="tx1"/>
              </a:solidFill>
            </a:endParaRPr>
          </a:p>
          <a:p>
            <a:pPr algn="ctr"/>
            <a:r>
              <a:rPr lang="en-US" sz="1200" dirty="0">
                <a:solidFill>
                  <a:schemeClr val="tx1"/>
                </a:solidFill>
              </a:rPr>
              <a:t>84% increase month-over-month</a:t>
            </a:r>
          </a:p>
          <a:p>
            <a:pPr algn="ctr"/>
            <a:endParaRPr lang="en-US" sz="2000" b="1" dirty="0">
              <a:solidFill>
                <a:srgbClr val="002060"/>
              </a:solidFill>
              <a:latin typeface="Times" pitchFamily="2" charset="0"/>
            </a:endParaRPr>
          </a:p>
          <a:p>
            <a:pPr algn="ctr"/>
            <a:endParaRPr lang="en-US" sz="2000" b="1" dirty="0">
              <a:solidFill>
                <a:srgbClr val="002060"/>
              </a:solidFill>
              <a:latin typeface="Times" pitchFamily="2" charset="0"/>
            </a:endParaRPr>
          </a:p>
          <a:p>
            <a:pPr algn="ctr"/>
            <a:endParaRPr lang="en-US" sz="2000" b="1" dirty="0">
              <a:solidFill>
                <a:srgbClr val="002060"/>
              </a:solidFill>
              <a:latin typeface="Times" pitchFamily="2" charset="0"/>
            </a:endParaRPr>
          </a:p>
          <a:p>
            <a:pPr algn="ctr"/>
            <a:r>
              <a:rPr lang="en-US" sz="1400" b="1" dirty="0" smtClean="0">
                <a:solidFill>
                  <a:schemeClr val="accent1"/>
                </a:solidFill>
              </a:rPr>
              <a:t>Location </a:t>
            </a:r>
            <a:r>
              <a:rPr lang="en-US" sz="1400" b="1" dirty="0">
                <a:solidFill>
                  <a:schemeClr val="accent1"/>
                </a:solidFill>
              </a:rPr>
              <a:t>convenient for </a:t>
            </a:r>
            <a:r>
              <a:rPr lang="en-US" sz="1400" b="1" dirty="0" smtClean="0">
                <a:solidFill>
                  <a:schemeClr val="accent1"/>
                </a:solidFill>
              </a:rPr>
              <a:t>client</a:t>
            </a:r>
          </a:p>
          <a:p>
            <a:pPr algn="ctr"/>
            <a:r>
              <a:rPr lang="en-US" sz="1600" b="1" dirty="0" smtClean="0">
                <a:solidFill>
                  <a:schemeClr val="tx2"/>
                </a:solidFill>
              </a:rPr>
              <a:t>Available </a:t>
            </a:r>
            <a:r>
              <a:rPr lang="en-US" sz="1600" b="1" dirty="0">
                <a:solidFill>
                  <a:schemeClr val="tx2"/>
                </a:solidFill>
              </a:rPr>
              <a:t>7 Days a week</a:t>
            </a:r>
          </a:p>
          <a:p>
            <a:endParaRPr lang="en-US" dirty="0">
              <a:solidFill>
                <a:srgbClr val="002060"/>
              </a:solidFill>
              <a:latin typeface="Times" pitchFamily="2" charset="0"/>
            </a:endParaRPr>
          </a:p>
          <a:p>
            <a:r>
              <a:rPr lang="en-US" dirty="0">
                <a:solidFill>
                  <a:srgbClr val="002060"/>
                </a:solidFill>
                <a:latin typeface="Times" pitchFamily="2" charset="0"/>
              </a:rPr>
              <a:t>           </a:t>
            </a:r>
            <a:endParaRPr lang="en-US" b="1" dirty="0">
              <a:solidFill>
                <a:srgbClr val="002060"/>
              </a:solidFill>
              <a:latin typeface="Times" pitchFamily="2" charset="0"/>
            </a:endParaRPr>
          </a:p>
        </p:txBody>
      </p:sp>
      <p:pic>
        <p:nvPicPr>
          <p:cNvPr id="8" name="Picture 7">
            <a:extLst>
              <a:ext uri="{FF2B5EF4-FFF2-40B4-BE49-F238E27FC236}">
                <a16:creationId xmlns:a16="http://schemas.microsoft.com/office/drawing/2014/main" id="{7E64A959-7A2D-4E43-8232-27B66EEDEA51}"/>
              </a:ext>
            </a:extLst>
          </p:cNvPr>
          <p:cNvPicPr>
            <a:picLocks noChangeAspect="1"/>
          </p:cNvPicPr>
          <p:nvPr/>
        </p:nvPicPr>
        <p:blipFill>
          <a:blip r:embed="rId3"/>
          <a:stretch>
            <a:fillRect/>
          </a:stretch>
        </p:blipFill>
        <p:spPr>
          <a:xfrm>
            <a:off x="9341465" y="5418338"/>
            <a:ext cx="967917" cy="727814"/>
          </a:xfrm>
          <a:prstGeom prst="rect">
            <a:avLst/>
          </a:prstGeom>
        </p:spPr>
      </p:pic>
      <p:grpSp>
        <p:nvGrpSpPr>
          <p:cNvPr id="45" name="Group 44">
            <a:extLst>
              <a:ext uri="{FF2B5EF4-FFF2-40B4-BE49-F238E27FC236}">
                <a16:creationId xmlns:a16="http://schemas.microsoft.com/office/drawing/2014/main" id="{3291621B-BA41-5040-9F2C-DC8AF34DC85F}"/>
              </a:ext>
            </a:extLst>
          </p:cNvPr>
          <p:cNvGrpSpPr/>
          <p:nvPr/>
        </p:nvGrpSpPr>
        <p:grpSpPr>
          <a:xfrm>
            <a:off x="7543800" y="3758880"/>
            <a:ext cx="3038108" cy="762006"/>
            <a:chOff x="8764709" y="3924365"/>
            <a:chExt cx="3038108" cy="773929"/>
          </a:xfrm>
        </p:grpSpPr>
        <p:pic>
          <p:nvPicPr>
            <p:cNvPr id="38" name="Picture 37">
              <a:extLst>
                <a:ext uri="{FF2B5EF4-FFF2-40B4-BE49-F238E27FC236}">
                  <a16:creationId xmlns:a16="http://schemas.microsoft.com/office/drawing/2014/main" id="{8A82DDA9-FCEA-EA42-911E-59FDFDAB47B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475" b="89831" l="5085" r="94915">
                          <a14:foregroundMark x1="5085" y1="54237" x2="5085" y2="54237"/>
                          <a14:foregroundMark x1="21186" y1="72881" x2="21186" y2="72881"/>
                          <a14:foregroundMark x1="74576" y1="70339" x2="74576" y2="70339"/>
                          <a14:foregroundMark x1="92373" y1="58475" x2="92373" y2="58475"/>
                          <a14:foregroundMark x1="94915" y1="59322" x2="94915" y2="59322"/>
                        </a14:backgroundRemoval>
                      </a14:imgEffect>
                    </a14:imgLayer>
                  </a14:imgProps>
                </a:ext>
              </a:extLst>
            </a:blip>
            <a:stretch>
              <a:fillRect/>
            </a:stretch>
          </p:blipFill>
          <p:spPr>
            <a:xfrm>
              <a:off x="8764709" y="3948994"/>
              <a:ext cx="749300" cy="749300"/>
            </a:xfrm>
            <a:prstGeom prst="rect">
              <a:avLst/>
            </a:prstGeom>
            <a:noFill/>
          </p:spPr>
        </p:pic>
        <p:pic>
          <p:nvPicPr>
            <p:cNvPr id="39" name="Picture 38">
              <a:extLst>
                <a:ext uri="{FF2B5EF4-FFF2-40B4-BE49-F238E27FC236}">
                  <a16:creationId xmlns:a16="http://schemas.microsoft.com/office/drawing/2014/main" id="{A0D18362-0FC1-CD4B-989E-0F995634CC41}"/>
                </a:ext>
              </a:extLst>
            </p:cNvPr>
            <p:cNvPicPr>
              <a:picLocks noChangeAspect="1"/>
            </p:cNvPicPr>
            <p:nvPr/>
          </p:nvPicPr>
          <p:blipFill>
            <a:blip r:embed="rId6"/>
            <a:stretch>
              <a:fillRect/>
            </a:stretch>
          </p:blipFill>
          <p:spPr>
            <a:xfrm flipH="1">
              <a:off x="11126114" y="3924365"/>
              <a:ext cx="676703" cy="691373"/>
            </a:xfrm>
            <a:prstGeom prst="rect">
              <a:avLst/>
            </a:prstGeom>
            <a:noFill/>
          </p:spPr>
        </p:pic>
        <p:cxnSp>
          <p:nvCxnSpPr>
            <p:cNvPr id="43" name="Straight Arrow Connector 42">
              <a:extLst>
                <a:ext uri="{FF2B5EF4-FFF2-40B4-BE49-F238E27FC236}">
                  <a16:creationId xmlns:a16="http://schemas.microsoft.com/office/drawing/2014/main" id="{1EA12B45-6426-D942-895E-9D952640B164}"/>
                </a:ext>
              </a:extLst>
            </p:cNvPr>
            <p:cNvCxnSpPr/>
            <p:nvPr/>
          </p:nvCxnSpPr>
          <p:spPr>
            <a:xfrm>
              <a:off x="9590209" y="4266497"/>
              <a:ext cx="1460955" cy="0"/>
            </a:xfrm>
            <a:prstGeom prst="straightConnector1">
              <a:avLst/>
            </a:prstGeom>
            <a:noFill/>
            <a:ln w="38100">
              <a:tailEnd type="triangle"/>
            </a:ln>
          </p:spPr>
          <p:style>
            <a:lnRef idx="1">
              <a:schemeClr val="dk1"/>
            </a:lnRef>
            <a:fillRef idx="0">
              <a:schemeClr val="dk1"/>
            </a:fillRef>
            <a:effectRef idx="0">
              <a:schemeClr val="dk1"/>
            </a:effectRef>
            <a:fontRef idx="minor">
              <a:schemeClr val="tx1"/>
            </a:fontRef>
          </p:style>
        </p:cxnSp>
      </p:grpSp>
      <p:pic>
        <p:nvPicPr>
          <p:cNvPr id="44" name="Picture 43">
            <a:extLst>
              <a:ext uri="{FF2B5EF4-FFF2-40B4-BE49-F238E27FC236}">
                <a16:creationId xmlns:a16="http://schemas.microsoft.com/office/drawing/2014/main" id="{A49EB50A-8F53-1044-9F05-DA9681DC238F}"/>
              </a:ext>
            </a:extLst>
          </p:cNvPr>
          <p:cNvPicPr>
            <a:picLocks noChangeAspect="1"/>
          </p:cNvPicPr>
          <p:nvPr/>
        </p:nvPicPr>
        <p:blipFill>
          <a:blip r:embed="rId7"/>
          <a:stretch>
            <a:fillRect/>
          </a:stretch>
        </p:blipFill>
        <p:spPr>
          <a:xfrm>
            <a:off x="7823366" y="5509605"/>
            <a:ext cx="611759" cy="611759"/>
          </a:xfrm>
          <a:prstGeom prst="rect">
            <a:avLst/>
          </a:prstGeom>
        </p:spPr>
      </p:pic>
      <p:sp>
        <p:nvSpPr>
          <p:cNvPr id="14" name="Rectangle 13">
            <a:extLst>
              <a:ext uri="{FF2B5EF4-FFF2-40B4-BE49-F238E27FC236}">
                <a16:creationId xmlns:a16="http://schemas.microsoft.com/office/drawing/2014/main" id="{3B10CE88-0EE3-AB43-8F64-AEF03859AC56}"/>
              </a:ext>
            </a:extLst>
          </p:cNvPr>
          <p:cNvSpPr/>
          <p:nvPr/>
        </p:nvSpPr>
        <p:spPr>
          <a:xfrm>
            <a:off x="1855370" y="2006283"/>
            <a:ext cx="3060000" cy="42672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500" b="1" dirty="0">
                <a:solidFill>
                  <a:schemeClr val="accent1"/>
                </a:solidFill>
              </a:rPr>
              <a:t>Improved Communication</a:t>
            </a:r>
          </a:p>
          <a:p>
            <a:pPr algn="ctr"/>
            <a:endParaRPr lang="en-US" b="1" dirty="0" smtClean="0">
              <a:solidFill>
                <a:srgbClr val="002060"/>
              </a:solidFill>
              <a:latin typeface="Times" pitchFamily="2" charset="0"/>
            </a:endParaRPr>
          </a:p>
          <a:p>
            <a:pPr algn="ctr"/>
            <a:endParaRPr lang="en-US" b="1" dirty="0" smtClean="0">
              <a:solidFill>
                <a:srgbClr val="002060"/>
              </a:solidFill>
              <a:latin typeface="Times" pitchFamily="2" charset="0"/>
            </a:endParaRPr>
          </a:p>
          <a:p>
            <a:pPr algn="ctr"/>
            <a:r>
              <a:rPr lang="en-US" b="1" dirty="0" smtClean="0">
                <a:solidFill>
                  <a:schemeClr val="tx1"/>
                </a:solidFill>
              </a:rPr>
              <a:t>A </a:t>
            </a:r>
            <a:r>
              <a:rPr lang="en-US" b="1" dirty="0">
                <a:solidFill>
                  <a:schemeClr val="tx1"/>
                </a:solidFill>
              </a:rPr>
              <a:t>commitment to </a:t>
            </a:r>
          </a:p>
          <a:p>
            <a:pPr algn="ctr"/>
            <a:r>
              <a:rPr lang="en-US" b="1" dirty="0">
                <a:solidFill>
                  <a:schemeClr val="tx1"/>
                </a:solidFill>
              </a:rPr>
              <a:t>p</a:t>
            </a:r>
            <a:r>
              <a:rPr lang="en-US" b="1" dirty="0" smtClean="0">
                <a:solidFill>
                  <a:schemeClr val="tx1"/>
                </a:solidFill>
              </a:rPr>
              <a:t>atients </a:t>
            </a:r>
            <a:r>
              <a:rPr lang="en-US" b="1" dirty="0">
                <a:solidFill>
                  <a:schemeClr val="tx1"/>
                </a:solidFill>
              </a:rPr>
              <a:t>&amp; </a:t>
            </a:r>
            <a:r>
              <a:rPr lang="en-US" b="1" dirty="0" smtClean="0">
                <a:solidFill>
                  <a:schemeClr val="tx1"/>
                </a:solidFill>
              </a:rPr>
              <a:t>doctors</a:t>
            </a:r>
            <a:endParaRPr lang="en-US" b="1" dirty="0">
              <a:solidFill>
                <a:schemeClr val="tx1"/>
              </a:solidFill>
            </a:endParaRPr>
          </a:p>
          <a:p>
            <a:pPr algn="ctr"/>
            <a:endParaRPr lang="en-US" sz="2000" b="1" dirty="0">
              <a:solidFill>
                <a:schemeClr val="tx1"/>
              </a:solidFill>
              <a:latin typeface="Times" pitchFamily="2" charset="0"/>
            </a:endParaRPr>
          </a:p>
          <a:p>
            <a:pPr algn="ctr"/>
            <a:endParaRPr lang="en-US" sz="2000" b="1" dirty="0">
              <a:solidFill>
                <a:schemeClr val="tx1"/>
              </a:solidFill>
              <a:latin typeface="Times" pitchFamily="2" charset="0"/>
            </a:endParaRPr>
          </a:p>
          <a:p>
            <a:pPr algn="ctr"/>
            <a:endParaRPr lang="en-US" sz="2000" b="1" dirty="0">
              <a:solidFill>
                <a:schemeClr val="tx1"/>
              </a:solidFill>
              <a:latin typeface="Times" pitchFamily="2" charset="0"/>
            </a:endParaRPr>
          </a:p>
          <a:p>
            <a:pPr algn="ctr"/>
            <a:endParaRPr lang="en-US" sz="2000" b="1" dirty="0">
              <a:solidFill>
                <a:schemeClr val="tx1"/>
              </a:solidFill>
              <a:latin typeface="Times" pitchFamily="2" charset="0"/>
            </a:endParaRPr>
          </a:p>
          <a:p>
            <a:pPr algn="ctr"/>
            <a:endParaRPr lang="en-US" sz="2000" b="1" dirty="0">
              <a:solidFill>
                <a:schemeClr val="tx1"/>
              </a:solidFill>
              <a:latin typeface="Times" pitchFamily="2" charset="0"/>
            </a:endParaRPr>
          </a:p>
          <a:p>
            <a:pPr algn="ctr"/>
            <a:endParaRPr lang="en-US" sz="2000" b="1" dirty="0">
              <a:solidFill>
                <a:schemeClr val="tx1"/>
              </a:solidFill>
              <a:latin typeface="Times" pitchFamily="2" charset="0"/>
            </a:endParaRPr>
          </a:p>
          <a:p>
            <a:pPr algn="ctr"/>
            <a:endParaRPr lang="en-US" sz="1400" b="1" dirty="0" smtClean="0">
              <a:solidFill>
                <a:schemeClr val="tx2"/>
              </a:solidFill>
            </a:endParaRPr>
          </a:p>
          <a:p>
            <a:pPr algn="ctr"/>
            <a:endParaRPr lang="en-US" sz="1400" b="1" dirty="0">
              <a:solidFill>
                <a:schemeClr val="tx2"/>
              </a:solidFill>
            </a:endParaRPr>
          </a:p>
          <a:p>
            <a:pPr algn="ctr"/>
            <a:endParaRPr lang="en-US" sz="1400" b="1" dirty="0" smtClean="0">
              <a:solidFill>
                <a:schemeClr val="tx2"/>
              </a:solidFill>
            </a:endParaRPr>
          </a:p>
          <a:p>
            <a:pPr algn="ctr"/>
            <a:r>
              <a:rPr lang="en-US" sz="1400" b="1" dirty="0" smtClean="0">
                <a:solidFill>
                  <a:schemeClr val="tx2"/>
                </a:solidFill>
              </a:rPr>
              <a:t>Data </a:t>
            </a:r>
            <a:r>
              <a:rPr lang="en-US" sz="1400" b="1" dirty="0">
                <a:solidFill>
                  <a:schemeClr val="accent1"/>
                </a:solidFill>
              </a:rPr>
              <a:t>collected &amp; shared </a:t>
            </a:r>
            <a:r>
              <a:rPr lang="en-US" sz="1400" b="1" dirty="0">
                <a:solidFill>
                  <a:schemeClr val="tx2"/>
                </a:solidFill>
              </a:rPr>
              <a:t>every 30 days</a:t>
            </a:r>
          </a:p>
        </p:txBody>
      </p:sp>
      <p:cxnSp>
        <p:nvCxnSpPr>
          <p:cNvPr id="28" name="Straight Connector 27">
            <a:extLst>
              <a:ext uri="{FF2B5EF4-FFF2-40B4-BE49-F238E27FC236}">
                <a16:creationId xmlns:a16="http://schemas.microsoft.com/office/drawing/2014/main" id="{AC590BD6-53F5-F647-AB52-C5C99DC9F425}"/>
              </a:ext>
            </a:extLst>
          </p:cNvPr>
          <p:cNvCxnSpPr/>
          <p:nvPr/>
        </p:nvCxnSpPr>
        <p:spPr>
          <a:xfrm>
            <a:off x="2053370" y="2589787"/>
            <a:ext cx="266400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B3A10120-6F38-D146-9545-24288A47A25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34694" y="4052487"/>
            <a:ext cx="672776" cy="596899"/>
          </a:xfrm>
          <a:prstGeom prst="rect">
            <a:avLst/>
          </a:prstGeom>
        </p:spPr>
      </p:pic>
      <p:sp>
        <p:nvSpPr>
          <p:cNvPr id="32" name="TextBox 31">
            <a:extLst>
              <a:ext uri="{FF2B5EF4-FFF2-40B4-BE49-F238E27FC236}">
                <a16:creationId xmlns:a16="http://schemas.microsoft.com/office/drawing/2014/main" id="{73D13FCB-7B12-804C-BE06-CFF30439D43A}"/>
              </a:ext>
            </a:extLst>
          </p:cNvPr>
          <p:cNvSpPr txBox="1"/>
          <p:nvPr/>
        </p:nvSpPr>
        <p:spPr>
          <a:xfrm>
            <a:off x="2785415" y="3846860"/>
            <a:ext cx="2360531" cy="1169551"/>
          </a:xfrm>
          <a:prstGeom prst="rect">
            <a:avLst/>
          </a:prstGeom>
          <a:noFill/>
        </p:spPr>
        <p:txBody>
          <a:bodyPr wrap="square" rtlCol="0">
            <a:spAutoFit/>
          </a:bodyPr>
          <a:lstStyle/>
          <a:p>
            <a:pPr algn="ctr"/>
            <a:r>
              <a:rPr lang="en-US" sz="1400" b="1" dirty="0">
                <a:solidFill>
                  <a:schemeClr val="tx2"/>
                </a:solidFill>
              </a:rPr>
              <a:t>Within </a:t>
            </a:r>
            <a:r>
              <a:rPr lang="en-US" sz="1400" b="1" dirty="0">
                <a:solidFill>
                  <a:schemeClr val="accent1"/>
                </a:solidFill>
              </a:rPr>
              <a:t>48 hours, </a:t>
            </a:r>
            <a:r>
              <a:rPr lang="en-US" sz="1400" b="1" dirty="0">
                <a:solidFill>
                  <a:schemeClr val="tx2"/>
                </a:solidFill>
              </a:rPr>
              <a:t>SHARE will attempt to </a:t>
            </a:r>
            <a:r>
              <a:rPr lang="en-US" sz="1400" b="1" dirty="0">
                <a:solidFill>
                  <a:schemeClr val="accent1"/>
                </a:solidFill>
              </a:rPr>
              <a:t>contact</a:t>
            </a:r>
            <a:r>
              <a:rPr lang="en-US" sz="1400" b="1" dirty="0">
                <a:solidFill>
                  <a:schemeClr val="tx2"/>
                </a:solidFill>
              </a:rPr>
              <a:t> the patient and inform the GPs office on status </a:t>
            </a:r>
          </a:p>
        </p:txBody>
      </p:sp>
      <p:pic>
        <p:nvPicPr>
          <p:cNvPr id="48" name="Graphic 47" descr="Bar graph with upward trend">
            <a:extLst>
              <a:ext uri="{FF2B5EF4-FFF2-40B4-BE49-F238E27FC236}">
                <a16:creationId xmlns:a16="http://schemas.microsoft.com/office/drawing/2014/main" id="{2E4CE214-8884-9C43-BCE9-481229D422C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tretch>
            <a:fillRect/>
          </a:stretch>
        </p:blipFill>
        <p:spPr>
          <a:xfrm>
            <a:off x="3095746" y="5315087"/>
            <a:ext cx="579248" cy="579248"/>
          </a:xfrm>
          <a:prstGeom prst="rect">
            <a:avLst/>
          </a:prstGeom>
        </p:spPr>
      </p:pic>
      <p:pic>
        <p:nvPicPr>
          <p:cNvPr id="50" name="Picture 49">
            <a:extLst>
              <a:ext uri="{FF2B5EF4-FFF2-40B4-BE49-F238E27FC236}">
                <a16:creationId xmlns:a16="http://schemas.microsoft.com/office/drawing/2014/main" id="{DF2C4F05-E181-8744-B5F1-4A1B3A5F4F25}"/>
              </a:ext>
            </a:extLst>
          </p:cNvPr>
          <p:cNvPicPr>
            <a:picLocks noChangeAspect="1"/>
          </p:cNvPicPr>
          <p:nvPr/>
        </p:nvPicPr>
        <p:blipFill>
          <a:blip r:embed="rId14"/>
          <a:stretch>
            <a:fillRect/>
          </a:stretch>
        </p:blipFill>
        <p:spPr>
          <a:xfrm>
            <a:off x="10147646" y="6121708"/>
            <a:ext cx="2015688" cy="705006"/>
          </a:xfrm>
          <a:prstGeom prst="rect">
            <a:avLst/>
          </a:prstGeom>
        </p:spPr>
      </p:pic>
      <p:sp>
        <p:nvSpPr>
          <p:cNvPr id="29" name="TextBox 28"/>
          <p:cNvSpPr txBox="1"/>
          <p:nvPr/>
        </p:nvSpPr>
        <p:spPr>
          <a:xfrm>
            <a:off x="1386840" y="166740"/>
            <a:ext cx="6995160" cy="46166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400" b="1" dirty="0" smtClean="0">
                <a:solidFill>
                  <a:schemeClr val="tx2"/>
                </a:solidFill>
              </a:rPr>
              <a:t>Fraser Northwest Division</a:t>
            </a:r>
            <a:endParaRPr lang="en-CA" sz="2400" b="1" dirty="0">
              <a:solidFill>
                <a:schemeClr val="tx2"/>
              </a:solidFill>
            </a:endParaRPr>
          </a:p>
        </p:txBody>
      </p:sp>
      <p:sp>
        <p:nvSpPr>
          <p:cNvPr id="4" name="TextBox 3"/>
          <p:cNvSpPr txBox="1"/>
          <p:nvPr/>
        </p:nvSpPr>
        <p:spPr>
          <a:xfrm>
            <a:off x="1412019" y="1420522"/>
            <a:ext cx="4495800" cy="338554"/>
          </a:xfrm>
          <a:prstGeom prst="rect">
            <a:avLst/>
          </a:prstGeom>
          <a:noFill/>
        </p:spPr>
        <p:txBody>
          <a:bodyPr wrap="square" rtlCol="0">
            <a:spAutoFit/>
          </a:bodyPr>
          <a:lstStyle/>
          <a:p>
            <a:r>
              <a:rPr lang="en-US" sz="1600" dirty="0">
                <a:solidFill>
                  <a:schemeClr val="accent1"/>
                </a:solidFill>
              </a:rPr>
              <a:t>Co-designed with feedback from Doctors </a:t>
            </a:r>
          </a:p>
        </p:txBody>
      </p:sp>
    </p:spTree>
    <p:extLst>
      <p:ext uri="{BB962C8B-B14F-4D97-AF65-F5344CB8AC3E}">
        <p14:creationId xmlns:p14="http://schemas.microsoft.com/office/powerpoint/2010/main" val="24298888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9F354-2146-534F-84C3-EB0F38FB5A8A}"/>
              </a:ext>
            </a:extLst>
          </p:cNvPr>
          <p:cNvSpPr>
            <a:spLocks noGrp="1"/>
          </p:cNvSpPr>
          <p:nvPr>
            <p:ph type="title"/>
          </p:nvPr>
        </p:nvSpPr>
        <p:spPr>
          <a:xfrm>
            <a:off x="1447800" y="990600"/>
            <a:ext cx="7086600" cy="533400"/>
          </a:xfrm>
        </p:spPr>
        <p:txBody>
          <a:bodyPr>
            <a:normAutofit/>
          </a:bodyPr>
          <a:lstStyle/>
          <a:p>
            <a:r>
              <a:rPr lang="en-US" sz="2400" b="1" dirty="0"/>
              <a:t>Registered Nurse in Practice </a:t>
            </a:r>
          </a:p>
        </p:txBody>
      </p:sp>
      <p:pic>
        <p:nvPicPr>
          <p:cNvPr id="6" name="Picture 5">
            <a:extLst>
              <a:ext uri="{FF2B5EF4-FFF2-40B4-BE49-F238E27FC236}">
                <a16:creationId xmlns:a16="http://schemas.microsoft.com/office/drawing/2014/main" id="{AAD51320-9301-FB42-A9AA-FD60566F9945}"/>
              </a:ext>
            </a:extLst>
          </p:cNvPr>
          <p:cNvPicPr>
            <a:picLocks noChangeAspect="1"/>
          </p:cNvPicPr>
          <p:nvPr/>
        </p:nvPicPr>
        <p:blipFill>
          <a:blip r:embed="rId2"/>
          <a:stretch>
            <a:fillRect/>
          </a:stretch>
        </p:blipFill>
        <p:spPr>
          <a:xfrm>
            <a:off x="10308435" y="6172200"/>
            <a:ext cx="1841927" cy="644232"/>
          </a:xfrm>
          <a:prstGeom prst="rect">
            <a:avLst/>
          </a:prstGeom>
        </p:spPr>
      </p:pic>
      <p:pic>
        <p:nvPicPr>
          <p:cNvPr id="8" name="Picture 7">
            <a:extLst>
              <a:ext uri="{FF2B5EF4-FFF2-40B4-BE49-F238E27FC236}">
                <a16:creationId xmlns:a16="http://schemas.microsoft.com/office/drawing/2014/main" id="{7B37EFE9-2D18-2A41-B4F1-411EF7D662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0001" y="4989253"/>
            <a:ext cx="3217121" cy="1331027"/>
          </a:xfrm>
          <a:prstGeom prst="rect">
            <a:avLst/>
          </a:prstGeom>
        </p:spPr>
      </p:pic>
      <p:pic>
        <p:nvPicPr>
          <p:cNvPr id="10" name="Picture 9">
            <a:extLst>
              <a:ext uri="{FF2B5EF4-FFF2-40B4-BE49-F238E27FC236}">
                <a16:creationId xmlns:a16="http://schemas.microsoft.com/office/drawing/2014/main" id="{EEA244D1-3446-5144-B376-A6228177FE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9000" y="4762222"/>
            <a:ext cx="4193114" cy="1595610"/>
          </a:xfrm>
          <a:prstGeom prst="rect">
            <a:avLst/>
          </a:prstGeom>
        </p:spPr>
      </p:pic>
      <p:cxnSp>
        <p:nvCxnSpPr>
          <p:cNvPr id="16" name="Straight Connector 15">
            <a:extLst>
              <a:ext uri="{FF2B5EF4-FFF2-40B4-BE49-F238E27FC236}">
                <a16:creationId xmlns:a16="http://schemas.microsoft.com/office/drawing/2014/main" id="{B243A6EC-CFB4-384A-BE68-6A5599BB0656}"/>
              </a:ext>
            </a:extLst>
          </p:cNvPr>
          <p:cNvCxnSpPr/>
          <p:nvPr/>
        </p:nvCxnSpPr>
        <p:spPr>
          <a:xfrm>
            <a:off x="6092687" y="2187000"/>
            <a:ext cx="3313" cy="398520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1457077" y="2286001"/>
            <a:ext cx="4589059" cy="2625267"/>
            <a:chOff x="1546697" y="4220520"/>
            <a:chExt cx="4016608" cy="2297784"/>
          </a:xfrm>
        </p:grpSpPr>
        <p:pic>
          <p:nvPicPr>
            <p:cNvPr id="27" name="Picture 26">
              <a:extLst>
                <a:ext uri="{FF2B5EF4-FFF2-40B4-BE49-F238E27FC236}">
                  <a16:creationId xmlns:a16="http://schemas.microsoft.com/office/drawing/2014/main" id="{C48CFA56-6419-AF4E-AE0F-9AA5E185E0AB}"/>
                </a:ext>
              </a:extLst>
            </p:cNvPr>
            <p:cNvPicPr>
              <a:picLocks noChangeAspect="1"/>
            </p:cNvPicPr>
            <p:nvPr/>
          </p:nvPicPr>
          <p:blipFill>
            <a:blip r:embed="rId5" cstate="print">
              <a:alphaModFix amt="70000"/>
              <a:extLst>
                <a:ext uri="{28A0092B-C50C-407E-A947-70E740481C1C}">
                  <a14:useLocalDpi xmlns:a14="http://schemas.microsoft.com/office/drawing/2010/main" val="0"/>
                </a:ext>
              </a:extLst>
            </a:blip>
            <a:stretch>
              <a:fillRect/>
            </a:stretch>
          </p:blipFill>
          <p:spPr>
            <a:xfrm>
              <a:off x="1634664" y="5222904"/>
              <a:ext cx="1305681" cy="1295400"/>
            </a:xfrm>
            <a:prstGeom prst="rect">
              <a:avLst/>
            </a:prstGeom>
          </p:spPr>
        </p:pic>
        <p:sp>
          <p:nvSpPr>
            <p:cNvPr id="4" name="Oval 3">
              <a:extLst>
                <a:ext uri="{FF2B5EF4-FFF2-40B4-BE49-F238E27FC236}">
                  <a16:creationId xmlns:a16="http://schemas.microsoft.com/office/drawing/2014/main" id="{25A0C5B2-40CA-1F47-8D60-089927A7C5FB}"/>
                </a:ext>
              </a:extLst>
            </p:cNvPr>
            <p:cNvSpPr/>
            <p:nvPr/>
          </p:nvSpPr>
          <p:spPr>
            <a:xfrm>
              <a:off x="1546697" y="4220520"/>
              <a:ext cx="967903" cy="957912"/>
            </a:xfrm>
            <a:prstGeom prst="ellipse">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400" b="1" dirty="0">
                  <a:solidFill>
                    <a:schemeClr val="bg1"/>
                  </a:solidFill>
                  <a:latin typeface="Times" pitchFamily="2" charset="0"/>
                </a:rPr>
                <a:t>Phase 1</a:t>
              </a:r>
            </a:p>
          </p:txBody>
        </p:sp>
        <p:pic>
          <p:nvPicPr>
            <p:cNvPr id="5" name="Picture 4">
              <a:extLst>
                <a:ext uri="{FF2B5EF4-FFF2-40B4-BE49-F238E27FC236}">
                  <a16:creationId xmlns:a16="http://schemas.microsoft.com/office/drawing/2014/main" id="{BC55717A-2CDA-6B47-86E5-4810164F53A4}"/>
                </a:ext>
              </a:extLst>
            </p:cNvPr>
            <p:cNvPicPr>
              <a:picLocks noChangeAspect="1"/>
            </p:cNvPicPr>
            <p:nvPr/>
          </p:nvPicPr>
          <p:blipFill>
            <a:blip r:embed="rId6"/>
            <a:stretch>
              <a:fillRect/>
            </a:stretch>
          </p:blipFill>
          <p:spPr>
            <a:xfrm>
              <a:off x="2971800" y="4586864"/>
              <a:ext cx="463176" cy="463176"/>
            </a:xfrm>
            <a:prstGeom prst="rect">
              <a:avLst/>
            </a:prstGeom>
          </p:spPr>
        </p:pic>
        <p:pic>
          <p:nvPicPr>
            <p:cNvPr id="17" name="Picture 16">
              <a:extLst>
                <a:ext uri="{FF2B5EF4-FFF2-40B4-BE49-F238E27FC236}">
                  <a16:creationId xmlns:a16="http://schemas.microsoft.com/office/drawing/2014/main" id="{F9B4F12F-F024-AE40-A26D-A5EFC518BEF3}"/>
                </a:ext>
              </a:extLst>
            </p:cNvPr>
            <p:cNvPicPr>
              <a:picLocks noChangeAspect="1"/>
            </p:cNvPicPr>
            <p:nvPr/>
          </p:nvPicPr>
          <p:blipFill>
            <a:blip r:embed="rId6"/>
            <a:stretch>
              <a:fillRect/>
            </a:stretch>
          </p:blipFill>
          <p:spPr>
            <a:xfrm>
              <a:off x="2971800" y="5071744"/>
              <a:ext cx="463176" cy="463176"/>
            </a:xfrm>
            <a:prstGeom prst="rect">
              <a:avLst/>
            </a:prstGeom>
          </p:spPr>
        </p:pic>
        <p:pic>
          <p:nvPicPr>
            <p:cNvPr id="18" name="Picture 17">
              <a:extLst>
                <a:ext uri="{FF2B5EF4-FFF2-40B4-BE49-F238E27FC236}">
                  <a16:creationId xmlns:a16="http://schemas.microsoft.com/office/drawing/2014/main" id="{A79240BA-D51A-BF4C-8624-8523950B1A4E}"/>
                </a:ext>
              </a:extLst>
            </p:cNvPr>
            <p:cNvPicPr>
              <a:picLocks noChangeAspect="1"/>
            </p:cNvPicPr>
            <p:nvPr/>
          </p:nvPicPr>
          <p:blipFill>
            <a:blip r:embed="rId6"/>
            <a:stretch>
              <a:fillRect/>
            </a:stretch>
          </p:blipFill>
          <p:spPr>
            <a:xfrm>
              <a:off x="2971800" y="5556624"/>
              <a:ext cx="463176" cy="463176"/>
            </a:xfrm>
            <a:prstGeom prst="rect">
              <a:avLst/>
            </a:prstGeom>
          </p:spPr>
        </p:pic>
        <p:sp>
          <p:nvSpPr>
            <p:cNvPr id="7" name="TextBox 6">
              <a:extLst>
                <a:ext uri="{FF2B5EF4-FFF2-40B4-BE49-F238E27FC236}">
                  <a16:creationId xmlns:a16="http://schemas.microsoft.com/office/drawing/2014/main" id="{64EE5173-9DC2-2B4F-8147-FAECDD9768A8}"/>
                </a:ext>
              </a:extLst>
            </p:cNvPr>
            <p:cNvSpPr txBox="1"/>
            <p:nvPr/>
          </p:nvSpPr>
          <p:spPr>
            <a:xfrm>
              <a:off x="3439458" y="4633786"/>
              <a:ext cx="1923849" cy="296322"/>
            </a:xfrm>
            <a:prstGeom prst="rect">
              <a:avLst/>
            </a:prstGeom>
            <a:noFill/>
          </p:spPr>
          <p:txBody>
            <a:bodyPr wrap="none" rtlCol="0">
              <a:spAutoFit/>
            </a:bodyPr>
            <a:lstStyle/>
            <a:p>
              <a:r>
                <a:rPr lang="en-US" sz="1600" b="1" dirty="0"/>
                <a:t>3 RNs Onboarded</a:t>
              </a:r>
            </a:p>
          </p:txBody>
        </p:sp>
        <p:sp>
          <p:nvSpPr>
            <p:cNvPr id="19" name="TextBox 18">
              <a:extLst>
                <a:ext uri="{FF2B5EF4-FFF2-40B4-BE49-F238E27FC236}">
                  <a16:creationId xmlns:a16="http://schemas.microsoft.com/office/drawing/2014/main" id="{C5241696-267D-734F-87B1-68D6BBF4C047}"/>
                </a:ext>
              </a:extLst>
            </p:cNvPr>
            <p:cNvSpPr txBox="1"/>
            <p:nvPr/>
          </p:nvSpPr>
          <p:spPr>
            <a:xfrm>
              <a:off x="3429000" y="5090096"/>
              <a:ext cx="2134305" cy="296322"/>
            </a:xfrm>
            <a:prstGeom prst="rect">
              <a:avLst/>
            </a:prstGeom>
            <a:noFill/>
          </p:spPr>
          <p:txBody>
            <a:bodyPr wrap="none" rtlCol="0">
              <a:spAutoFit/>
            </a:bodyPr>
            <a:lstStyle/>
            <a:p>
              <a:r>
                <a:rPr lang="en-US" sz="1600" b="1" dirty="0">
                  <a:latin typeface="+mj-lt"/>
                </a:rPr>
                <a:t>Onboarding Manual</a:t>
              </a:r>
            </a:p>
          </p:txBody>
        </p:sp>
        <p:sp>
          <p:nvSpPr>
            <p:cNvPr id="20" name="TextBox 19">
              <a:extLst>
                <a:ext uri="{FF2B5EF4-FFF2-40B4-BE49-F238E27FC236}">
                  <a16:creationId xmlns:a16="http://schemas.microsoft.com/office/drawing/2014/main" id="{68C28AE9-62E8-3A49-A9FF-5399470C2819}"/>
                </a:ext>
              </a:extLst>
            </p:cNvPr>
            <p:cNvSpPr txBox="1"/>
            <p:nvPr/>
          </p:nvSpPr>
          <p:spPr>
            <a:xfrm>
              <a:off x="3429000" y="5623496"/>
              <a:ext cx="1979971" cy="296322"/>
            </a:xfrm>
            <a:prstGeom prst="rect">
              <a:avLst/>
            </a:prstGeom>
            <a:noFill/>
          </p:spPr>
          <p:txBody>
            <a:bodyPr wrap="none" rtlCol="0">
              <a:spAutoFit/>
            </a:bodyPr>
            <a:lstStyle/>
            <a:p>
              <a:r>
                <a:rPr lang="en-US" sz="1600" b="1" dirty="0">
                  <a:latin typeface="+mj-lt"/>
                </a:rPr>
                <a:t>Positive Feedback</a:t>
              </a:r>
            </a:p>
          </p:txBody>
        </p:sp>
      </p:grpSp>
      <p:sp>
        <p:nvSpPr>
          <p:cNvPr id="28" name="TextBox 27"/>
          <p:cNvSpPr txBox="1"/>
          <p:nvPr/>
        </p:nvSpPr>
        <p:spPr>
          <a:xfrm>
            <a:off x="1386840" y="166740"/>
            <a:ext cx="6995160" cy="46166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400" b="1" dirty="0" smtClean="0">
                <a:solidFill>
                  <a:schemeClr val="tx2"/>
                </a:solidFill>
              </a:rPr>
              <a:t>Fraser Northwest Division</a:t>
            </a:r>
            <a:endParaRPr lang="en-CA" sz="2400" b="1" dirty="0">
              <a:solidFill>
                <a:schemeClr val="tx2"/>
              </a:solidFill>
            </a:endParaRPr>
          </a:p>
        </p:txBody>
      </p:sp>
      <p:grpSp>
        <p:nvGrpSpPr>
          <p:cNvPr id="31" name="Group 30"/>
          <p:cNvGrpSpPr/>
          <p:nvPr/>
        </p:nvGrpSpPr>
        <p:grpSpPr>
          <a:xfrm>
            <a:off x="8171403" y="2613250"/>
            <a:ext cx="3041976" cy="1881482"/>
            <a:chOff x="8147424" y="4642224"/>
            <a:chExt cx="2350461" cy="1453776"/>
          </a:xfrm>
        </p:grpSpPr>
        <p:pic>
          <p:nvPicPr>
            <p:cNvPr id="21" name="Picture 20">
              <a:extLst>
                <a:ext uri="{FF2B5EF4-FFF2-40B4-BE49-F238E27FC236}">
                  <a16:creationId xmlns:a16="http://schemas.microsoft.com/office/drawing/2014/main" id="{4137AA0B-56CC-9845-B86D-55BFCA2C3381}"/>
                </a:ext>
              </a:extLst>
            </p:cNvPr>
            <p:cNvPicPr>
              <a:picLocks noChangeAspect="1"/>
            </p:cNvPicPr>
            <p:nvPr/>
          </p:nvPicPr>
          <p:blipFill>
            <a:blip r:embed="rId6"/>
            <a:stretch>
              <a:fillRect/>
            </a:stretch>
          </p:blipFill>
          <p:spPr>
            <a:xfrm>
              <a:off x="8147424" y="4642224"/>
              <a:ext cx="463176" cy="463176"/>
            </a:xfrm>
            <a:prstGeom prst="rect">
              <a:avLst/>
            </a:prstGeom>
          </p:spPr>
        </p:pic>
        <p:pic>
          <p:nvPicPr>
            <p:cNvPr id="22" name="Picture 21">
              <a:extLst>
                <a:ext uri="{FF2B5EF4-FFF2-40B4-BE49-F238E27FC236}">
                  <a16:creationId xmlns:a16="http://schemas.microsoft.com/office/drawing/2014/main" id="{4ED7649F-3931-354E-BFEF-3FCDCEF17B26}"/>
                </a:ext>
              </a:extLst>
            </p:cNvPr>
            <p:cNvPicPr>
              <a:picLocks noChangeAspect="1"/>
            </p:cNvPicPr>
            <p:nvPr/>
          </p:nvPicPr>
          <p:blipFill>
            <a:blip r:embed="rId6"/>
            <a:stretch>
              <a:fillRect/>
            </a:stretch>
          </p:blipFill>
          <p:spPr>
            <a:xfrm>
              <a:off x="8147424" y="5099424"/>
              <a:ext cx="463176" cy="463176"/>
            </a:xfrm>
            <a:prstGeom prst="rect">
              <a:avLst/>
            </a:prstGeom>
          </p:spPr>
        </p:pic>
        <p:pic>
          <p:nvPicPr>
            <p:cNvPr id="23" name="Picture 22">
              <a:extLst>
                <a:ext uri="{FF2B5EF4-FFF2-40B4-BE49-F238E27FC236}">
                  <a16:creationId xmlns:a16="http://schemas.microsoft.com/office/drawing/2014/main" id="{75A51B44-C8CB-AD4D-B144-4C6E603FFCE6}"/>
                </a:ext>
              </a:extLst>
            </p:cNvPr>
            <p:cNvPicPr>
              <a:picLocks noChangeAspect="1"/>
            </p:cNvPicPr>
            <p:nvPr/>
          </p:nvPicPr>
          <p:blipFill>
            <a:blip r:embed="rId6"/>
            <a:stretch>
              <a:fillRect/>
            </a:stretch>
          </p:blipFill>
          <p:spPr>
            <a:xfrm>
              <a:off x="8147424" y="5632824"/>
              <a:ext cx="463176" cy="463176"/>
            </a:xfrm>
            <a:prstGeom prst="rect">
              <a:avLst/>
            </a:prstGeom>
          </p:spPr>
        </p:pic>
        <p:sp>
          <p:nvSpPr>
            <p:cNvPr id="24" name="TextBox 23">
              <a:extLst>
                <a:ext uri="{FF2B5EF4-FFF2-40B4-BE49-F238E27FC236}">
                  <a16:creationId xmlns:a16="http://schemas.microsoft.com/office/drawing/2014/main" id="{3FC47C5C-3BFE-B947-8AC8-891C6ED4DADD}"/>
                </a:ext>
              </a:extLst>
            </p:cNvPr>
            <p:cNvSpPr txBox="1"/>
            <p:nvPr/>
          </p:nvSpPr>
          <p:spPr>
            <a:xfrm>
              <a:off x="8627897" y="4691536"/>
              <a:ext cx="1642634" cy="261593"/>
            </a:xfrm>
            <a:prstGeom prst="rect">
              <a:avLst/>
            </a:prstGeom>
            <a:noFill/>
          </p:spPr>
          <p:txBody>
            <a:bodyPr wrap="none" rtlCol="0">
              <a:spAutoFit/>
            </a:bodyPr>
            <a:lstStyle/>
            <a:p>
              <a:r>
                <a:rPr lang="en-US" sz="1600" b="1" dirty="0">
                  <a:latin typeface="+mj-lt"/>
                </a:rPr>
                <a:t>4 EOI’s Received</a:t>
              </a:r>
            </a:p>
          </p:txBody>
        </p:sp>
        <p:sp>
          <p:nvSpPr>
            <p:cNvPr id="25" name="TextBox 24">
              <a:extLst>
                <a:ext uri="{FF2B5EF4-FFF2-40B4-BE49-F238E27FC236}">
                  <a16:creationId xmlns:a16="http://schemas.microsoft.com/office/drawing/2014/main" id="{D3C3B9C4-79F2-474F-A9D7-476FE74465A9}"/>
                </a:ext>
              </a:extLst>
            </p:cNvPr>
            <p:cNvSpPr txBox="1"/>
            <p:nvPr/>
          </p:nvSpPr>
          <p:spPr>
            <a:xfrm>
              <a:off x="8617439" y="5147846"/>
              <a:ext cx="1880446" cy="261593"/>
            </a:xfrm>
            <a:prstGeom prst="rect">
              <a:avLst/>
            </a:prstGeom>
            <a:noFill/>
          </p:spPr>
          <p:txBody>
            <a:bodyPr wrap="none" rtlCol="0">
              <a:spAutoFit/>
            </a:bodyPr>
            <a:lstStyle/>
            <a:p>
              <a:r>
                <a:rPr lang="en-US" sz="1600" b="1" dirty="0">
                  <a:latin typeface="+mj-lt"/>
                </a:rPr>
                <a:t>Improving Systems</a:t>
              </a:r>
            </a:p>
          </p:txBody>
        </p:sp>
        <p:sp>
          <p:nvSpPr>
            <p:cNvPr id="26" name="TextBox 25">
              <a:extLst>
                <a:ext uri="{FF2B5EF4-FFF2-40B4-BE49-F238E27FC236}">
                  <a16:creationId xmlns:a16="http://schemas.microsoft.com/office/drawing/2014/main" id="{754E6F1D-87F9-0C4E-913B-08FCDEDEE615}"/>
                </a:ext>
              </a:extLst>
            </p:cNvPr>
            <p:cNvSpPr txBox="1"/>
            <p:nvPr/>
          </p:nvSpPr>
          <p:spPr>
            <a:xfrm>
              <a:off x="8617439" y="5681246"/>
              <a:ext cx="1851957" cy="261593"/>
            </a:xfrm>
            <a:prstGeom prst="rect">
              <a:avLst/>
            </a:prstGeom>
            <a:noFill/>
          </p:spPr>
          <p:txBody>
            <a:bodyPr wrap="none" rtlCol="0">
              <a:spAutoFit/>
            </a:bodyPr>
            <a:lstStyle/>
            <a:p>
              <a:r>
                <a:rPr lang="en-US" sz="1600" b="1" dirty="0">
                  <a:latin typeface="+mj-lt"/>
                </a:rPr>
                <a:t>Reducing Lag-Time</a:t>
              </a:r>
            </a:p>
          </p:txBody>
        </p:sp>
      </p:grpSp>
      <p:sp>
        <p:nvSpPr>
          <p:cNvPr id="9" name="TextBox 8"/>
          <p:cNvSpPr txBox="1"/>
          <p:nvPr/>
        </p:nvSpPr>
        <p:spPr>
          <a:xfrm>
            <a:off x="1524000" y="1630800"/>
            <a:ext cx="4419600" cy="369332"/>
          </a:xfrm>
          <a:prstGeom prst="rect">
            <a:avLst/>
          </a:prstGeom>
          <a:noFill/>
        </p:spPr>
        <p:txBody>
          <a:bodyPr wrap="square" rtlCol="0">
            <a:spAutoFit/>
          </a:bodyPr>
          <a:lstStyle/>
          <a:p>
            <a:pPr algn="ctr"/>
            <a:r>
              <a:rPr lang="en-US" u="sng" dirty="0">
                <a:solidFill>
                  <a:schemeClr val="tx2"/>
                </a:solidFill>
              </a:rPr>
              <a:t>Inter-Organizational </a:t>
            </a:r>
            <a:r>
              <a:rPr lang="en-US" u="sng" dirty="0" smtClean="0">
                <a:solidFill>
                  <a:schemeClr val="tx2"/>
                </a:solidFill>
              </a:rPr>
              <a:t>Collaboration</a:t>
            </a:r>
            <a:endParaRPr lang="en-US" u="sng" dirty="0">
              <a:solidFill>
                <a:schemeClr val="tx2"/>
              </a:solidFill>
            </a:endParaRPr>
          </a:p>
        </p:txBody>
      </p:sp>
      <p:sp>
        <p:nvSpPr>
          <p:cNvPr id="32" name="TextBox 31"/>
          <p:cNvSpPr txBox="1"/>
          <p:nvPr/>
        </p:nvSpPr>
        <p:spPr>
          <a:xfrm>
            <a:off x="7467600" y="1629383"/>
            <a:ext cx="3124200" cy="369332"/>
          </a:xfrm>
          <a:prstGeom prst="rect">
            <a:avLst/>
          </a:prstGeom>
          <a:noFill/>
        </p:spPr>
        <p:txBody>
          <a:bodyPr wrap="square" rtlCol="0">
            <a:spAutoFit/>
          </a:bodyPr>
          <a:lstStyle/>
          <a:p>
            <a:pPr algn="ctr"/>
            <a:r>
              <a:rPr lang="en-US" u="sng" dirty="0">
                <a:solidFill>
                  <a:schemeClr val="tx2"/>
                </a:solidFill>
              </a:rPr>
              <a:t>Process </a:t>
            </a:r>
            <a:r>
              <a:rPr lang="en-US" u="sng" dirty="0" smtClean="0">
                <a:solidFill>
                  <a:schemeClr val="tx2"/>
                </a:solidFill>
              </a:rPr>
              <a:t>Driven</a:t>
            </a:r>
            <a:endParaRPr lang="en-US" u="sng" dirty="0">
              <a:solidFill>
                <a:schemeClr val="tx2"/>
              </a:solidFill>
            </a:endParaRPr>
          </a:p>
        </p:txBody>
      </p:sp>
      <p:sp>
        <p:nvSpPr>
          <p:cNvPr id="33" name="Oval 32">
            <a:extLst>
              <a:ext uri="{FF2B5EF4-FFF2-40B4-BE49-F238E27FC236}">
                <a16:creationId xmlns:a16="http://schemas.microsoft.com/office/drawing/2014/main" id="{25A0C5B2-40CA-1F47-8D60-089927A7C5FB}"/>
              </a:ext>
            </a:extLst>
          </p:cNvPr>
          <p:cNvSpPr/>
          <p:nvPr/>
        </p:nvSpPr>
        <p:spPr>
          <a:xfrm>
            <a:off x="6662944" y="2196026"/>
            <a:ext cx="1105849" cy="1094434"/>
          </a:xfrm>
          <a:prstGeom prst="ellipse">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400" b="1" dirty="0">
                <a:solidFill>
                  <a:schemeClr val="bg1"/>
                </a:solidFill>
                <a:latin typeface="Times" pitchFamily="2" charset="0"/>
              </a:rPr>
              <a:t>Phase 2</a:t>
            </a:r>
          </a:p>
        </p:txBody>
      </p:sp>
    </p:spTree>
    <p:extLst>
      <p:ext uri="{BB962C8B-B14F-4D97-AF65-F5344CB8AC3E}">
        <p14:creationId xmlns:p14="http://schemas.microsoft.com/office/powerpoint/2010/main" val="41325042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358900" y="1064440"/>
            <a:ext cx="10464800" cy="533400"/>
          </a:xfrm>
        </p:spPr>
        <p:txBody>
          <a:bodyPr>
            <a:normAutofit fontScale="90000"/>
          </a:bodyPr>
          <a:lstStyle/>
          <a:p>
            <a:r>
              <a:rPr lang="en-US" sz="2000" b="1" dirty="0"/>
              <a:t>East Kootenay PCN – SCSP Engagement and Planning </a:t>
            </a:r>
            <a:endParaRPr lang="en-CA" sz="2000" b="1" dirty="0"/>
          </a:p>
        </p:txBody>
      </p:sp>
      <p:sp>
        <p:nvSpPr>
          <p:cNvPr id="7" name="Content Placeholder 6"/>
          <p:cNvSpPr>
            <a:spLocks noGrp="1"/>
          </p:cNvSpPr>
          <p:nvPr>
            <p:ph idx="1"/>
          </p:nvPr>
        </p:nvSpPr>
        <p:spPr>
          <a:xfrm>
            <a:off x="1524000" y="2841368"/>
            <a:ext cx="10464800" cy="2286000"/>
          </a:xfrm>
        </p:spPr>
        <p:txBody>
          <a:bodyPr>
            <a:normAutofit fontScale="85000" lnSpcReduction="10000"/>
          </a:bodyPr>
          <a:lstStyle/>
          <a:p>
            <a:pPr marL="0" indent="0">
              <a:buNone/>
            </a:pPr>
            <a:endParaRPr lang="en-US" sz="2400" dirty="0" smtClean="0"/>
          </a:p>
          <a:p>
            <a:pPr marL="0" indent="0">
              <a:buNone/>
            </a:pPr>
            <a:r>
              <a:rPr lang="en-US" sz="2400" dirty="0" smtClean="0"/>
              <a:t>A </a:t>
            </a:r>
            <a:r>
              <a:rPr lang="en-US" sz="2400" dirty="0"/>
              <a:t>decisive effort </a:t>
            </a:r>
            <a:r>
              <a:rPr lang="en-US" sz="2400" dirty="0" smtClean="0"/>
              <a:t>was made to </a:t>
            </a:r>
            <a:r>
              <a:rPr lang="en-US" sz="2400" dirty="0"/>
              <a:t>engage in all </a:t>
            </a:r>
            <a:r>
              <a:rPr lang="en-US" sz="3300" dirty="0" smtClean="0">
                <a:solidFill>
                  <a:schemeClr val="accent1"/>
                </a:solidFill>
              </a:rPr>
              <a:t>8</a:t>
            </a:r>
            <a:r>
              <a:rPr lang="en-US" sz="2400" dirty="0" smtClean="0"/>
              <a:t> </a:t>
            </a:r>
            <a:r>
              <a:rPr lang="en-US" sz="2400" dirty="0"/>
              <a:t>municipal and </a:t>
            </a:r>
            <a:r>
              <a:rPr lang="en-US" sz="3300" dirty="0">
                <a:solidFill>
                  <a:schemeClr val="accent1"/>
                </a:solidFill>
              </a:rPr>
              <a:t>4 </a:t>
            </a:r>
            <a:r>
              <a:rPr lang="en-US" sz="2400" dirty="0"/>
              <a:t>band communities, multiple times, with various participants. </a:t>
            </a:r>
            <a:endParaRPr lang="en-US" sz="2400" dirty="0" smtClean="0"/>
          </a:p>
          <a:p>
            <a:pPr marL="0" indent="0">
              <a:buNone/>
            </a:pPr>
            <a:endParaRPr lang="en-US" sz="2400" dirty="0"/>
          </a:p>
          <a:p>
            <a:pPr marL="0" indent="0">
              <a:buNone/>
            </a:pPr>
            <a:r>
              <a:rPr lang="en-US" sz="2400" dirty="0" smtClean="0"/>
              <a:t>We </a:t>
            </a:r>
            <a:r>
              <a:rPr lang="en-US" sz="2400" dirty="0"/>
              <a:t>recognize that PCN and SCSP are integrated components of the same system and require us to work closely together. </a:t>
            </a:r>
            <a:endParaRPr lang="en-CA" sz="2400" i="1" dirty="0"/>
          </a:p>
        </p:txBody>
      </p:sp>
      <p:sp>
        <p:nvSpPr>
          <p:cNvPr id="4" name="TextBox 3"/>
          <p:cNvSpPr txBox="1"/>
          <p:nvPr/>
        </p:nvSpPr>
        <p:spPr>
          <a:xfrm>
            <a:off x="1386840" y="166740"/>
            <a:ext cx="6995160" cy="46166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400" b="1" dirty="0" smtClean="0">
                <a:solidFill>
                  <a:schemeClr val="tx2"/>
                </a:solidFill>
              </a:rPr>
              <a:t>East Kootenay Division</a:t>
            </a:r>
            <a:endParaRPr lang="en-CA" sz="2400" b="1" dirty="0">
              <a:solidFill>
                <a:schemeClr val="tx2"/>
              </a:solidFill>
            </a:endParaRPr>
          </a:p>
        </p:txBody>
      </p:sp>
      <p:sp>
        <p:nvSpPr>
          <p:cNvPr id="5" name="TextBox 4"/>
          <p:cNvSpPr txBox="1"/>
          <p:nvPr/>
        </p:nvSpPr>
        <p:spPr>
          <a:xfrm>
            <a:off x="3878914" y="1878458"/>
            <a:ext cx="1828800" cy="646331"/>
          </a:xfrm>
          <a:prstGeom prst="rect">
            <a:avLst/>
          </a:prstGeom>
          <a:noFill/>
        </p:spPr>
        <p:txBody>
          <a:bodyPr wrap="square" rtlCol="0">
            <a:spAutoFit/>
          </a:bodyPr>
          <a:lstStyle/>
          <a:p>
            <a:r>
              <a:rPr lang="en-US" dirty="0">
                <a:solidFill>
                  <a:schemeClr val="accent3"/>
                </a:solidFill>
              </a:rPr>
              <a:t>East Kootenay Division</a:t>
            </a:r>
            <a:endParaRPr lang="en-CA" dirty="0">
              <a:solidFill>
                <a:schemeClr val="accent3"/>
              </a:solidFill>
            </a:endParaRPr>
          </a:p>
        </p:txBody>
      </p:sp>
      <p:sp>
        <p:nvSpPr>
          <p:cNvPr id="8" name="TextBox 7"/>
          <p:cNvSpPr txBox="1"/>
          <p:nvPr/>
        </p:nvSpPr>
        <p:spPr>
          <a:xfrm>
            <a:off x="6164914" y="1882244"/>
            <a:ext cx="1066800" cy="646331"/>
          </a:xfrm>
          <a:prstGeom prst="rect">
            <a:avLst/>
          </a:prstGeom>
          <a:noFill/>
        </p:spPr>
        <p:txBody>
          <a:bodyPr wrap="square" rtlCol="0">
            <a:spAutoFit/>
          </a:bodyPr>
          <a:lstStyle/>
          <a:p>
            <a:r>
              <a:rPr lang="en-US" dirty="0">
                <a:solidFill>
                  <a:schemeClr val="accent3"/>
                </a:solidFill>
              </a:rPr>
              <a:t>Interior Health</a:t>
            </a:r>
            <a:endParaRPr lang="en-CA" dirty="0">
              <a:solidFill>
                <a:schemeClr val="accent3"/>
              </a:solidFill>
            </a:endParaRPr>
          </a:p>
        </p:txBody>
      </p:sp>
      <p:sp>
        <p:nvSpPr>
          <p:cNvPr id="9" name="TextBox 8"/>
          <p:cNvSpPr txBox="1"/>
          <p:nvPr/>
        </p:nvSpPr>
        <p:spPr>
          <a:xfrm>
            <a:off x="10279714" y="1869832"/>
            <a:ext cx="1295400" cy="646331"/>
          </a:xfrm>
          <a:prstGeom prst="rect">
            <a:avLst/>
          </a:prstGeom>
          <a:noFill/>
        </p:spPr>
        <p:txBody>
          <a:bodyPr wrap="square" rtlCol="0">
            <a:spAutoFit/>
          </a:bodyPr>
          <a:lstStyle/>
          <a:p>
            <a:r>
              <a:rPr lang="en-US" dirty="0">
                <a:solidFill>
                  <a:schemeClr val="accent3"/>
                </a:solidFill>
              </a:rPr>
              <a:t>Ktunaxa Nation</a:t>
            </a:r>
            <a:endParaRPr lang="en-CA" dirty="0">
              <a:solidFill>
                <a:schemeClr val="accent3"/>
              </a:solidFill>
            </a:endParaRPr>
          </a:p>
        </p:txBody>
      </p:sp>
      <p:sp>
        <p:nvSpPr>
          <p:cNvPr id="10" name="TextBox 9"/>
          <p:cNvSpPr txBox="1"/>
          <p:nvPr/>
        </p:nvSpPr>
        <p:spPr>
          <a:xfrm>
            <a:off x="7774639" y="1882243"/>
            <a:ext cx="2057400" cy="646331"/>
          </a:xfrm>
          <a:prstGeom prst="rect">
            <a:avLst/>
          </a:prstGeom>
          <a:noFill/>
        </p:spPr>
        <p:txBody>
          <a:bodyPr wrap="square" rtlCol="0">
            <a:spAutoFit/>
          </a:bodyPr>
          <a:lstStyle/>
          <a:p>
            <a:r>
              <a:rPr lang="en-US" dirty="0">
                <a:solidFill>
                  <a:schemeClr val="accent3"/>
                </a:solidFill>
              </a:rPr>
              <a:t>Patient Voices </a:t>
            </a:r>
            <a:r>
              <a:rPr lang="en-US" dirty="0" smtClean="0">
                <a:solidFill>
                  <a:schemeClr val="accent3"/>
                </a:solidFill>
              </a:rPr>
              <a:t>Network</a:t>
            </a:r>
            <a:endParaRPr lang="en-US" dirty="0">
              <a:solidFill>
                <a:schemeClr val="accent3"/>
              </a:solidFill>
            </a:endParaRPr>
          </a:p>
        </p:txBody>
      </p:sp>
      <p:sp>
        <p:nvSpPr>
          <p:cNvPr id="11" name="TextBox 10"/>
          <p:cNvSpPr txBox="1"/>
          <p:nvPr/>
        </p:nvSpPr>
        <p:spPr>
          <a:xfrm>
            <a:off x="1496712" y="1954658"/>
            <a:ext cx="1508760" cy="400110"/>
          </a:xfrm>
          <a:prstGeom prst="rect">
            <a:avLst/>
          </a:prstGeom>
          <a:noFill/>
        </p:spPr>
        <p:txBody>
          <a:bodyPr wrap="square" rtlCol="0">
            <a:spAutoFit/>
          </a:bodyPr>
          <a:lstStyle/>
          <a:p>
            <a:r>
              <a:rPr lang="en-US" sz="2000" b="1" dirty="0" smtClean="0">
                <a:solidFill>
                  <a:schemeClr val="accent3"/>
                </a:solidFill>
              </a:rPr>
              <a:t>Partners</a:t>
            </a:r>
            <a:endParaRPr lang="en-US" b="1" dirty="0">
              <a:solidFill>
                <a:schemeClr val="accent3"/>
              </a:solidFill>
            </a:endParaRPr>
          </a:p>
        </p:txBody>
      </p:sp>
      <p:sp>
        <p:nvSpPr>
          <p:cNvPr id="12" name="Right Arrow 11"/>
          <p:cNvSpPr/>
          <p:nvPr/>
        </p:nvSpPr>
        <p:spPr>
          <a:xfrm>
            <a:off x="3021410" y="2030858"/>
            <a:ext cx="628904" cy="2263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Cross 12"/>
          <p:cNvSpPr/>
          <p:nvPr/>
        </p:nvSpPr>
        <p:spPr>
          <a:xfrm>
            <a:off x="7307914" y="2082859"/>
            <a:ext cx="228600" cy="228600"/>
          </a:xfrm>
          <a:prstGeom prst="plus">
            <a:avLst/>
          </a:prstGeom>
          <a:solidFill>
            <a:schemeClr val="accent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Cross 13"/>
          <p:cNvSpPr/>
          <p:nvPr/>
        </p:nvSpPr>
        <p:spPr>
          <a:xfrm>
            <a:off x="5707714" y="2082859"/>
            <a:ext cx="228600" cy="228600"/>
          </a:xfrm>
          <a:prstGeom prst="plus">
            <a:avLst/>
          </a:prstGeom>
          <a:solidFill>
            <a:schemeClr val="accent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Cross 14"/>
          <p:cNvSpPr/>
          <p:nvPr/>
        </p:nvSpPr>
        <p:spPr>
          <a:xfrm>
            <a:off x="9717739" y="2078698"/>
            <a:ext cx="228600" cy="228600"/>
          </a:xfrm>
          <a:prstGeom prst="plus">
            <a:avLst/>
          </a:prstGeom>
          <a:solidFill>
            <a:schemeClr val="accent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Rectangle 15"/>
          <p:cNvSpPr/>
          <p:nvPr/>
        </p:nvSpPr>
        <p:spPr>
          <a:xfrm>
            <a:off x="1386840" y="5750988"/>
            <a:ext cx="10043160" cy="646331"/>
          </a:xfrm>
          <a:prstGeom prst="rect">
            <a:avLst/>
          </a:prstGeom>
        </p:spPr>
        <p:txBody>
          <a:bodyPr wrap="square">
            <a:spAutoFit/>
          </a:bodyPr>
          <a:lstStyle/>
          <a:p>
            <a:pPr algn="ctr"/>
            <a:r>
              <a:rPr lang="en-US" b="1" dirty="0">
                <a:solidFill>
                  <a:schemeClr val="tx2"/>
                </a:solidFill>
              </a:rPr>
              <a:t>We have become </a:t>
            </a:r>
            <a:r>
              <a:rPr lang="en-US" b="1" dirty="0">
                <a:solidFill>
                  <a:schemeClr val="accent1"/>
                </a:solidFill>
              </a:rPr>
              <a:t>better partners</a:t>
            </a:r>
            <a:r>
              <a:rPr lang="en-US" b="1" dirty="0">
                <a:solidFill>
                  <a:schemeClr val="tx2"/>
                </a:solidFill>
              </a:rPr>
              <a:t>, with a </a:t>
            </a:r>
            <a:r>
              <a:rPr lang="en-US" b="1" dirty="0">
                <a:solidFill>
                  <a:schemeClr val="accent1"/>
                </a:solidFill>
              </a:rPr>
              <a:t>stronger understanding </a:t>
            </a:r>
            <a:r>
              <a:rPr lang="en-US" b="1" dirty="0">
                <a:solidFill>
                  <a:schemeClr val="tx2"/>
                </a:solidFill>
              </a:rPr>
              <a:t>of our organizational challenges to and </a:t>
            </a:r>
            <a:r>
              <a:rPr lang="en-US" b="1" dirty="0">
                <a:solidFill>
                  <a:schemeClr val="accent1"/>
                </a:solidFill>
              </a:rPr>
              <a:t>opportunities for change.</a:t>
            </a:r>
            <a:r>
              <a:rPr lang="en-US" b="1" dirty="0">
                <a:solidFill>
                  <a:schemeClr val="tx2"/>
                </a:solidFill>
              </a:rPr>
              <a:t> </a:t>
            </a:r>
            <a:endParaRPr lang="en-CA" b="1" i="1" dirty="0">
              <a:solidFill>
                <a:schemeClr val="tx2"/>
              </a:solidFill>
            </a:endParaRPr>
          </a:p>
        </p:txBody>
      </p:sp>
      <p:cxnSp>
        <p:nvCxnSpPr>
          <p:cNvPr id="18" name="Straight Connector 17"/>
          <p:cNvCxnSpPr/>
          <p:nvPr/>
        </p:nvCxnSpPr>
        <p:spPr>
          <a:xfrm>
            <a:off x="1600200" y="5486400"/>
            <a:ext cx="10134600" cy="0"/>
          </a:xfrm>
          <a:prstGeom prst="line">
            <a:avLst/>
          </a:prstGeom>
          <a:ln w="25400"/>
          <a:effectLst>
            <a:outerShdw blurRad="50800" dist="38100" dir="2700000" algn="tl" rotWithShape="0">
              <a:prstClr val="black">
                <a:alpha val="40000"/>
              </a:prstClr>
            </a:outerShdw>
          </a:effectLst>
        </p:spPr>
        <p:style>
          <a:lnRef idx="1">
            <a:schemeClr val="accent4"/>
          </a:lnRef>
          <a:fillRef idx="0">
            <a:schemeClr val="accent4"/>
          </a:fillRef>
          <a:effectRef idx="0">
            <a:schemeClr val="accent4"/>
          </a:effectRef>
          <a:fontRef idx="minor">
            <a:schemeClr val="tx1"/>
          </a:fontRef>
        </p:style>
      </p:cxnSp>
      <p:sp>
        <p:nvSpPr>
          <p:cNvPr id="17" name="Rounded Rectangle 16"/>
          <p:cNvSpPr/>
          <p:nvPr/>
        </p:nvSpPr>
        <p:spPr>
          <a:xfrm>
            <a:off x="1389367" y="1696392"/>
            <a:ext cx="10269233" cy="898869"/>
          </a:xfrm>
          <a:prstGeom prst="roundRect">
            <a:avLst/>
          </a:prstGeom>
          <a:noFill/>
          <a:ln>
            <a:solidFill>
              <a:schemeClr val="tx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28453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386840" y="969807"/>
            <a:ext cx="7528560" cy="630393"/>
          </a:xfrm>
        </p:spPr>
        <p:txBody>
          <a:bodyPr>
            <a:noAutofit/>
          </a:bodyPr>
          <a:lstStyle/>
          <a:p>
            <a:r>
              <a:rPr lang="en-CA" sz="2000" b="1" dirty="0"/>
              <a:t>Opioid Crisis and Chronic Pain Management Project</a:t>
            </a:r>
            <a:endParaRPr lang="en-CA" sz="2000" dirty="0"/>
          </a:p>
        </p:txBody>
      </p:sp>
      <p:pic>
        <p:nvPicPr>
          <p:cNvPr id="5" name="Picture 4" descr="A close up of a logo&#10;&#10;Description automatically generated">
            <a:extLst>
              <a:ext uri="{FF2B5EF4-FFF2-40B4-BE49-F238E27FC236}">
                <a16:creationId xmlns:a16="http://schemas.microsoft.com/office/drawing/2014/main" id="{D65DE24E-ABD9-4378-A394-DFA8BC7CF1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15400" y="1752600"/>
            <a:ext cx="2514600" cy="462326"/>
          </a:xfrm>
          <a:prstGeom prst="rect">
            <a:avLst/>
          </a:prstGeom>
        </p:spPr>
      </p:pic>
      <p:sp>
        <p:nvSpPr>
          <p:cNvPr id="3" name="TextBox 2"/>
          <p:cNvSpPr txBox="1"/>
          <p:nvPr/>
        </p:nvSpPr>
        <p:spPr>
          <a:xfrm>
            <a:off x="5151120" y="1752600"/>
            <a:ext cx="2133600" cy="677108"/>
          </a:xfrm>
          <a:prstGeom prst="rect">
            <a:avLst/>
          </a:prstGeom>
          <a:noFill/>
        </p:spPr>
        <p:txBody>
          <a:bodyPr wrap="square" rtlCol="0">
            <a:spAutoFit/>
          </a:bodyPr>
          <a:lstStyle/>
          <a:p>
            <a:r>
              <a:rPr lang="en-CA" sz="2000" b="1" dirty="0">
                <a:solidFill>
                  <a:schemeClr val="tx2"/>
                </a:solidFill>
                <a:latin typeface="Verdana" panose="020B0604030504040204" pitchFamily="34" charset="0"/>
                <a:ea typeface="Verdana" panose="020B0604030504040204" pitchFamily="34" charset="0"/>
                <a:cs typeface="Verdana" panose="020B0604030504040204" pitchFamily="34" charset="0"/>
              </a:rPr>
              <a:t>Key</a:t>
            </a:r>
            <a:r>
              <a:rPr lang="en-CA" b="1" dirty="0"/>
              <a:t> </a:t>
            </a:r>
            <a:r>
              <a:rPr lang="en-CA" sz="2000" b="1" dirty="0">
                <a:solidFill>
                  <a:schemeClr val="tx2"/>
                </a:solidFill>
                <a:latin typeface="Verdana" panose="020B0604030504040204" pitchFamily="34" charset="0"/>
                <a:ea typeface="Verdana" panose="020B0604030504040204" pitchFamily="34" charset="0"/>
                <a:cs typeface="Verdana" panose="020B0604030504040204" pitchFamily="34" charset="0"/>
              </a:rPr>
              <a:t>Impacts</a:t>
            </a:r>
          </a:p>
          <a:p>
            <a:endParaRPr lang="en-CA" dirty="0"/>
          </a:p>
        </p:txBody>
      </p:sp>
      <p:pic>
        <p:nvPicPr>
          <p:cNvPr id="10" name="Picture 9">
            <a:extLst>
              <a:ext uri="{FF2B5EF4-FFF2-40B4-BE49-F238E27FC236}">
                <a16:creationId xmlns:a16="http://schemas.microsoft.com/office/drawing/2014/main" id="{1F8A82AD-A86C-4BB7-B342-CE6D5DA104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3742" y="1691732"/>
            <a:ext cx="1824798" cy="523194"/>
          </a:xfrm>
          <a:prstGeom prst="rect">
            <a:avLst/>
          </a:prstGeom>
        </p:spPr>
      </p:pic>
      <p:sp>
        <p:nvSpPr>
          <p:cNvPr id="11" name="Arrow: Down 3">
            <a:extLst>
              <a:ext uri="{FF2B5EF4-FFF2-40B4-BE49-F238E27FC236}">
                <a16:creationId xmlns:a16="http://schemas.microsoft.com/office/drawing/2014/main" id="{843CC350-5355-450C-BF39-F1C3C8DABCBD}"/>
              </a:ext>
            </a:extLst>
          </p:cNvPr>
          <p:cNvSpPr/>
          <p:nvPr/>
        </p:nvSpPr>
        <p:spPr>
          <a:xfrm>
            <a:off x="2261807" y="2390900"/>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Arrow: Down 3">
            <a:extLst>
              <a:ext uri="{FF2B5EF4-FFF2-40B4-BE49-F238E27FC236}">
                <a16:creationId xmlns:a16="http://schemas.microsoft.com/office/drawing/2014/main" id="{843CC350-5355-450C-BF39-F1C3C8DABCBD}"/>
              </a:ext>
            </a:extLst>
          </p:cNvPr>
          <p:cNvSpPr/>
          <p:nvPr/>
        </p:nvSpPr>
        <p:spPr>
          <a:xfrm>
            <a:off x="4637723" y="2345817"/>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Arrow: Down 3">
            <a:extLst>
              <a:ext uri="{FF2B5EF4-FFF2-40B4-BE49-F238E27FC236}">
                <a16:creationId xmlns:a16="http://schemas.microsoft.com/office/drawing/2014/main" id="{843CC350-5355-450C-BF39-F1C3C8DABCBD}"/>
              </a:ext>
            </a:extLst>
          </p:cNvPr>
          <p:cNvSpPr/>
          <p:nvPr/>
        </p:nvSpPr>
        <p:spPr>
          <a:xfrm>
            <a:off x="7013639" y="2345817"/>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Arrow: Down 3">
            <a:extLst>
              <a:ext uri="{FF2B5EF4-FFF2-40B4-BE49-F238E27FC236}">
                <a16:creationId xmlns:a16="http://schemas.microsoft.com/office/drawing/2014/main" id="{843CC350-5355-450C-BF39-F1C3C8DABCBD}"/>
              </a:ext>
            </a:extLst>
          </p:cNvPr>
          <p:cNvSpPr/>
          <p:nvPr/>
        </p:nvSpPr>
        <p:spPr>
          <a:xfrm>
            <a:off x="9360790" y="2345817"/>
            <a:ext cx="405547"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TextBox 14">
            <a:extLst>
              <a:ext uri="{FF2B5EF4-FFF2-40B4-BE49-F238E27FC236}">
                <a16:creationId xmlns:a16="http://schemas.microsoft.com/office/drawing/2014/main" id="{F167E614-1864-419A-BE15-C32788FC34D8}"/>
              </a:ext>
            </a:extLst>
          </p:cNvPr>
          <p:cNvSpPr txBox="1"/>
          <p:nvPr/>
        </p:nvSpPr>
        <p:spPr>
          <a:xfrm>
            <a:off x="1474593" y="3488486"/>
            <a:ext cx="2293620" cy="1600438"/>
          </a:xfrm>
          <a:prstGeom prst="rect">
            <a:avLst/>
          </a:prstGeom>
          <a:noFill/>
        </p:spPr>
        <p:txBody>
          <a:bodyPr wrap="square" rtlCol="0">
            <a:spAutoFit/>
          </a:bodyPr>
          <a:lstStyle/>
          <a:p>
            <a:r>
              <a:rPr lang="en-CA" sz="1400" dirty="0">
                <a:solidFill>
                  <a:schemeClr val="accent3">
                    <a:lumMod val="50000"/>
                  </a:schemeClr>
                </a:solidFill>
              </a:rPr>
              <a:t>Pilot project for chronic pain patients in the form of </a:t>
            </a:r>
            <a:r>
              <a:rPr lang="en-CA" sz="1400" dirty="0" smtClean="0">
                <a:solidFill>
                  <a:schemeClr val="accent3">
                    <a:lumMod val="50000"/>
                  </a:schemeClr>
                </a:solidFill>
              </a:rPr>
              <a:t>a </a:t>
            </a:r>
            <a:r>
              <a:rPr lang="en-CA" sz="1400" dirty="0">
                <a:solidFill>
                  <a:schemeClr val="accent3">
                    <a:lumMod val="50000"/>
                  </a:schemeClr>
                </a:solidFill>
              </a:rPr>
              <a:t>Gentle Movement program followed by sustainable classes run at local rec centres. </a:t>
            </a:r>
          </a:p>
        </p:txBody>
      </p:sp>
      <p:sp>
        <p:nvSpPr>
          <p:cNvPr id="16" name="TextBox 15">
            <a:extLst>
              <a:ext uri="{FF2B5EF4-FFF2-40B4-BE49-F238E27FC236}">
                <a16:creationId xmlns:a16="http://schemas.microsoft.com/office/drawing/2014/main" id="{22CE698E-3F95-4928-A2F8-D963CAD40939}"/>
              </a:ext>
            </a:extLst>
          </p:cNvPr>
          <p:cNvSpPr txBox="1"/>
          <p:nvPr/>
        </p:nvSpPr>
        <p:spPr>
          <a:xfrm>
            <a:off x="3956114" y="3482204"/>
            <a:ext cx="2332482" cy="1384995"/>
          </a:xfrm>
          <a:prstGeom prst="rect">
            <a:avLst/>
          </a:prstGeom>
          <a:noFill/>
        </p:spPr>
        <p:txBody>
          <a:bodyPr wrap="square" rtlCol="0">
            <a:spAutoFit/>
          </a:bodyPr>
          <a:lstStyle/>
          <a:p>
            <a:r>
              <a:rPr lang="en-CA" sz="1400" dirty="0">
                <a:solidFill>
                  <a:schemeClr val="accent3">
                    <a:lumMod val="50000"/>
                  </a:schemeClr>
                </a:solidFill>
              </a:rPr>
              <a:t>Patient navigator tool to be used for ED pain crisis visits and with other members of their healthcare team. </a:t>
            </a:r>
          </a:p>
          <a:p>
            <a:endParaRPr lang="en-CA" sz="1400" dirty="0"/>
          </a:p>
        </p:txBody>
      </p:sp>
      <p:sp>
        <p:nvSpPr>
          <p:cNvPr id="17" name="TextBox 16">
            <a:extLst>
              <a:ext uri="{FF2B5EF4-FFF2-40B4-BE49-F238E27FC236}">
                <a16:creationId xmlns:a16="http://schemas.microsoft.com/office/drawing/2014/main" id="{8AC31105-F94E-4606-BA47-D3C61A78ED53}"/>
              </a:ext>
            </a:extLst>
          </p:cNvPr>
          <p:cNvSpPr txBox="1"/>
          <p:nvPr/>
        </p:nvSpPr>
        <p:spPr>
          <a:xfrm>
            <a:off x="6664398" y="3485066"/>
            <a:ext cx="2229231" cy="1169551"/>
          </a:xfrm>
          <a:prstGeom prst="rect">
            <a:avLst/>
          </a:prstGeom>
          <a:noFill/>
        </p:spPr>
        <p:txBody>
          <a:bodyPr wrap="square" rtlCol="0">
            <a:spAutoFit/>
          </a:bodyPr>
          <a:lstStyle/>
          <a:p>
            <a:r>
              <a:rPr lang="en-CA" sz="1400" dirty="0">
                <a:solidFill>
                  <a:schemeClr val="accent3">
                    <a:lumMod val="50000"/>
                  </a:schemeClr>
                </a:solidFill>
              </a:rPr>
              <a:t>Suboxone mentorship program for new prescribers. </a:t>
            </a:r>
          </a:p>
          <a:p>
            <a:r>
              <a:rPr lang="en-CA" sz="1400" dirty="0"/>
              <a:t> </a:t>
            </a:r>
          </a:p>
          <a:p>
            <a:endParaRPr lang="en-CA" sz="1400" dirty="0"/>
          </a:p>
        </p:txBody>
      </p:sp>
      <p:sp>
        <p:nvSpPr>
          <p:cNvPr id="18" name="TextBox 17">
            <a:extLst>
              <a:ext uri="{FF2B5EF4-FFF2-40B4-BE49-F238E27FC236}">
                <a16:creationId xmlns:a16="http://schemas.microsoft.com/office/drawing/2014/main" id="{782A5F05-887D-4E4F-AEC2-A7B4541D6596}"/>
              </a:ext>
            </a:extLst>
          </p:cNvPr>
          <p:cNvSpPr txBox="1"/>
          <p:nvPr/>
        </p:nvSpPr>
        <p:spPr>
          <a:xfrm>
            <a:off x="9269431" y="3455116"/>
            <a:ext cx="2665476" cy="1600438"/>
          </a:xfrm>
          <a:prstGeom prst="rect">
            <a:avLst/>
          </a:prstGeom>
          <a:noFill/>
        </p:spPr>
        <p:txBody>
          <a:bodyPr wrap="square" rtlCol="0">
            <a:spAutoFit/>
          </a:bodyPr>
          <a:lstStyle/>
          <a:p>
            <a:r>
              <a:rPr lang="en-CA" sz="1400" dirty="0">
                <a:solidFill>
                  <a:schemeClr val="accent3">
                    <a:lumMod val="50000"/>
                  </a:schemeClr>
                </a:solidFill>
              </a:rPr>
              <a:t>Chronic Pain Community Resource Fair and speaker to foster the development of a local network patients and care providers </a:t>
            </a:r>
          </a:p>
          <a:p>
            <a:r>
              <a:rPr lang="en-CA" sz="1400" dirty="0"/>
              <a:t> </a:t>
            </a:r>
          </a:p>
          <a:p>
            <a:endParaRPr lang="en-CA" sz="1400" dirty="0"/>
          </a:p>
        </p:txBody>
      </p:sp>
      <p:sp>
        <p:nvSpPr>
          <p:cNvPr id="19" name="Notched Right Arrow 18"/>
          <p:cNvSpPr/>
          <p:nvPr/>
        </p:nvSpPr>
        <p:spPr>
          <a:xfrm>
            <a:off x="1474594" y="4901663"/>
            <a:ext cx="9955406" cy="1369483"/>
          </a:xfrm>
          <a:prstGeom prst="notchedRightArrow">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20" name="Oval 19"/>
          <p:cNvSpPr/>
          <p:nvPr/>
        </p:nvSpPr>
        <p:spPr>
          <a:xfrm>
            <a:off x="3276600" y="5415219"/>
            <a:ext cx="342370" cy="34237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Oval 20"/>
          <p:cNvSpPr/>
          <p:nvPr/>
        </p:nvSpPr>
        <p:spPr>
          <a:xfrm>
            <a:off x="5924815" y="5415219"/>
            <a:ext cx="342370" cy="34237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2" name="Oval 21"/>
          <p:cNvSpPr/>
          <p:nvPr/>
        </p:nvSpPr>
        <p:spPr>
          <a:xfrm>
            <a:off x="8573030" y="5415219"/>
            <a:ext cx="342370" cy="34237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3" name="TextBox 22"/>
          <p:cNvSpPr txBox="1"/>
          <p:nvPr/>
        </p:nvSpPr>
        <p:spPr>
          <a:xfrm>
            <a:off x="4986466" y="5971064"/>
            <a:ext cx="2219067" cy="938719"/>
          </a:xfrm>
          <a:prstGeom prst="rect">
            <a:avLst/>
          </a:prstGeom>
          <a:noFill/>
        </p:spPr>
        <p:txBody>
          <a:bodyPr wrap="square" rtlCol="0">
            <a:spAutoFit/>
          </a:bodyPr>
          <a:lstStyle/>
          <a:p>
            <a:pPr lvl="0" algn="ctr"/>
            <a:r>
              <a:rPr lang="en-CA" sz="1100" b="1" dirty="0">
                <a:solidFill>
                  <a:schemeClr val="accent3">
                    <a:lumMod val="50000"/>
                  </a:schemeClr>
                </a:solidFill>
              </a:rPr>
              <a:t>Spring 2019 </a:t>
            </a:r>
          </a:p>
          <a:p>
            <a:pPr lvl="0" algn="ctr"/>
            <a:r>
              <a:rPr lang="en-CA" sz="1100" dirty="0">
                <a:solidFill>
                  <a:schemeClr val="accent3">
                    <a:lumMod val="50000"/>
                  </a:schemeClr>
                </a:solidFill>
              </a:rPr>
              <a:t>Pilot programs in progress. 2 physician education sessions complete.</a:t>
            </a:r>
          </a:p>
          <a:p>
            <a:endParaRPr lang="en-CA" sz="1100" dirty="0"/>
          </a:p>
        </p:txBody>
      </p:sp>
      <p:sp>
        <p:nvSpPr>
          <p:cNvPr id="24" name="TextBox 23"/>
          <p:cNvSpPr txBox="1"/>
          <p:nvPr/>
        </p:nvSpPr>
        <p:spPr>
          <a:xfrm>
            <a:off x="2597637" y="5971064"/>
            <a:ext cx="1776793" cy="600164"/>
          </a:xfrm>
          <a:prstGeom prst="rect">
            <a:avLst/>
          </a:prstGeom>
          <a:noFill/>
        </p:spPr>
        <p:txBody>
          <a:bodyPr wrap="square" rtlCol="0">
            <a:spAutoFit/>
          </a:bodyPr>
          <a:lstStyle/>
          <a:p>
            <a:pPr lvl="0" algn="ctr"/>
            <a:r>
              <a:rPr lang="en-CA" sz="1100" b="1" dirty="0">
                <a:solidFill>
                  <a:schemeClr val="accent3">
                    <a:lumMod val="50000"/>
                  </a:schemeClr>
                </a:solidFill>
              </a:rPr>
              <a:t>June 2018</a:t>
            </a:r>
          </a:p>
          <a:p>
            <a:pPr lvl="0" algn="ctr"/>
            <a:r>
              <a:rPr lang="en-CA" sz="1100" dirty="0">
                <a:solidFill>
                  <a:schemeClr val="accent3">
                    <a:lumMod val="50000"/>
                  </a:schemeClr>
                </a:solidFill>
              </a:rPr>
              <a:t>Funding received</a:t>
            </a:r>
          </a:p>
          <a:p>
            <a:endParaRPr lang="en-CA" sz="1100" dirty="0"/>
          </a:p>
        </p:txBody>
      </p:sp>
      <p:sp>
        <p:nvSpPr>
          <p:cNvPr id="25" name="TextBox 24"/>
          <p:cNvSpPr txBox="1"/>
          <p:nvPr/>
        </p:nvSpPr>
        <p:spPr>
          <a:xfrm>
            <a:off x="7498272" y="5971428"/>
            <a:ext cx="2791518" cy="938719"/>
          </a:xfrm>
          <a:prstGeom prst="rect">
            <a:avLst/>
          </a:prstGeom>
          <a:noFill/>
        </p:spPr>
        <p:txBody>
          <a:bodyPr wrap="square" rtlCol="0">
            <a:spAutoFit/>
          </a:bodyPr>
          <a:lstStyle/>
          <a:p>
            <a:pPr lvl="0" algn="ctr"/>
            <a:r>
              <a:rPr lang="en-CA" sz="1100" b="1" dirty="0">
                <a:solidFill>
                  <a:schemeClr val="accent3">
                    <a:lumMod val="50000"/>
                  </a:schemeClr>
                </a:solidFill>
              </a:rPr>
              <a:t>Fall 2019</a:t>
            </a:r>
          </a:p>
          <a:p>
            <a:pPr lvl="0" algn="ctr"/>
            <a:r>
              <a:rPr lang="en-CA" sz="1100" dirty="0">
                <a:solidFill>
                  <a:schemeClr val="accent3">
                    <a:lumMod val="50000"/>
                  </a:schemeClr>
                </a:solidFill>
              </a:rPr>
              <a:t>OAT Mentorship program kicks off with extended funding and final report is submitted.</a:t>
            </a:r>
          </a:p>
          <a:p>
            <a:endParaRPr lang="en-CA" sz="1100" dirty="0"/>
          </a:p>
        </p:txBody>
      </p:sp>
      <p:sp>
        <p:nvSpPr>
          <p:cNvPr id="26" name="TextBox 25"/>
          <p:cNvSpPr txBox="1"/>
          <p:nvPr/>
        </p:nvSpPr>
        <p:spPr>
          <a:xfrm>
            <a:off x="1386840" y="166740"/>
            <a:ext cx="4709160" cy="52322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800" b="1" dirty="0" smtClean="0">
                <a:solidFill>
                  <a:schemeClr val="tx2"/>
                </a:solidFill>
              </a:rPr>
              <a:t>North Shore Division</a:t>
            </a:r>
            <a:endParaRPr lang="en-CA" sz="2800" b="1" dirty="0">
              <a:solidFill>
                <a:schemeClr val="tx2"/>
              </a:solidFill>
            </a:endParaRPr>
          </a:p>
        </p:txBody>
      </p:sp>
      <p:pic>
        <p:nvPicPr>
          <p:cNvPr id="27" name="Picture 26" descr="A close up of a logo&#10;&#10;Description automatically generated">
            <a:extLst>
              <a:ext uri="{FF2B5EF4-FFF2-40B4-BE49-F238E27FC236}">
                <a16:creationId xmlns:a16="http://schemas.microsoft.com/office/drawing/2014/main" id="{D65DE24E-ABD9-4378-A394-DFA8BC7CF1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18365" y="6421433"/>
            <a:ext cx="1702674" cy="313048"/>
          </a:xfrm>
          <a:prstGeom prst="rect">
            <a:avLst/>
          </a:prstGeom>
        </p:spPr>
      </p:pic>
    </p:spTree>
    <p:extLst>
      <p:ext uri="{BB962C8B-B14F-4D97-AF65-F5344CB8AC3E}">
        <p14:creationId xmlns:p14="http://schemas.microsoft.com/office/powerpoint/2010/main" val="25944398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1341120" y="961902"/>
            <a:ext cx="7086600" cy="533400"/>
          </a:xfrm>
        </p:spPr>
        <p:txBody>
          <a:bodyPr>
            <a:normAutofit fontScale="90000"/>
          </a:bodyPr>
          <a:lstStyle/>
          <a:p>
            <a:r>
              <a:rPr lang="en-US" sz="2400" b="1" dirty="0" smtClean="0"/>
              <a:t>Ktunaxa </a:t>
            </a:r>
            <a:r>
              <a:rPr lang="en-US" sz="2400" b="1" dirty="0"/>
              <a:t>Nation Partnership</a:t>
            </a:r>
            <a:endParaRPr lang="en-CA" sz="2400" b="1" dirty="0"/>
          </a:p>
        </p:txBody>
      </p:sp>
      <p:sp>
        <p:nvSpPr>
          <p:cNvPr id="7" name="Content Placeholder 6"/>
          <p:cNvSpPr>
            <a:spLocks noGrp="1"/>
          </p:cNvSpPr>
          <p:nvPr>
            <p:ph idx="1"/>
          </p:nvPr>
        </p:nvSpPr>
        <p:spPr>
          <a:xfrm>
            <a:off x="1524000" y="2872074"/>
            <a:ext cx="10464800" cy="2402795"/>
          </a:xfrm>
        </p:spPr>
        <p:txBody>
          <a:bodyPr>
            <a:normAutofit fontScale="92500" lnSpcReduction="10000"/>
          </a:bodyPr>
          <a:lstStyle/>
          <a:p>
            <a:pPr marL="0" indent="0">
              <a:buNone/>
            </a:pPr>
            <a:r>
              <a:rPr lang="en-US" sz="2200" dirty="0" smtClean="0"/>
              <a:t>Objective: </a:t>
            </a:r>
            <a:r>
              <a:rPr lang="en-US" sz="2200" dirty="0"/>
              <a:t>T</a:t>
            </a:r>
            <a:r>
              <a:rPr lang="en-US" sz="2200" dirty="0" smtClean="0"/>
              <a:t>o </a:t>
            </a:r>
            <a:r>
              <a:rPr lang="en-US" sz="2200" dirty="0"/>
              <a:t>sustain and spread the Primary Care Social Worker </a:t>
            </a:r>
            <a:r>
              <a:rPr lang="en-US" sz="2200" dirty="0" smtClean="0"/>
              <a:t>program</a:t>
            </a:r>
          </a:p>
          <a:p>
            <a:pPr marL="0" indent="0">
              <a:buNone/>
            </a:pPr>
            <a:endParaRPr lang="en-US" sz="2200" dirty="0"/>
          </a:p>
          <a:p>
            <a:pPr marL="0" indent="0">
              <a:buNone/>
            </a:pPr>
            <a:r>
              <a:rPr lang="en-US" sz="2600" dirty="0" smtClean="0">
                <a:solidFill>
                  <a:schemeClr val="accent1"/>
                </a:solidFill>
              </a:rPr>
              <a:t>6</a:t>
            </a:r>
            <a:r>
              <a:rPr lang="en-US" sz="2200" dirty="0" smtClean="0"/>
              <a:t> </a:t>
            </a:r>
            <a:r>
              <a:rPr lang="en-US" sz="2200" dirty="0"/>
              <a:t>social workers supporting patients across </a:t>
            </a:r>
            <a:r>
              <a:rPr lang="en-US" sz="2600" dirty="0">
                <a:solidFill>
                  <a:schemeClr val="accent1"/>
                </a:solidFill>
              </a:rPr>
              <a:t>8</a:t>
            </a:r>
            <a:r>
              <a:rPr lang="en-US" sz="2200" dirty="0"/>
              <a:t> municipalities and </a:t>
            </a:r>
            <a:r>
              <a:rPr lang="en-US" sz="2600" dirty="0">
                <a:solidFill>
                  <a:schemeClr val="accent1"/>
                </a:solidFill>
              </a:rPr>
              <a:t>4</a:t>
            </a:r>
            <a:r>
              <a:rPr lang="en-US" sz="2200" dirty="0"/>
              <a:t> band communities. </a:t>
            </a:r>
            <a:endParaRPr lang="en-US" sz="2200" dirty="0" smtClean="0"/>
          </a:p>
          <a:p>
            <a:pPr marL="0" indent="0">
              <a:buNone/>
            </a:pPr>
            <a:endParaRPr lang="en-US" sz="2200" dirty="0"/>
          </a:p>
          <a:p>
            <a:pPr marL="0" indent="0">
              <a:buNone/>
            </a:pPr>
            <a:r>
              <a:rPr lang="en-US" sz="2200" dirty="0" smtClean="0"/>
              <a:t>The </a:t>
            </a:r>
            <a:r>
              <a:rPr lang="en-US" sz="2200" dirty="0"/>
              <a:t>social workers accept referrals from </a:t>
            </a:r>
            <a:r>
              <a:rPr lang="en-US" sz="2200" dirty="0" smtClean="0"/>
              <a:t>family physicians</a:t>
            </a:r>
            <a:r>
              <a:rPr lang="en-US" sz="2200" dirty="0"/>
              <a:t>, as well as Nation-based RNs and NPs. </a:t>
            </a:r>
            <a:endParaRPr lang="en-US" sz="2200" dirty="0" smtClean="0"/>
          </a:p>
          <a:p>
            <a:pPr marL="0" indent="0">
              <a:buNone/>
            </a:pPr>
            <a:endParaRPr lang="en-US" sz="2400" b="1" dirty="0">
              <a:solidFill>
                <a:schemeClr val="tx2"/>
              </a:solidFill>
              <a:latin typeface="+mn-lt"/>
              <a:ea typeface="+mn-ea"/>
              <a:cs typeface="+mn-cs"/>
            </a:endParaRPr>
          </a:p>
          <a:p>
            <a:pPr marL="0" indent="0" algn="ctr">
              <a:buNone/>
            </a:pPr>
            <a:endParaRPr lang="en-US" sz="1900" b="1" dirty="0" smtClean="0">
              <a:solidFill>
                <a:schemeClr val="tx2"/>
              </a:solidFill>
              <a:latin typeface="+mn-lt"/>
              <a:ea typeface="+mn-ea"/>
              <a:cs typeface="+mn-cs"/>
            </a:endParaRPr>
          </a:p>
          <a:p>
            <a:pPr marL="0" indent="0" algn="ctr">
              <a:buNone/>
            </a:pPr>
            <a:r>
              <a:rPr lang="en-US" sz="1900" b="1" dirty="0" smtClean="0">
                <a:solidFill>
                  <a:schemeClr val="tx2"/>
                </a:solidFill>
                <a:latin typeface="+mn-lt"/>
                <a:ea typeface="+mn-ea"/>
                <a:cs typeface="+mn-cs"/>
              </a:rPr>
              <a:t>Families</a:t>
            </a:r>
            <a:r>
              <a:rPr lang="en-US" sz="1900" b="1" dirty="0">
                <a:solidFill>
                  <a:schemeClr val="tx2"/>
                </a:solidFill>
                <a:latin typeface="+mn-lt"/>
                <a:ea typeface="+mn-ea"/>
                <a:cs typeface="+mn-cs"/>
              </a:rPr>
              <a:t>, patients, and providers are </a:t>
            </a:r>
            <a:r>
              <a:rPr lang="en-US" sz="1900" b="1" dirty="0">
                <a:solidFill>
                  <a:schemeClr val="accent1"/>
                </a:solidFill>
                <a:latin typeface="+mn-lt"/>
                <a:ea typeface="+mn-ea"/>
                <a:cs typeface="+mn-cs"/>
              </a:rPr>
              <a:t>feeling better supported, </a:t>
            </a:r>
            <a:endParaRPr lang="en-US" sz="1900" b="1" dirty="0" smtClean="0">
              <a:solidFill>
                <a:schemeClr val="accent1"/>
              </a:solidFill>
              <a:latin typeface="+mn-lt"/>
              <a:ea typeface="+mn-ea"/>
              <a:cs typeface="+mn-cs"/>
            </a:endParaRPr>
          </a:p>
          <a:p>
            <a:pPr marL="0" indent="0" algn="ctr">
              <a:buNone/>
            </a:pPr>
            <a:r>
              <a:rPr lang="en-US" sz="1900" b="1" dirty="0" smtClean="0">
                <a:solidFill>
                  <a:schemeClr val="tx2"/>
                </a:solidFill>
                <a:latin typeface="+mn-lt"/>
                <a:ea typeface="+mn-ea"/>
                <a:cs typeface="+mn-cs"/>
              </a:rPr>
              <a:t>and </a:t>
            </a:r>
            <a:r>
              <a:rPr lang="en-US" sz="1900" b="1" dirty="0">
                <a:solidFill>
                  <a:schemeClr val="tx2"/>
                </a:solidFill>
                <a:latin typeface="+mn-lt"/>
                <a:ea typeface="+mn-ea"/>
                <a:cs typeface="+mn-cs"/>
              </a:rPr>
              <a:t>have </a:t>
            </a:r>
            <a:r>
              <a:rPr lang="en-US" sz="1900" b="1" dirty="0">
                <a:solidFill>
                  <a:schemeClr val="accent1"/>
                </a:solidFill>
                <a:latin typeface="+mn-lt"/>
                <a:ea typeface="+mn-ea"/>
                <a:cs typeface="+mn-cs"/>
              </a:rPr>
              <a:t>better access </a:t>
            </a:r>
            <a:r>
              <a:rPr lang="en-US" sz="1900" b="1" dirty="0">
                <a:solidFill>
                  <a:schemeClr val="tx2"/>
                </a:solidFill>
                <a:latin typeface="+mn-lt"/>
                <a:ea typeface="+mn-ea"/>
                <a:cs typeface="+mn-cs"/>
              </a:rPr>
              <a:t>to supportive services.</a:t>
            </a:r>
          </a:p>
        </p:txBody>
      </p:sp>
      <p:sp>
        <p:nvSpPr>
          <p:cNvPr id="4" name="TextBox 3"/>
          <p:cNvSpPr txBox="1"/>
          <p:nvPr/>
        </p:nvSpPr>
        <p:spPr>
          <a:xfrm>
            <a:off x="1386840" y="166740"/>
            <a:ext cx="6995160" cy="46166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400" b="1" dirty="0" smtClean="0">
                <a:solidFill>
                  <a:schemeClr val="tx2"/>
                </a:solidFill>
              </a:rPr>
              <a:t>East Kootenay Division</a:t>
            </a:r>
            <a:endParaRPr lang="en-CA" sz="2400" b="1" dirty="0">
              <a:solidFill>
                <a:schemeClr val="tx2"/>
              </a:solidFill>
            </a:endParaRPr>
          </a:p>
        </p:txBody>
      </p:sp>
      <p:sp>
        <p:nvSpPr>
          <p:cNvPr id="5" name="TextBox 4"/>
          <p:cNvSpPr txBox="1"/>
          <p:nvPr/>
        </p:nvSpPr>
        <p:spPr>
          <a:xfrm>
            <a:off x="2817876" y="1875685"/>
            <a:ext cx="1508760" cy="400110"/>
          </a:xfrm>
          <a:prstGeom prst="rect">
            <a:avLst/>
          </a:prstGeom>
          <a:noFill/>
        </p:spPr>
        <p:txBody>
          <a:bodyPr wrap="square" rtlCol="0">
            <a:spAutoFit/>
          </a:bodyPr>
          <a:lstStyle/>
          <a:p>
            <a:r>
              <a:rPr lang="en-US" sz="2000" b="1" dirty="0" smtClean="0">
                <a:solidFill>
                  <a:schemeClr val="accent3"/>
                </a:solidFill>
              </a:rPr>
              <a:t>Partners</a:t>
            </a:r>
            <a:endParaRPr lang="en-US" b="1" dirty="0">
              <a:solidFill>
                <a:schemeClr val="accent3"/>
              </a:solidFill>
            </a:endParaRPr>
          </a:p>
        </p:txBody>
      </p:sp>
      <p:sp>
        <p:nvSpPr>
          <p:cNvPr id="8" name="Right Arrow 7"/>
          <p:cNvSpPr/>
          <p:nvPr/>
        </p:nvSpPr>
        <p:spPr>
          <a:xfrm>
            <a:off x="4342574" y="1951885"/>
            <a:ext cx="628904" cy="2263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p:cNvSpPr txBox="1"/>
          <p:nvPr/>
        </p:nvSpPr>
        <p:spPr>
          <a:xfrm>
            <a:off x="5410200" y="1752574"/>
            <a:ext cx="2125980" cy="707886"/>
          </a:xfrm>
          <a:prstGeom prst="rect">
            <a:avLst/>
          </a:prstGeom>
          <a:noFill/>
        </p:spPr>
        <p:txBody>
          <a:bodyPr wrap="square" rtlCol="0">
            <a:spAutoFit/>
          </a:bodyPr>
          <a:lstStyle/>
          <a:p>
            <a:r>
              <a:rPr lang="en-US" sz="2000" dirty="0">
                <a:solidFill>
                  <a:schemeClr val="accent3"/>
                </a:solidFill>
              </a:rPr>
              <a:t>East Kootenay Division</a:t>
            </a:r>
            <a:endParaRPr lang="en-CA" sz="2000" dirty="0">
              <a:solidFill>
                <a:schemeClr val="accent3"/>
              </a:solidFill>
            </a:endParaRPr>
          </a:p>
        </p:txBody>
      </p:sp>
      <p:sp>
        <p:nvSpPr>
          <p:cNvPr id="10" name="Cross 9"/>
          <p:cNvSpPr/>
          <p:nvPr/>
        </p:nvSpPr>
        <p:spPr>
          <a:xfrm>
            <a:off x="7802880" y="1983779"/>
            <a:ext cx="228600" cy="228600"/>
          </a:xfrm>
          <a:prstGeom prst="plus">
            <a:avLst/>
          </a:prstGeom>
          <a:solidFill>
            <a:schemeClr val="accent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TextBox 10"/>
          <p:cNvSpPr txBox="1"/>
          <p:nvPr/>
        </p:nvSpPr>
        <p:spPr>
          <a:xfrm>
            <a:off x="8298180" y="1767219"/>
            <a:ext cx="1295400" cy="707886"/>
          </a:xfrm>
          <a:prstGeom prst="rect">
            <a:avLst/>
          </a:prstGeom>
          <a:noFill/>
        </p:spPr>
        <p:txBody>
          <a:bodyPr wrap="square" rtlCol="0">
            <a:spAutoFit/>
          </a:bodyPr>
          <a:lstStyle/>
          <a:p>
            <a:r>
              <a:rPr lang="en-US" sz="2000" dirty="0">
                <a:solidFill>
                  <a:schemeClr val="accent3"/>
                </a:solidFill>
              </a:rPr>
              <a:t>Ktunaxa Nation</a:t>
            </a:r>
            <a:endParaRPr lang="en-CA" sz="2000" dirty="0">
              <a:solidFill>
                <a:schemeClr val="accent3"/>
              </a:solidFill>
            </a:endParaRPr>
          </a:p>
        </p:txBody>
      </p:sp>
      <p:cxnSp>
        <p:nvCxnSpPr>
          <p:cNvPr id="13" name="Straight Connector 12"/>
          <p:cNvCxnSpPr/>
          <p:nvPr/>
        </p:nvCxnSpPr>
        <p:spPr>
          <a:xfrm>
            <a:off x="1524000" y="5644754"/>
            <a:ext cx="10134600" cy="0"/>
          </a:xfrm>
          <a:prstGeom prst="line">
            <a:avLst/>
          </a:prstGeom>
          <a:ln w="25400"/>
          <a:effectLst>
            <a:outerShdw blurRad="50800" dist="38100" dir="2700000" algn="tl" rotWithShape="0">
              <a:prstClr val="black">
                <a:alpha val="40000"/>
              </a:prstClr>
            </a:outerShdw>
          </a:effectLst>
        </p:spPr>
        <p:style>
          <a:lnRef idx="1">
            <a:schemeClr val="accent4"/>
          </a:lnRef>
          <a:fillRef idx="0">
            <a:schemeClr val="accent4"/>
          </a:fillRef>
          <a:effectRef idx="0">
            <a:schemeClr val="accent4"/>
          </a:effectRef>
          <a:fontRef idx="minor">
            <a:schemeClr val="tx1"/>
          </a:fontRef>
        </p:style>
      </p:cxnSp>
      <p:sp>
        <p:nvSpPr>
          <p:cNvPr id="14" name="Rounded Rectangle 13"/>
          <p:cNvSpPr/>
          <p:nvPr/>
        </p:nvSpPr>
        <p:spPr>
          <a:xfrm>
            <a:off x="1386840" y="1603320"/>
            <a:ext cx="10269233" cy="898869"/>
          </a:xfrm>
          <a:prstGeom prst="roundRect">
            <a:avLst/>
          </a:prstGeom>
          <a:noFill/>
          <a:ln>
            <a:solidFill>
              <a:schemeClr val="tx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324662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p:cNvPicPr>
            <a:picLocks noChangeAspect="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2555086" y="6236961"/>
            <a:ext cx="230713" cy="278739"/>
          </a:xfrm>
          <a:prstGeom prst="rect">
            <a:avLst/>
          </a:prstGeom>
        </p:spPr>
      </p:pic>
      <p:sp>
        <p:nvSpPr>
          <p:cNvPr id="86" name="Title 1"/>
          <p:cNvSpPr txBox="1">
            <a:spLocks noGrp="1"/>
          </p:cNvSpPr>
          <p:nvPr>
            <p:ph type="title"/>
          </p:nvPr>
        </p:nvSpPr>
        <p:spPr>
          <a:xfrm>
            <a:off x="1371600" y="1066800"/>
            <a:ext cx="7391400" cy="381000"/>
          </a:xfrm>
          <a:prstGeom prst="rect">
            <a:avLst/>
          </a:prstGeom>
        </p:spPr>
        <p:txBody>
          <a:bodyPr>
            <a:normAutofit/>
          </a:bodyPr>
          <a:lstStyle/>
          <a:p>
            <a:r>
              <a:rPr sz="1800" b="1" dirty="0"/>
              <a:t>Nurse in </a:t>
            </a:r>
            <a:r>
              <a:rPr sz="1800" b="1" dirty="0" smtClean="0"/>
              <a:t>Practice</a:t>
            </a:r>
            <a:r>
              <a:rPr lang="en-US" sz="1800" b="1" dirty="0" smtClean="0"/>
              <a:t>: Promoting Therapeutic Relationships</a:t>
            </a:r>
            <a:endParaRPr sz="1800" b="1" dirty="0"/>
          </a:p>
        </p:txBody>
      </p:sp>
      <p:sp>
        <p:nvSpPr>
          <p:cNvPr id="4" name="TextBox 3"/>
          <p:cNvSpPr txBox="1"/>
          <p:nvPr/>
        </p:nvSpPr>
        <p:spPr>
          <a:xfrm>
            <a:off x="1386840" y="166740"/>
            <a:ext cx="6995160" cy="46166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400" b="1" dirty="0" smtClean="0">
                <a:solidFill>
                  <a:schemeClr val="tx2"/>
                </a:solidFill>
              </a:rPr>
              <a:t>Central Okanagan Division</a:t>
            </a:r>
            <a:endParaRPr lang="en-CA" sz="2400" b="1" dirty="0">
              <a:solidFill>
                <a:schemeClr val="tx2"/>
              </a:solidFill>
            </a:endParaRPr>
          </a:p>
        </p:txBody>
      </p:sp>
      <p:pic>
        <p:nvPicPr>
          <p:cNvPr id="2" name="Picture 1"/>
          <p:cNvPicPr>
            <a:picLocks noChangeAspect="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832815" y="1677798"/>
            <a:ext cx="818321" cy="756420"/>
          </a:xfrm>
          <a:prstGeom prst="rect">
            <a:avLst/>
          </a:prstGeom>
        </p:spPr>
      </p:pic>
      <p:pic>
        <p:nvPicPr>
          <p:cNvPr id="5" name="Picture 4"/>
          <p:cNvPicPr>
            <a:picLocks noChangeAspect="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6096000" y="1661310"/>
            <a:ext cx="753537" cy="696537"/>
          </a:xfrm>
          <a:prstGeom prst="rect">
            <a:avLst/>
          </a:prstGeom>
        </p:spPr>
      </p:pic>
      <p:sp>
        <p:nvSpPr>
          <p:cNvPr id="6" name="TextBox 5"/>
          <p:cNvSpPr txBox="1"/>
          <p:nvPr/>
        </p:nvSpPr>
        <p:spPr>
          <a:xfrm>
            <a:off x="1363746" y="2382111"/>
            <a:ext cx="2941504" cy="892552"/>
          </a:xfrm>
          <a:prstGeom prst="rect">
            <a:avLst/>
          </a:prstGeom>
          <a:noFill/>
        </p:spPr>
        <p:txBody>
          <a:bodyPr wrap="square" rtlCol="0">
            <a:spAutoFit/>
          </a:bodyPr>
          <a:lstStyle/>
          <a:p>
            <a:r>
              <a:rPr lang="en-CA" sz="1600" dirty="0" smtClean="0">
                <a:solidFill>
                  <a:schemeClr val="accent3"/>
                </a:solidFill>
              </a:rPr>
              <a:t>The </a:t>
            </a:r>
            <a:r>
              <a:rPr lang="en-CA" sz="1600" b="1" dirty="0" smtClean="0">
                <a:solidFill>
                  <a:schemeClr val="tx2"/>
                </a:solidFill>
              </a:rPr>
              <a:t>nurse </a:t>
            </a:r>
            <a:r>
              <a:rPr lang="en-CA" sz="1600" dirty="0" smtClean="0">
                <a:solidFill>
                  <a:schemeClr val="accent3"/>
                </a:solidFill>
              </a:rPr>
              <a:t>has regular </a:t>
            </a:r>
            <a:r>
              <a:rPr lang="en-CA" sz="1600" dirty="0">
                <a:solidFill>
                  <a:schemeClr val="accent3"/>
                </a:solidFill>
              </a:rPr>
              <a:t>home visits with </a:t>
            </a:r>
            <a:r>
              <a:rPr lang="en-CA" sz="1600" b="1" dirty="0">
                <a:solidFill>
                  <a:schemeClr val="accent1"/>
                </a:solidFill>
              </a:rPr>
              <a:t>Joe, </a:t>
            </a:r>
            <a:r>
              <a:rPr lang="en-CA" sz="1600" dirty="0">
                <a:solidFill>
                  <a:schemeClr val="accent3"/>
                </a:solidFill>
              </a:rPr>
              <a:t>who has progressive dementia</a:t>
            </a:r>
            <a:r>
              <a:rPr lang="en-CA" sz="2000" dirty="0">
                <a:solidFill>
                  <a:schemeClr val="accent3"/>
                </a:solidFill>
              </a:rPr>
              <a:t>. </a:t>
            </a:r>
          </a:p>
        </p:txBody>
      </p:sp>
      <p:pic>
        <p:nvPicPr>
          <p:cNvPr id="9" name="Picture 8"/>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935905" y="1672668"/>
            <a:ext cx="735475" cy="679842"/>
          </a:xfrm>
          <a:prstGeom prst="rect">
            <a:avLst/>
          </a:prstGeom>
        </p:spPr>
      </p:pic>
      <p:pic>
        <p:nvPicPr>
          <p:cNvPr id="10" name="Picture 9"/>
          <p:cNvPicPr>
            <a:picLocks noChangeAspect="1"/>
          </p:cNvPicPr>
          <p:nvPr/>
        </p:nvPicPr>
        <p:blipFill>
          <a:blip r:embed="rId7"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442095" y="1692041"/>
            <a:ext cx="821944" cy="759771"/>
          </a:xfrm>
          <a:prstGeom prst="rect">
            <a:avLst/>
          </a:prstGeom>
        </p:spPr>
      </p:pic>
      <p:sp>
        <p:nvSpPr>
          <p:cNvPr id="7" name="Oval Callout 6"/>
          <p:cNvSpPr/>
          <p:nvPr/>
        </p:nvSpPr>
        <p:spPr>
          <a:xfrm>
            <a:off x="5429876" y="1400983"/>
            <a:ext cx="411880" cy="346200"/>
          </a:xfrm>
          <a:prstGeom prst="wedgeEllipseCallout">
            <a:avLst>
              <a:gd name="adj1" fmla="val -4992"/>
              <a:gd name="adj2" fmla="val 65641"/>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noFill/>
            </a:endParaRPr>
          </a:p>
        </p:txBody>
      </p:sp>
      <p:sp>
        <p:nvSpPr>
          <p:cNvPr id="12" name="Oval Callout 11"/>
          <p:cNvSpPr/>
          <p:nvPr/>
        </p:nvSpPr>
        <p:spPr>
          <a:xfrm flipH="1">
            <a:off x="5959411" y="1400983"/>
            <a:ext cx="411880" cy="346200"/>
          </a:xfrm>
          <a:prstGeom prst="wedgeEllipseCallout">
            <a:avLst>
              <a:gd name="adj1" fmla="val -7632"/>
              <a:gd name="adj2" fmla="val 7035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TextBox 7"/>
          <p:cNvSpPr txBox="1"/>
          <p:nvPr/>
        </p:nvSpPr>
        <p:spPr>
          <a:xfrm>
            <a:off x="4621541" y="2406747"/>
            <a:ext cx="3223526" cy="830997"/>
          </a:xfrm>
          <a:prstGeom prst="rect">
            <a:avLst/>
          </a:prstGeom>
          <a:noFill/>
        </p:spPr>
        <p:txBody>
          <a:bodyPr wrap="square" rtlCol="0">
            <a:spAutoFit/>
          </a:bodyPr>
          <a:lstStyle/>
          <a:p>
            <a:r>
              <a:rPr lang="en-CA" sz="1600" dirty="0">
                <a:solidFill>
                  <a:schemeClr val="accent3"/>
                </a:solidFill>
              </a:rPr>
              <a:t>The </a:t>
            </a:r>
            <a:r>
              <a:rPr lang="en-CA" sz="1600" b="1" dirty="0">
                <a:solidFill>
                  <a:schemeClr val="tx2"/>
                </a:solidFill>
              </a:rPr>
              <a:t>nurse</a:t>
            </a:r>
            <a:r>
              <a:rPr lang="en-CA" sz="1600" dirty="0">
                <a:solidFill>
                  <a:schemeClr val="accent3"/>
                </a:solidFill>
              </a:rPr>
              <a:t> supports </a:t>
            </a:r>
            <a:r>
              <a:rPr lang="en-CA" sz="1600" b="1" dirty="0">
                <a:solidFill>
                  <a:schemeClr val="accent2"/>
                </a:solidFill>
              </a:rPr>
              <a:t>Lucy</a:t>
            </a:r>
            <a:r>
              <a:rPr lang="en-CA" sz="1600" dirty="0">
                <a:solidFill>
                  <a:schemeClr val="accent3"/>
                </a:solidFill>
              </a:rPr>
              <a:t> </a:t>
            </a:r>
            <a:endParaRPr lang="en-CA" sz="1600" dirty="0" smtClean="0">
              <a:solidFill>
                <a:schemeClr val="accent3"/>
              </a:solidFill>
            </a:endParaRPr>
          </a:p>
          <a:p>
            <a:r>
              <a:rPr lang="en-CA" sz="1600" dirty="0" smtClean="0">
                <a:solidFill>
                  <a:schemeClr val="accent3"/>
                </a:solidFill>
              </a:rPr>
              <a:t>(Joe’s wife</a:t>
            </a:r>
            <a:r>
              <a:rPr lang="en-CA" sz="1600" dirty="0">
                <a:solidFill>
                  <a:schemeClr val="accent3"/>
                </a:solidFill>
              </a:rPr>
              <a:t>) and assesses her for caregiver burnout.</a:t>
            </a:r>
          </a:p>
        </p:txBody>
      </p:sp>
      <p:sp>
        <p:nvSpPr>
          <p:cNvPr id="11" name="Left Arrow 10"/>
          <p:cNvSpPr/>
          <p:nvPr/>
        </p:nvSpPr>
        <p:spPr>
          <a:xfrm flipH="1">
            <a:off x="3922417" y="2002752"/>
            <a:ext cx="832096" cy="154663"/>
          </a:xfrm>
          <a:prstGeom prst="leftArrow">
            <a:avLst/>
          </a:prstGeom>
          <a:solidFill>
            <a:schemeClr val="accent3"/>
          </a:solidFill>
          <a:ln>
            <a:noFill/>
          </a:ln>
          <a:effectLst>
            <a:outerShdw blurRad="50800" dist="38100" dir="5400000" algn="t" rotWithShape="0">
              <a:schemeClr val="tx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Bent-Up Arrow 12"/>
          <p:cNvSpPr/>
          <p:nvPr/>
        </p:nvSpPr>
        <p:spPr>
          <a:xfrm flipV="1">
            <a:off x="8640645" y="1920283"/>
            <a:ext cx="2502726" cy="1027870"/>
          </a:xfrm>
          <a:prstGeom prst="bentUpArrow">
            <a:avLst>
              <a:gd name="adj1" fmla="val 8763"/>
              <a:gd name="adj2" fmla="val 11184"/>
              <a:gd name="adj3" fmla="val 20596"/>
            </a:avLst>
          </a:prstGeom>
          <a:solidFill>
            <a:schemeClr val="accent3"/>
          </a:solidFill>
          <a:ln>
            <a:noFill/>
          </a:ln>
          <a:effectLst>
            <a:outerShdw blurRad="50800" dist="38100" dir="5400000" algn="t" rotWithShape="0">
              <a:schemeClr val="tx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TextBox 13"/>
          <p:cNvSpPr txBox="1"/>
          <p:nvPr/>
        </p:nvSpPr>
        <p:spPr>
          <a:xfrm>
            <a:off x="8132644" y="3067652"/>
            <a:ext cx="4050717" cy="1569660"/>
          </a:xfrm>
          <a:prstGeom prst="rect">
            <a:avLst/>
          </a:prstGeom>
          <a:noFill/>
        </p:spPr>
        <p:txBody>
          <a:bodyPr wrap="square" rtlCol="0">
            <a:spAutoFit/>
          </a:bodyPr>
          <a:lstStyle/>
          <a:p>
            <a:r>
              <a:rPr lang="en-CA" sz="1600" b="1" dirty="0">
                <a:solidFill>
                  <a:schemeClr val="tx2"/>
                </a:solidFill>
              </a:rPr>
              <a:t>She</a:t>
            </a:r>
            <a:r>
              <a:rPr lang="en-CA" sz="1600" dirty="0">
                <a:solidFill>
                  <a:schemeClr val="accent3"/>
                </a:solidFill>
              </a:rPr>
              <a:t> has the time to have coffee with them to assess </a:t>
            </a:r>
            <a:r>
              <a:rPr lang="en-CA" sz="1600" b="1" dirty="0">
                <a:solidFill>
                  <a:schemeClr val="accent1"/>
                </a:solidFill>
              </a:rPr>
              <a:t>Joe’s</a:t>
            </a:r>
            <a:r>
              <a:rPr lang="en-CA" sz="1600" dirty="0">
                <a:solidFill>
                  <a:schemeClr val="accent3"/>
                </a:solidFill>
              </a:rPr>
              <a:t> dementia and find out how they are coping. </a:t>
            </a:r>
            <a:r>
              <a:rPr lang="en-CA" sz="1600" b="1" dirty="0">
                <a:solidFill>
                  <a:schemeClr val="accent1"/>
                </a:solidFill>
              </a:rPr>
              <a:t>Joe</a:t>
            </a:r>
            <a:r>
              <a:rPr lang="en-CA" sz="1600" dirty="0">
                <a:solidFill>
                  <a:schemeClr val="accent3"/>
                </a:solidFill>
              </a:rPr>
              <a:t> showed the </a:t>
            </a:r>
            <a:r>
              <a:rPr lang="en-CA" sz="1600" b="1" dirty="0">
                <a:solidFill>
                  <a:schemeClr val="tx2"/>
                </a:solidFill>
              </a:rPr>
              <a:t>nurse</a:t>
            </a:r>
            <a:r>
              <a:rPr lang="en-CA" sz="1600" dirty="0">
                <a:solidFill>
                  <a:schemeClr val="accent3"/>
                </a:solidFill>
              </a:rPr>
              <a:t> how ‘Hey Google’ worked for playing music and they sang a few songs together.</a:t>
            </a:r>
          </a:p>
        </p:txBody>
      </p:sp>
      <p:grpSp>
        <p:nvGrpSpPr>
          <p:cNvPr id="3" name="Group 2"/>
          <p:cNvGrpSpPr/>
          <p:nvPr/>
        </p:nvGrpSpPr>
        <p:grpSpPr>
          <a:xfrm>
            <a:off x="9761831" y="4709215"/>
            <a:ext cx="2186011" cy="1154889"/>
            <a:chOff x="9372397" y="5430788"/>
            <a:chExt cx="1837603" cy="970822"/>
          </a:xfrm>
        </p:grpSpPr>
        <p:pic>
          <p:nvPicPr>
            <p:cNvPr id="16" name="Picture 15"/>
            <p:cNvPicPr>
              <a:picLocks noChangeAspect="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9372397" y="5690329"/>
              <a:ext cx="758454" cy="701082"/>
            </a:xfrm>
            <a:prstGeom prst="rect">
              <a:avLst/>
            </a:prstGeom>
          </p:spPr>
        </p:pic>
        <p:pic>
          <p:nvPicPr>
            <p:cNvPr id="17" name="Picture 16"/>
            <p:cNvPicPr>
              <a:picLocks noChangeAspect="1"/>
            </p:cNvPicPr>
            <p:nvPr/>
          </p:nvPicPr>
          <p:blipFill>
            <a:blip r:embed="rId8"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9892008" y="5448081"/>
              <a:ext cx="761813" cy="704187"/>
            </a:xfrm>
            <a:prstGeom prst="rect">
              <a:avLst/>
            </a:prstGeom>
          </p:spPr>
        </p:pic>
        <p:pic>
          <p:nvPicPr>
            <p:cNvPr id="18" name="Picture 17"/>
            <p:cNvPicPr>
              <a:picLocks noChangeAspect="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429479" y="5680130"/>
              <a:ext cx="780521" cy="721480"/>
            </a:xfrm>
            <a:prstGeom prst="rect">
              <a:avLst/>
            </a:prstGeom>
          </p:spPr>
        </p:pic>
        <p:pic>
          <p:nvPicPr>
            <p:cNvPr id="22" name="Picture 21"/>
            <p:cNvPicPr>
              <a:picLocks noChangeAspect="1"/>
            </p:cNvPicPr>
            <p:nvPr/>
          </p:nvPicPr>
          <p:blipFill>
            <a:blip r:embed="rId9"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0223798" y="5995534"/>
              <a:ext cx="168538" cy="168538"/>
            </a:xfrm>
            <a:prstGeom prst="rect">
              <a:avLst/>
            </a:prstGeom>
          </p:spPr>
        </p:pic>
        <p:pic>
          <p:nvPicPr>
            <p:cNvPr id="24" name="Picture 23"/>
            <p:cNvPicPr>
              <a:picLocks noChangeAspect="1"/>
            </p:cNvPicPr>
            <p:nvPr/>
          </p:nvPicPr>
          <p:blipFill>
            <a:blip r:embed="rId9"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0538423" y="6162747"/>
              <a:ext cx="168538" cy="168538"/>
            </a:xfrm>
            <a:prstGeom prst="rect">
              <a:avLst/>
            </a:prstGeom>
          </p:spPr>
        </p:pic>
        <p:pic>
          <p:nvPicPr>
            <p:cNvPr id="25" name="Picture 24"/>
            <p:cNvPicPr>
              <a:picLocks noChangeAspect="1"/>
            </p:cNvPicPr>
            <p:nvPr/>
          </p:nvPicPr>
          <p:blipFill>
            <a:blip r:embed="rId9"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9903712" y="6162747"/>
              <a:ext cx="168538" cy="168538"/>
            </a:xfrm>
            <a:prstGeom prst="rect">
              <a:avLst/>
            </a:prstGeom>
          </p:spPr>
        </p:pic>
        <p:pic>
          <p:nvPicPr>
            <p:cNvPr id="21" name="Picture 20"/>
            <p:cNvPicPr>
              <a:picLocks noChangeAspect="1"/>
            </p:cNvPicPr>
            <p:nvPr/>
          </p:nvPicPr>
          <p:blipFill>
            <a:blip r:embed="rId10"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9820703" y="5454773"/>
              <a:ext cx="150965" cy="151273"/>
            </a:xfrm>
            <a:prstGeom prst="rect">
              <a:avLst/>
            </a:prstGeom>
          </p:spPr>
        </p:pic>
        <p:pic>
          <p:nvPicPr>
            <p:cNvPr id="28" name="Picture 27"/>
            <p:cNvPicPr>
              <a:picLocks noChangeAspect="1"/>
            </p:cNvPicPr>
            <p:nvPr/>
          </p:nvPicPr>
          <p:blipFill>
            <a:blip r:embed="rId10"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550693" y="5430788"/>
              <a:ext cx="150965" cy="151273"/>
            </a:xfrm>
            <a:prstGeom prst="rect">
              <a:avLst/>
            </a:prstGeom>
          </p:spPr>
        </p:pic>
      </p:grpSp>
      <p:pic>
        <p:nvPicPr>
          <p:cNvPr id="29" name="Picture 28"/>
          <p:cNvPicPr>
            <a:picLocks noChangeAspect="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736488" y="5864104"/>
            <a:ext cx="1001683" cy="925912"/>
          </a:xfrm>
          <a:prstGeom prst="rect">
            <a:avLst/>
          </a:prstGeom>
        </p:spPr>
      </p:pic>
      <p:pic>
        <p:nvPicPr>
          <p:cNvPr id="30" name="Picture 29"/>
          <p:cNvPicPr>
            <a:picLocks noChangeAspect="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343400" y="3874944"/>
            <a:ext cx="768611" cy="710471"/>
          </a:xfrm>
          <a:prstGeom prst="rect">
            <a:avLst/>
          </a:prstGeom>
        </p:spPr>
      </p:pic>
      <p:pic>
        <p:nvPicPr>
          <p:cNvPr id="31" name="Picture 30"/>
          <p:cNvPicPr>
            <a:picLocks noChangeAspect="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6749884" y="5984543"/>
            <a:ext cx="801511" cy="740882"/>
          </a:xfrm>
          <a:prstGeom prst="rect">
            <a:avLst/>
          </a:prstGeom>
        </p:spPr>
      </p:pic>
      <p:pic>
        <p:nvPicPr>
          <p:cNvPr id="67" name="Picture 66"/>
          <p:cNvPicPr>
            <a:picLocks noChangeAspect="1"/>
          </p:cNvPicPr>
          <p:nvPr/>
        </p:nvPicPr>
        <p:blipFill>
          <a:blip r:embed="rId12"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191000" y="4048854"/>
            <a:ext cx="301713" cy="248378"/>
          </a:xfrm>
          <a:prstGeom prst="rect">
            <a:avLst/>
          </a:prstGeom>
        </p:spPr>
      </p:pic>
      <p:sp>
        <p:nvSpPr>
          <p:cNvPr id="68" name="TextBox 67"/>
          <p:cNvSpPr txBox="1"/>
          <p:nvPr/>
        </p:nvSpPr>
        <p:spPr>
          <a:xfrm>
            <a:off x="1371600" y="4628753"/>
            <a:ext cx="3181778" cy="1323439"/>
          </a:xfrm>
          <a:prstGeom prst="rect">
            <a:avLst/>
          </a:prstGeom>
          <a:noFill/>
        </p:spPr>
        <p:txBody>
          <a:bodyPr wrap="square" rtlCol="0">
            <a:spAutoFit/>
          </a:bodyPr>
          <a:lstStyle/>
          <a:p>
            <a:r>
              <a:rPr lang="en-CA" sz="1600" dirty="0" smtClean="0">
                <a:solidFill>
                  <a:schemeClr val="accent3"/>
                </a:solidFill>
              </a:rPr>
              <a:t>The </a:t>
            </a:r>
            <a:r>
              <a:rPr lang="en-CA" sz="1600" b="1" dirty="0">
                <a:solidFill>
                  <a:schemeClr val="tx2"/>
                </a:solidFill>
              </a:rPr>
              <a:t>nurse</a:t>
            </a:r>
            <a:r>
              <a:rPr lang="en-CA" sz="1600" dirty="0">
                <a:solidFill>
                  <a:schemeClr val="accent3"/>
                </a:solidFill>
              </a:rPr>
              <a:t> followed up by phone to assess the effect and to explain why </a:t>
            </a:r>
            <a:r>
              <a:rPr lang="en-CA" sz="1600" dirty="0" smtClean="0">
                <a:solidFill>
                  <a:schemeClr val="accent3"/>
                </a:solidFill>
              </a:rPr>
              <a:t>it was </a:t>
            </a:r>
            <a:r>
              <a:rPr lang="en-CA" sz="1600" dirty="0">
                <a:solidFill>
                  <a:schemeClr val="accent3"/>
                </a:solidFill>
              </a:rPr>
              <a:t>needed to increase the dose for even better effect. </a:t>
            </a:r>
          </a:p>
        </p:txBody>
      </p:sp>
      <p:sp>
        <p:nvSpPr>
          <p:cNvPr id="69" name="TextBox 68"/>
          <p:cNvSpPr txBox="1"/>
          <p:nvPr/>
        </p:nvSpPr>
        <p:spPr>
          <a:xfrm>
            <a:off x="5112030" y="3613684"/>
            <a:ext cx="2984961" cy="1323439"/>
          </a:xfrm>
          <a:prstGeom prst="rect">
            <a:avLst/>
          </a:prstGeom>
          <a:noFill/>
        </p:spPr>
        <p:txBody>
          <a:bodyPr wrap="square" rtlCol="0">
            <a:spAutoFit/>
          </a:bodyPr>
          <a:lstStyle/>
          <a:p>
            <a:r>
              <a:rPr lang="en-CA" sz="1600" dirty="0" smtClean="0">
                <a:solidFill>
                  <a:srgbClr val="8E8981"/>
                </a:solidFill>
              </a:rPr>
              <a:t>Because </a:t>
            </a:r>
            <a:r>
              <a:rPr lang="en-CA" sz="1600" dirty="0">
                <a:solidFill>
                  <a:srgbClr val="8E8981"/>
                </a:solidFill>
              </a:rPr>
              <a:t>of the trusting relationship between the </a:t>
            </a:r>
            <a:r>
              <a:rPr lang="en-CA" sz="1600" b="1" dirty="0">
                <a:solidFill>
                  <a:schemeClr val="accent4"/>
                </a:solidFill>
              </a:rPr>
              <a:t>nurse</a:t>
            </a:r>
            <a:r>
              <a:rPr lang="en-CA" sz="1600" dirty="0">
                <a:solidFill>
                  <a:srgbClr val="8E8981"/>
                </a:solidFill>
              </a:rPr>
              <a:t> and </a:t>
            </a:r>
            <a:r>
              <a:rPr lang="en-CA" sz="1600" b="1" dirty="0">
                <a:solidFill>
                  <a:schemeClr val="accent2"/>
                </a:solidFill>
              </a:rPr>
              <a:t>Lucy</a:t>
            </a:r>
            <a:r>
              <a:rPr lang="en-CA" sz="1600" dirty="0">
                <a:solidFill>
                  <a:srgbClr val="8E8981"/>
                </a:solidFill>
              </a:rPr>
              <a:t>, she agreed to try the medication.</a:t>
            </a:r>
            <a:endParaRPr lang="en-CA" sz="2000" dirty="0"/>
          </a:p>
        </p:txBody>
      </p:sp>
      <p:sp>
        <p:nvSpPr>
          <p:cNvPr id="74" name="TextBox 73"/>
          <p:cNvSpPr txBox="1"/>
          <p:nvPr/>
        </p:nvSpPr>
        <p:spPr>
          <a:xfrm>
            <a:off x="7481641" y="5911562"/>
            <a:ext cx="2562718" cy="830997"/>
          </a:xfrm>
          <a:prstGeom prst="rect">
            <a:avLst/>
          </a:prstGeom>
          <a:noFill/>
        </p:spPr>
        <p:txBody>
          <a:bodyPr wrap="square" rtlCol="0">
            <a:spAutoFit/>
          </a:bodyPr>
          <a:lstStyle/>
          <a:p>
            <a:r>
              <a:rPr lang="en-CA" sz="1600" b="1" dirty="0">
                <a:solidFill>
                  <a:srgbClr val="DC661E"/>
                </a:solidFill>
              </a:rPr>
              <a:t>Joe</a:t>
            </a:r>
            <a:r>
              <a:rPr lang="en-CA" sz="1600" dirty="0">
                <a:solidFill>
                  <a:srgbClr val="8E8981"/>
                </a:solidFill>
              </a:rPr>
              <a:t> needed medication  and </a:t>
            </a:r>
            <a:r>
              <a:rPr lang="en-CA" sz="1600" b="1" dirty="0">
                <a:solidFill>
                  <a:srgbClr val="BBC09B"/>
                </a:solidFill>
              </a:rPr>
              <a:t>Lucy</a:t>
            </a:r>
            <a:r>
              <a:rPr lang="en-CA" sz="1600" dirty="0">
                <a:solidFill>
                  <a:srgbClr val="8E8981"/>
                </a:solidFill>
              </a:rPr>
              <a:t> was resistant.</a:t>
            </a:r>
            <a:endParaRPr lang="en-CA" sz="2000" dirty="0"/>
          </a:p>
        </p:txBody>
      </p:sp>
      <p:sp>
        <p:nvSpPr>
          <p:cNvPr id="75" name="&quot;No&quot; Symbol 74"/>
          <p:cNvSpPr/>
          <p:nvPr/>
        </p:nvSpPr>
        <p:spPr>
          <a:xfrm>
            <a:off x="7278472" y="5525443"/>
            <a:ext cx="203169" cy="203169"/>
          </a:xfrm>
          <a:prstGeom prst="noSmoking">
            <a:avLst>
              <a:gd name="adj" fmla="val 1670"/>
            </a:avLst>
          </a:prstGeom>
          <a:solidFill>
            <a:schemeClr val="accent2"/>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a:solidFill>
                <a:schemeClr val="tx1"/>
              </a:solidFill>
            </a:endParaRPr>
          </a:p>
        </p:txBody>
      </p:sp>
      <p:sp>
        <p:nvSpPr>
          <p:cNvPr id="76" name="Cloud Callout 75"/>
          <p:cNvSpPr/>
          <p:nvPr/>
        </p:nvSpPr>
        <p:spPr>
          <a:xfrm>
            <a:off x="7103791" y="5441174"/>
            <a:ext cx="578860" cy="406068"/>
          </a:xfrm>
          <a:prstGeom prst="cloudCallout">
            <a:avLst>
              <a:gd name="adj1" fmla="val -25672"/>
              <a:gd name="adj2" fmla="val 82737"/>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7" name="Bent-Up Arrow 36"/>
          <p:cNvSpPr/>
          <p:nvPr/>
        </p:nvSpPr>
        <p:spPr>
          <a:xfrm rot="5400000" flipV="1">
            <a:off x="10142247" y="5754182"/>
            <a:ext cx="530388" cy="978323"/>
          </a:xfrm>
          <a:prstGeom prst="bentUpArrow">
            <a:avLst>
              <a:gd name="adj1" fmla="val 13261"/>
              <a:gd name="adj2" fmla="val 11184"/>
              <a:gd name="adj3" fmla="val 20596"/>
            </a:avLst>
          </a:prstGeom>
          <a:solidFill>
            <a:schemeClr val="accent3"/>
          </a:solidFill>
          <a:ln>
            <a:noFill/>
          </a:ln>
          <a:effectLst>
            <a:outerShdw blurRad="50800" dist="38100" dir="5400000" algn="t" rotWithShape="0">
              <a:schemeClr val="tx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8" name="Bent-Up Arrow 37"/>
          <p:cNvSpPr/>
          <p:nvPr/>
        </p:nvSpPr>
        <p:spPr>
          <a:xfrm rot="10800000" flipV="1">
            <a:off x="6026843" y="4992436"/>
            <a:ext cx="530388" cy="1539782"/>
          </a:xfrm>
          <a:prstGeom prst="bentUpArrow">
            <a:avLst>
              <a:gd name="adj1" fmla="val 13261"/>
              <a:gd name="adj2" fmla="val 11184"/>
              <a:gd name="adj3" fmla="val 20596"/>
            </a:avLst>
          </a:prstGeom>
          <a:solidFill>
            <a:schemeClr val="accent3"/>
          </a:solidFill>
          <a:ln>
            <a:noFill/>
          </a:ln>
          <a:effectLst>
            <a:outerShdw blurRad="50800" dist="38100" dir="5400000" algn="t" rotWithShape="0">
              <a:schemeClr val="tx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9" name="Bent-Up Arrow 38"/>
          <p:cNvSpPr/>
          <p:nvPr/>
        </p:nvSpPr>
        <p:spPr>
          <a:xfrm rot="10800000">
            <a:off x="1969439" y="4149045"/>
            <a:ext cx="2050111" cy="479708"/>
          </a:xfrm>
          <a:prstGeom prst="bentUpArrow">
            <a:avLst>
              <a:gd name="adj1" fmla="val 13261"/>
              <a:gd name="adj2" fmla="val 11184"/>
              <a:gd name="adj3" fmla="val 20596"/>
            </a:avLst>
          </a:prstGeom>
          <a:solidFill>
            <a:schemeClr val="accent3"/>
          </a:solidFill>
          <a:ln>
            <a:noFill/>
          </a:ln>
          <a:effectLst>
            <a:outerShdw blurRad="50800" dist="38100" dir="5400000" algn="t" rotWithShape="0">
              <a:schemeClr val="tx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4209752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Title 1"/>
          <p:cNvSpPr txBox="1">
            <a:spLocks noGrp="1"/>
          </p:cNvSpPr>
          <p:nvPr>
            <p:ph type="title"/>
          </p:nvPr>
        </p:nvSpPr>
        <p:spPr>
          <a:xfrm>
            <a:off x="1401929" y="1066800"/>
            <a:ext cx="7010400" cy="457200"/>
          </a:xfrm>
          <a:prstGeom prst="rect">
            <a:avLst/>
          </a:prstGeom>
        </p:spPr>
        <p:txBody>
          <a:bodyPr>
            <a:normAutofit/>
          </a:bodyPr>
          <a:lstStyle/>
          <a:p>
            <a:r>
              <a:rPr sz="2000" b="1" dirty="0" smtClean="0"/>
              <a:t>Nurse </a:t>
            </a:r>
            <a:r>
              <a:rPr sz="2000" b="1" dirty="0"/>
              <a:t>in </a:t>
            </a:r>
            <a:r>
              <a:rPr sz="2000" b="1" dirty="0" smtClean="0"/>
              <a:t>Practice</a:t>
            </a:r>
            <a:r>
              <a:rPr lang="en-US" sz="2000" b="1" dirty="0" smtClean="0"/>
              <a:t>: Health Promotion</a:t>
            </a:r>
            <a:endParaRPr sz="2000" b="1" dirty="0"/>
          </a:p>
        </p:txBody>
      </p:sp>
      <p:sp>
        <p:nvSpPr>
          <p:cNvPr id="4" name="TextBox 3"/>
          <p:cNvSpPr txBox="1"/>
          <p:nvPr/>
        </p:nvSpPr>
        <p:spPr>
          <a:xfrm>
            <a:off x="1386840" y="166740"/>
            <a:ext cx="6995160" cy="46166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400" b="1" dirty="0" smtClean="0">
                <a:solidFill>
                  <a:schemeClr val="tx2"/>
                </a:solidFill>
              </a:rPr>
              <a:t>Central Okanagan Division</a:t>
            </a:r>
            <a:endParaRPr lang="en-CA" sz="2400" b="1" dirty="0">
              <a:solidFill>
                <a:schemeClr val="tx2"/>
              </a:solidFill>
            </a:endParaRPr>
          </a:p>
        </p:txBody>
      </p:sp>
      <p:pic>
        <p:nvPicPr>
          <p:cNvPr id="5" name="Picture 4"/>
          <p:cNvPicPr>
            <a:picLocks noChangeAspect="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221707" y="1774228"/>
            <a:ext cx="1570678" cy="1451868"/>
          </a:xfrm>
          <a:prstGeom prst="rect">
            <a:avLst/>
          </a:prstGeom>
        </p:spPr>
      </p:pic>
      <p:pic>
        <p:nvPicPr>
          <p:cNvPr id="6" name="Picture 5"/>
          <p:cNvPicPr>
            <a:picLocks noChangeAspect="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4724400" y="1801897"/>
            <a:ext cx="1219200" cy="1126976"/>
          </a:xfrm>
          <a:prstGeom prst="rect">
            <a:avLst/>
          </a:prstGeom>
        </p:spPr>
      </p:pic>
      <p:pic>
        <p:nvPicPr>
          <p:cNvPr id="9" name="Picture 8"/>
          <p:cNvPicPr>
            <a:picLocks noChangeAspect="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4067630" y="1521987"/>
            <a:ext cx="1219200" cy="1126976"/>
          </a:xfrm>
          <a:prstGeom prst="rect">
            <a:avLst/>
          </a:prstGeom>
        </p:spPr>
      </p:pic>
      <p:pic>
        <p:nvPicPr>
          <p:cNvPr id="10" name="Picture 9"/>
          <p:cNvPicPr>
            <a:picLocks noChangeAspect="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402561" y="1797219"/>
            <a:ext cx="1219200" cy="1126976"/>
          </a:xfrm>
          <a:prstGeom prst="rect">
            <a:avLst/>
          </a:prstGeom>
        </p:spPr>
      </p:pic>
      <p:sp>
        <p:nvSpPr>
          <p:cNvPr id="2" name="TextBox 1"/>
          <p:cNvSpPr txBox="1"/>
          <p:nvPr/>
        </p:nvSpPr>
        <p:spPr>
          <a:xfrm>
            <a:off x="6062403" y="1920323"/>
            <a:ext cx="5562600" cy="923330"/>
          </a:xfrm>
          <a:prstGeom prst="rect">
            <a:avLst/>
          </a:prstGeom>
          <a:noFill/>
        </p:spPr>
        <p:txBody>
          <a:bodyPr wrap="square" rtlCol="0">
            <a:spAutoFit/>
          </a:bodyPr>
          <a:lstStyle/>
          <a:p>
            <a:r>
              <a:rPr lang="en-CA" dirty="0">
                <a:solidFill>
                  <a:schemeClr val="accent3"/>
                </a:solidFill>
              </a:rPr>
              <a:t>Our </a:t>
            </a:r>
            <a:r>
              <a:rPr lang="en-CA" b="1" dirty="0">
                <a:solidFill>
                  <a:schemeClr val="tx2"/>
                </a:solidFill>
              </a:rPr>
              <a:t>Nurse in Practice </a:t>
            </a:r>
            <a:r>
              <a:rPr lang="en-CA" dirty="0">
                <a:solidFill>
                  <a:schemeClr val="accent3"/>
                </a:solidFill>
              </a:rPr>
              <a:t>meets with our Chronic Disease Management </a:t>
            </a:r>
            <a:r>
              <a:rPr lang="en-CA" b="1" dirty="0">
                <a:solidFill>
                  <a:schemeClr val="accent1"/>
                </a:solidFill>
              </a:rPr>
              <a:t>patients</a:t>
            </a:r>
            <a:r>
              <a:rPr lang="en-CA" dirty="0">
                <a:solidFill>
                  <a:schemeClr val="accent3"/>
                </a:solidFill>
              </a:rPr>
              <a:t> to create and follow up on their action plans.</a:t>
            </a:r>
          </a:p>
        </p:txBody>
      </p:sp>
      <p:pic>
        <p:nvPicPr>
          <p:cNvPr id="16" name="Picture 15"/>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776776" y="4002689"/>
            <a:ext cx="612300" cy="565984"/>
          </a:xfrm>
          <a:prstGeom prst="rect">
            <a:avLst/>
          </a:prstGeom>
        </p:spPr>
      </p:pic>
      <p:sp>
        <p:nvSpPr>
          <p:cNvPr id="14" name="TextBox 13"/>
          <p:cNvSpPr txBox="1"/>
          <p:nvPr/>
        </p:nvSpPr>
        <p:spPr>
          <a:xfrm>
            <a:off x="2324425" y="4183612"/>
            <a:ext cx="2438400" cy="1015663"/>
          </a:xfrm>
          <a:prstGeom prst="rect">
            <a:avLst/>
          </a:prstGeom>
          <a:noFill/>
        </p:spPr>
        <p:txBody>
          <a:bodyPr wrap="square" rtlCol="0">
            <a:spAutoFit/>
          </a:bodyPr>
          <a:lstStyle/>
          <a:p>
            <a:r>
              <a:rPr lang="en-CA" sz="2000" b="1" dirty="0">
                <a:solidFill>
                  <a:schemeClr val="accent2"/>
                </a:solidFill>
              </a:rPr>
              <a:t>Randy</a:t>
            </a:r>
            <a:r>
              <a:rPr lang="en-CA" sz="2000" dirty="0">
                <a:solidFill>
                  <a:schemeClr val="accent3"/>
                </a:solidFill>
              </a:rPr>
              <a:t> has been a Type 2 diabetic for 20 years.</a:t>
            </a:r>
          </a:p>
        </p:txBody>
      </p:sp>
      <p:pic>
        <p:nvPicPr>
          <p:cNvPr id="18" name="Picture 17"/>
          <p:cNvPicPr>
            <a:picLocks noChangeAspect="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128814" y="4402583"/>
            <a:ext cx="1596699" cy="1475920"/>
          </a:xfrm>
          <a:prstGeom prst="rect">
            <a:avLst/>
          </a:prstGeom>
        </p:spPr>
      </p:pic>
      <p:sp>
        <p:nvSpPr>
          <p:cNvPr id="15" name="TextBox 14"/>
          <p:cNvSpPr txBox="1"/>
          <p:nvPr/>
        </p:nvSpPr>
        <p:spPr>
          <a:xfrm>
            <a:off x="5647806" y="4195991"/>
            <a:ext cx="3372162" cy="1938992"/>
          </a:xfrm>
          <a:prstGeom prst="rect">
            <a:avLst/>
          </a:prstGeom>
          <a:noFill/>
        </p:spPr>
        <p:txBody>
          <a:bodyPr wrap="square" rtlCol="0">
            <a:spAutoFit/>
          </a:bodyPr>
          <a:lstStyle/>
          <a:p>
            <a:r>
              <a:rPr lang="en-CA" sz="2000" dirty="0">
                <a:solidFill>
                  <a:schemeClr val="accent3"/>
                </a:solidFill>
              </a:rPr>
              <a:t>Through dietary counselling with our </a:t>
            </a:r>
            <a:r>
              <a:rPr lang="en-CA" sz="2000" b="1" dirty="0">
                <a:solidFill>
                  <a:schemeClr val="tx2"/>
                </a:solidFill>
              </a:rPr>
              <a:t>nurse</a:t>
            </a:r>
            <a:r>
              <a:rPr lang="en-CA" sz="2000" dirty="0">
                <a:solidFill>
                  <a:schemeClr val="accent3"/>
                </a:solidFill>
              </a:rPr>
              <a:t>, he has lost </a:t>
            </a:r>
            <a:r>
              <a:rPr lang="en-CA" sz="2000" b="1" dirty="0">
                <a:solidFill>
                  <a:schemeClr val="accent1"/>
                </a:solidFill>
              </a:rPr>
              <a:t>28</a:t>
            </a:r>
            <a:r>
              <a:rPr lang="en-CA" sz="2000" dirty="0">
                <a:solidFill>
                  <a:schemeClr val="accent3"/>
                </a:solidFill>
              </a:rPr>
              <a:t> pounds and he has reduced his insulin by </a:t>
            </a:r>
            <a:r>
              <a:rPr lang="en-CA" sz="2000" b="1" dirty="0" smtClean="0">
                <a:solidFill>
                  <a:schemeClr val="accent1"/>
                </a:solidFill>
              </a:rPr>
              <a:t>95%.</a:t>
            </a:r>
            <a:endParaRPr lang="en-CA" sz="2000" b="1" dirty="0">
              <a:solidFill>
                <a:schemeClr val="accent1"/>
              </a:solidFill>
            </a:endParaRPr>
          </a:p>
        </p:txBody>
      </p:sp>
      <p:pic>
        <p:nvPicPr>
          <p:cNvPr id="17" name="Picture 16"/>
          <p:cNvPicPr>
            <a:picLocks noChangeAspect="1"/>
          </p:cNvPicPr>
          <p:nvPr/>
        </p:nvPicPr>
        <p:blipFill>
          <a:blip r:embed="rId6"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8403872" y="4233873"/>
            <a:ext cx="300649" cy="438192"/>
          </a:xfrm>
          <a:prstGeom prst="rect">
            <a:avLst/>
          </a:prstGeom>
        </p:spPr>
      </p:pic>
      <p:pic>
        <p:nvPicPr>
          <p:cNvPr id="21" name="Picture 20"/>
          <p:cNvPicPr>
            <a:picLocks noChangeAspect="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8704521" y="3978384"/>
            <a:ext cx="630165" cy="582497"/>
          </a:xfrm>
          <a:prstGeom prst="rect">
            <a:avLst/>
          </a:prstGeom>
        </p:spPr>
      </p:pic>
      <p:pic>
        <p:nvPicPr>
          <p:cNvPr id="24" name="Picture 23"/>
          <p:cNvPicPr>
            <a:picLocks noChangeAspect="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773251" y="5397465"/>
            <a:ext cx="1441917" cy="1332847"/>
          </a:xfrm>
          <a:prstGeom prst="rect">
            <a:avLst/>
          </a:prstGeom>
        </p:spPr>
      </p:pic>
      <p:sp>
        <p:nvSpPr>
          <p:cNvPr id="20" name="TextBox 19"/>
          <p:cNvSpPr txBox="1"/>
          <p:nvPr/>
        </p:nvSpPr>
        <p:spPr>
          <a:xfrm>
            <a:off x="9018760" y="5827035"/>
            <a:ext cx="2079279" cy="923330"/>
          </a:xfrm>
          <a:prstGeom prst="rect">
            <a:avLst/>
          </a:prstGeom>
          <a:noFill/>
        </p:spPr>
        <p:txBody>
          <a:bodyPr wrap="square" rtlCol="0">
            <a:spAutoFit/>
          </a:bodyPr>
          <a:lstStyle/>
          <a:p>
            <a:r>
              <a:rPr lang="en-CA" b="1" dirty="0">
                <a:solidFill>
                  <a:schemeClr val="accent3"/>
                </a:solidFill>
              </a:rPr>
              <a:t>His A1C is </a:t>
            </a:r>
            <a:r>
              <a:rPr lang="en-CA" b="1" dirty="0">
                <a:solidFill>
                  <a:schemeClr val="tx2"/>
                </a:solidFill>
              </a:rPr>
              <a:t>NORMAL</a:t>
            </a:r>
            <a:r>
              <a:rPr lang="en-CA" b="1" dirty="0">
                <a:solidFill>
                  <a:schemeClr val="accent3"/>
                </a:solidFill>
              </a:rPr>
              <a:t> after one year! </a:t>
            </a:r>
          </a:p>
        </p:txBody>
      </p:sp>
      <p:cxnSp>
        <p:nvCxnSpPr>
          <p:cNvPr id="7" name="Straight Connector 6"/>
          <p:cNvCxnSpPr/>
          <p:nvPr/>
        </p:nvCxnSpPr>
        <p:spPr>
          <a:xfrm>
            <a:off x="2895600" y="3505200"/>
            <a:ext cx="6781800" cy="0"/>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8" name="5-Point Star 7"/>
          <p:cNvSpPr/>
          <p:nvPr/>
        </p:nvSpPr>
        <p:spPr>
          <a:xfrm>
            <a:off x="10471868" y="5350641"/>
            <a:ext cx="609600" cy="56630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Left Arrow 18"/>
          <p:cNvSpPr/>
          <p:nvPr/>
        </p:nvSpPr>
        <p:spPr>
          <a:xfrm flipH="1">
            <a:off x="4753172" y="4703475"/>
            <a:ext cx="832096" cy="154663"/>
          </a:xfrm>
          <a:prstGeom prst="leftArrow">
            <a:avLst/>
          </a:prstGeom>
          <a:solidFill>
            <a:schemeClr val="accent3"/>
          </a:solidFill>
          <a:ln>
            <a:noFill/>
          </a:ln>
          <a:effectLst>
            <a:outerShdw blurRad="50800" dist="38100" dir="5400000" algn="t" rotWithShape="0">
              <a:schemeClr val="tx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Bent-Up Arrow 21"/>
          <p:cNvSpPr/>
          <p:nvPr/>
        </p:nvSpPr>
        <p:spPr>
          <a:xfrm flipV="1">
            <a:off x="9900828" y="4703475"/>
            <a:ext cx="1555638" cy="552296"/>
          </a:xfrm>
          <a:prstGeom prst="bentUpArrow">
            <a:avLst>
              <a:gd name="adj1" fmla="val 16025"/>
              <a:gd name="adj2" fmla="val 15541"/>
              <a:gd name="adj3" fmla="val 20596"/>
            </a:avLst>
          </a:prstGeom>
          <a:solidFill>
            <a:schemeClr val="accent3"/>
          </a:solidFill>
          <a:ln>
            <a:noFill/>
          </a:ln>
          <a:effectLst>
            <a:outerShdw blurRad="50800" dist="38100" dir="5400000" algn="t" rotWithShape="0">
              <a:schemeClr val="tx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1056301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1370443" y="2199608"/>
            <a:ext cx="7392557" cy="857456"/>
          </a:xfrm>
          <a:prstGeom prst="round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370443" y="919198"/>
            <a:ext cx="7620000" cy="685800"/>
          </a:xfrm>
        </p:spPr>
        <p:txBody>
          <a:bodyPr>
            <a:normAutofit/>
          </a:bodyPr>
          <a:lstStyle/>
          <a:p>
            <a:r>
              <a:rPr lang="en-US" sz="2000" b="1" dirty="0"/>
              <a:t>Building Meaningful Partnerships with First Nations </a:t>
            </a:r>
            <a:endParaRPr lang="en-CA" sz="2000" b="1" dirty="0"/>
          </a:p>
        </p:txBody>
      </p:sp>
      <p:pic>
        <p:nvPicPr>
          <p:cNvPr id="5" name="Picture 4">
            <a:extLst>
              <a:ext uri="{FF2B5EF4-FFF2-40B4-BE49-F238E27FC236}">
                <a16:creationId xmlns:a16="http://schemas.microsoft.com/office/drawing/2014/main" id="{04E9DBF1-193C-4D9C-B107-C99569262864}"/>
              </a:ext>
            </a:extLst>
          </p:cNvPr>
          <p:cNvPicPr>
            <a:picLocks noChangeAspect="1"/>
          </p:cNvPicPr>
          <p:nvPr/>
        </p:nvPicPr>
        <p:blipFill>
          <a:blip r:embed="rId3"/>
          <a:stretch>
            <a:fillRect/>
          </a:stretch>
        </p:blipFill>
        <p:spPr>
          <a:xfrm>
            <a:off x="8984895" y="1596877"/>
            <a:ext cx="2967989" cy="2019994"/>
          </a:xfrm>
          <a:prstGeom prst="rect">
            <a:avLst/>
          </a:prstGeom>
        </p:spPr>
      </p:pic>
      <p:pic>
        <p:nvPicPr>
          <p:cNvPr id="6" name="Picture 5">
            <a:extLst>
              <a:ext uri="{FF2B5EF4-FFF2-40B4-BE49-F238E27FC236}">
                <a16:creationId xmlns:a16="http://schemas.microsoft.com/office/drawing/2014/main" id="{345B195A-BE24-49B8-B578-2CC28C30DDC0}"/>
              </a:ext>
            </a:extLst>
          </p:cNvPr>
          <p:cNvPicPr>
            <a:picLocks noChangeAspect="1"/>
          </p:cNvPicPr>
          <p:nvPr/>
        </p:nvPicPr>
        <p:blipFill>
          <a:blip r:embed="rId4"/>
          <a:stretch>
            <a:fillRect/>
          </a:stretch>
        </p:blipFill>
        <p:spPr>
          <a:xfrm>
            <a:off x="1371600" y="4017677"/>
            <a:ext cx="4953000" cy="2840323"/>
          </a:xfrm>
          <a:prstGeom prst="rect">
            <a:avLst/>
          </a:prstGeom>
        </p:spPr>
      </p:pic>
      <p:pic>
        <p:nvPicPr>
          <p:cNvPr id="7" name="Content Placeholder 6">
            <a:extLst>
              <a:ext uri="{FF2B5EF4-FFF2-40B4-BE49-F238E27FC236}">
                <a16:creationId xmlns:a16="http://schemas.microsoft.com/office/drawing/2014/main" id="{C889AEED-5833-4771-A8EA-EC612272BF58}"/>
              </a:ext>
            </a:extLst>
          </p:cNvPr>
          <p:cNvPicPr>
            <a:picLocks noGrp="1" noChangeAspect="1"/>
          </p:cNvPicPr>
          <p:nvPr>
            <p:ph idx="1"/>
          </p:nvPr>
        </p:nvPicPr>
        <p:blipFill>
          <a:blip r:embed="rId5"/>
          <a:stretch>
            <a:fillRect/>
          </a:stretch>
        </p:blipFill>
        <p:spPr>
          <a:xfrm>
            <a:off x="9403464" y="6206075"/>
            <a:ext cx="2788536" cy="615830"/>
          </a:xfrm>
          <a:prstGeom prst="rect">
            <a:avLst/>
          </a:prstGeom>
        </p:spPr>
      </p:pic>
      <p:sp>
        <p:nvSpPr>
          <p:cNvPr id="10" name="Content Placeholder 6">
            <a:extLst>
              <a:ext uri="{FF2B5EF4-FFF2-40B4-BE49-F238E27FC236}">
                <a16:creationId xmlns:a16="http://schemas.microsoft.com/office/drawing/2014/main" id="{27C58267-DADB-4993-856E-7C9B543CD50A}"/>
              </a:ext>
            </a:extLst>
          </p:cNvPr>
          <p:cNvSpPr txBox="1">
            <a:spLocks/>
          </p:cNvSpPr>
          <p:nvPr/>
        </p:nvSpPr>
        <p:spPr>
          <a:xfrm>
            <a:off x="1388383" y="2362092"/>
            <a:ext cx="7450817" cy="677000"/>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vl2pPr marL="685800" indent="-28575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2pPr>
            <a:lvl3pPr marL="9144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3pPr>
            <a:lvl4pPr marL="11430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4pPr>
            <a:lvl5pPr marL="13716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Aft>
                <a:spcPts val="600"/>
              </a:spcAft>
              <a:buNone/>
            </a:pPr>
            <a:r>
              <a:rPr lang="en-US" sz="2900" dirty="0" err="1" smtClean="0">
                <a:solidFill>
                  <a:schemeClr val="bg1"/>
                </a:solidFill>
              </a:rPr>
              <a:t>Nlaka’pamux</a:t>
            </a:r>
            <a:r>
              <a:rPr lang="en-US" sz="2900" dirty="0">
                <a:solidFill>
                  <a:schemeClr val="bg1"/>
                </a:solidFill>
              </a:rPr>
              <a:t>, Northern </a:t>
            </a:r>
            <a:r>
              <a:rPr lang="en-US" sz="2900" dirty="0" err="1">
                <a:solidFill>
                  <a:schemeClr val="bg1"/>
                </a:solidFill>
              </a:rPr>
              <a:t>St’at’imc</a:t>
            </a:r>
            <a:r>
              <a:rPr lang="en-US" sz="2900" dirty="0">
                <a:solidFill>
                  <a:schemeClr val="bg1"/>
                </a:solidFill>
              </a:rPr>
              <a:t>, </a:t>
            </a:r>
            <a:r>
              <a:rPr lang="en-US" sz="2900" dirty="0" err="1" smtClean="0">
                <a:solidFill>
                  <a:schemeClr val="bg1"/>
                </a:solidFill>
              </a:rPr>
              <a:t>Secwepmec</a:t>
            </a:r>
            <a:r>
              <a:rPr lang="en-US" sz="2900" dirty="0" smtClean="0">
                <a:solidFill>
                  <a:schemeClr val="bg1"/>
                </a:solidFill>
              </a:rPr>
              <a:t> &amp; Syilx Nations</a:t>
            </a:r>
            <a:endParaRPr lang="en-US" sz="2400" i="1" dirty="0">
              <a:solidFill>
                <a:schemeClr val="bg1"/>
              </a:solidFill>
            </a:endParaRPr>
          </a:p>
          <a:p>
            <a:pPr marL="0" indent="0">
              <a:buFont typeface="Arial" panose="020B0604020202020204" pitchFamily="34" charset="0"/>
              <a:buNone/>
            </a:pPr>
            <a:endParaRPr lang="en-CA" sz="2400" i="1" dirty="0"/>
          </a:p>
        </p:txBody>
      </p:sp>
      <p:sp>
        <p:nvSpPr>
          <p:cNvPr id="3" name="TextBox 2">
            <a:extLst>
              <a:ext uri="{FF2B5EF4-FFF2-40B4-BE49-F238E27FC236}">
                <a16:creationId xmlns:a16="http://schemas.microsoft.com/office/drawing/2014/main" id="{1E1DB6CF-F789-4D37-B07A-5DCDAB261FCA}"/>
              </a:ext>
            </a:extLst>
          </p:cNvPr>
          <p:cNvSpPr txBox="1"/>
          <p:nvPr/>
        </p:nvSpPr>
        <p:spPr>
          <a:xfrm>
            <a:off x="1370443" y="1465867"/>
            <a:ext cx="6934200" cy="646331"/>
          </a:xfrm>
          <a:prstGeom prst="rect">
            <a:avLst/>
          </a:prstGeom>
          <a:noFill/>
        </p:spPr>
        <p:txBody>
          <a:bodyPr wrap="square" rtlCol="0">
            <a:spAutoFit/>
          </a:bodyPr>
          <a:lstStyle/>
          <a:p>
            <a:pPr>
              <a:spcAft>
                <a:spcPts val="600"/>
              </a:spcAft>
            </a:pPr>
            <a:r>
              <a:rPr lang="en-US" dirty="0">
                <a:solidFill>
                  <a:schemeClr val="accent3"/>
                </a:solidFill>
              </a:rPr>
              <a:t>Allowing First Nation partners to take the lead </a:t>
            </a:r>
            <a:r>
              <a:rPr lang="en-US" dirty="0" smtClean="0">
                <a:solidFill>
                  <a:schemeClr val="accent3"/>
                </a:solidFill>
              </a:rPr>
              <a:t>and </a:t>
            </a:r>
            <a:r>
              <a:rPr lang="en-US" dirty="0">
                <a:solidFill>
                  <a:schemeClr val="accent3"/>
                </a:solidFill>
              </a:rPr>
              <a:t>demonstrate how relationships are built.</a:t>
            </a:r>
          </a:p>
        </p:txBody>
      </p:sp>
      <p:sp>
        <p:nvSpPr>
          <p:cNvPr id="8" name="TextBox 7"/>
          <p:cNvSpPr txBox="1"/>
          <p:nvPr/>
        </p:nvSpPr>
        <p:spPr>
          <a:xfrm>
            <a:off x="1386840" y="250370"/>
            <a:ext cx="7680960" cy="369332"/>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b="1" dirty="0" smtClean="0">
                <a:solidFill>
                  <a:schemeClr val="tx2"/>
                </a:solidFill>
              </a:rPr>
              <a:t>Rural and Remote Division – Western Interior Chapter</a:t>
            </a:r>
            <a:endParaRPr lang="en-CA" b="1" dirty="0">
              <a:solidFill>
                <a:schemeClr val="tx2"/>
              </a:solidFill>
            </a:endParaRPr>
          </a:p>
        </p:txBody>
      </p:sp>
      <p:sp>
        <p:nvSpPr>
          <p:cNvPr id="4" name="TextBox 3"/>
          <p:cNvSpPr txBox="1"/>
          <p:nvPr/>
        </p:nvSpPr>
        <p:spPr>
          <a:xfrm>
            <a:off x="6477000" y="3859174"/>
            <a:ext cx="5715000" cy="2754600"/>
          </a:xfrm>
          <a:prstGeom prst="rect">
            <a:avLst/>
          </a:prstGeom>
          <a:noFill/>
        </p:spPr>
        <p:txBody>
          <a:bodyPr wrap="square" rtlCol="0">
            <a:spAutoFit/>
          </a:bodyPr>
          <a:lstStyle/>
          <a:p>
            <a:pPr>
              <a:spcAft>
                <a:spcPts val="600"/>
              </a:spcAft>
            </a:pPr>
            <a:r>
              <a:rPr lang="en-US" sz="2000" dirty="0" smtClean="0">
                <a:solidFill>
                  <a:schemeClr val="tx2"/>
                </a:solidFill>
              </a:rPr>
              <a:t>There </a:t>
            </a:r>
            <a:r>
              <a:rPr lang="en-US" sz="2000" dirty="0">
                <a:solidFill>
                  <a:schemeClr val="tx2"/>
                </a:solidFill>
              </a:rPr>
              <a:t>is opportunity for </a:t>
            </a:r>
            <a:r>
              <a:rPr lang="en-US" sz="2000" b="1" dirty="0">
                <a:solidFill>
                  <a:schemeClr val="accent1"/>
                </a:solidFill>
              </a:rPr>
              <a:t>better alignment </a:t>
            </a:r>
            <a:r>
              <a:rPr lang="en-US" sz="2000" dirty="0">
                <a:solidFill>
                  <a:schemeClr val="tx2"/>
                </a:solidFill>
              </a:rPr>
              <a:t>of Nation-based team based services </a:t>
            </a:r>
            <a:r>
              <a:rPr lang="en-US" sz="2000" dirty="0" smtClean="0">
                <a:solidFill>
                  <a:schemeClr val="tx2"/>
                </a:solidFill>
              </a:rPr>
              <a:t>and </a:t>
            </a:r>
            <a:r>
              <a:rPr lang="en-US" sz="2000" dirty="0">
                <a:solidFill>
                  <a:schemeClr val="tx2"/>
                </a:solidFill>
              </a:rPr>
              <a:t>primary care</a:t>
            </a:r>
            <a:r>
              <a:rPr lang="en-US" sz="2000" dirty="0" smtClean="0">
                <a:solidFill>
                  <a:schemeClr val="tx2"/>
                </a:solidFill>
              </a:rPr>
              <a:t>.</a:t>
            </a:r>
          </a:p>
          <a:p>
            <a:pPr>
              <a:spcAft>
                <a:spcPts val="600"/>
              </a:spcAft>
            </a:pPr>
            <a:endParaRPr lang="en-US" sz="2000" dirty="0">
              <a:solidFill>
                <a:schemeClr val="tx2"/>
              </a:solidFill>
            </a:endParaRPr>
          </a:p>
          <a:p>
            <a:pPr>
              <a:spcAft>
                <a:spcPts val="600"/>
              </a:spcAft>
            </a:pPr>
            <a:r>
              <a:rPr lang="en-US" sz="2000" b="1" dirty="0">
                <a:solidFill>
                  <a:schemeClr val="accent1"/>
                </a:solidFill>
              </a:rPr>
              <a:t>Key Impact: </a:t>
            </a:r>
            <a:r>
              <a:rPr lang="en-US" sz="2000" dirty="0" smtClean="0">
                <a:solidFill>
                  <a:schemeClr val="accent3"/>
                </a:solidFill>
              </a:rPr>
              <a:t>Elevating </a:t>
            </a:r>
            <a:r>
              <a:rPr lang="en-US" sz="2000" dirty="0">
                <a:solidFill>
                  <a:schemeClr val="accent3"/>
                </a:solidFill>
              </a:rPr>
              <a:t>the contribution of First Nation partners allows for comprehensive </a:t>
            </a:r>
            <a:r>
              <a:rPr lang="en-US" sz="2000" dirty="0" smtClean="0">
                <a:solidFill>
                  <a:schemeClr val="accent3"/>
                </a:solidFill>
              </a:rPr>
              <a:t>and </a:t>
            </a:r>
            <a:r>
              <a:rPr lang="en-US" sz="2000" dirty="0">
                <a:solidFill>
                  <a:schemeClr val="accent3"/>
                </a:solidFill>
              </a:rPr>
              <a:t>creative planning.</a:t>
            </a:r>
          </a:p>
          <a:p>
            <a:endParaRPr lang="en-US" dirty="0"/>
          </a:p>
        </p:txBody>
      </p:sp>
      <p:sp>
        <p:nvSpPr>
          <p:cNvPr id="9" name="TextBox 8"/>
          <p:cNvSpPr txBox="1"/>
          <p:nvPr/>
        </p:nvSpPr>
        <p:spPr>
          <a:xfrm>
            <a:off x="1371600" y="3133316"/>
            <a:ext cx="7467600" cy="707886"/>
          </a:xfrm>
          <a:prstGeom prst="rect">
            <a:avLst/>
          </a:prstGeom>
          <a:noFill/>
        </p:spPr>
        <p:txBody>
          <a:bodyPr wrap="square" rtlCol="0">
            <a:spAutoFit/>
          </a:bodyPr>
          <a:lstStyle/>
          <a:p>
            <a:pPr>
              <a:spcAft>
                <a:spcPts val="600"/>
              </a:spcAft>
            </a:pPr>
            <a:r>
              <a:rPr lang="en-US" sz="2000" dirty="0">
                <a:solidFill>
                  <a:schemeClr val="accent3"/>
                </a:solidFill>
                <a:latin typeface="Verdana" panose="020B0604030504040204" pitchFamily="34" charset="0"/>
                <a:ea typeface="Verdana" panose="020B0604030504040204" pitchFamily="34" charset="0"/>
                <a:cs typeface="Verdana" panose="020B0604030504040204" pitchFamily="34" charset="0"/>
              </a:rPr>
              <a:t>Western Interior </a:t>
            </a:r>
            <a:r>
              <a:rPr lang="en-US" sz="2000" dirty="0" smtClean="0">
                <a:solidFill>
                  <a:schemeClr val="accent3"/>
                </a:solidFill>
                <a:latin typeface="Verdana" panose="020B0604030504040204" pitchFamily="34" charset="0"/>
                <a:ea typeface="Verdana" panose="020B0604030504040204" pitchFamily="34" charset="0"/>
                <a:cs typeface="Verdana" panose="020B0604030504040204" pitchFamily="34" charset="0"/>
              </a:rPr>
              <a:t>Chapter spans </a:t>
            </a:r>
            <a:r>
              <a:rPr lang="en-US" sz="2000" b="1" dirty="0">
                <a:solidFill>
                  <a:schemeClr val="tx2"/>
                </a:solidFill>
                <a:latin typeface="Verdana" panose="020B0604030504040204" pitchFamily="34" charset="0"/>
                <a:ea typeface="Verdana" panose="020B0604030504040204" pitchFamily="34" charset="0"/>
                <a:cs typeface="Verdana" panose="020B0604030504040204" pitchFamily="34" charset="0"/>
              </a:rPr>
              <a:t>23 First Nation Communities</a:t>
            </a:r>
            <a:r>
              <a:rPr lang="en-US"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t>
            </a:r>
            <a:r>
              <a:rPr lang="en-US" sz="2000" dirty="0" smtClean="0">
                <a:solidFill>
                  <a:schemeClr val="accent3"/>
                </a:solidFill>
                <a:latin typeface="Verdana" panose="020B0604030504040204" pitchFamily="34" charset="0"/>
                <a:ea typeface="Verdana" panose="020B0604030504040204" pitchFamily="34" charset="0"/>
                <a:cs typeface="Verdana" panose="020B0604030504040204" pitchFamily="34" charset="0"/>
              </a:rPr>
              <a:t>with a majority </a:t>
            </a:r>
            <a:r>
              <a:rPr lang="en-US" sz="2000" dirty="0">
                <a:solidFill>
                  <a:schemeClr val="accent3"/>
                </a:solidFill>
                <a:latin typeface="Verdana" panose="020B0604030504040204" pitchFamily="34" charset="0"/>
                <a:ea typeface="Verdana" panose="020B0604030504040204" pitchFamily="34" charset="0"/>
                <a:cs typeface="Verdana" panose="020B0604030504040204" pitchFamily="34" charset="0"/>
              </a:rPr>
              <a:t>First Nation population.</a:t>
            </a:r>
          </a:p>
        </p:txBody>
      </p:sp>
    </p:spTree>
    <p:extLst>
      <p:ext uri="{BB962C8B-B14F-4D97-AF65-F5344CB8AC3E}">
        <p14:creationId xmlns:p14="http://schemas.microsoft.com/office/powerpoint/2010/main" val="160446720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EAD88DF-3AA7-4E4E-822C-664CC38E3F61}"/>
              </a:ext>
            </a:extLst>
          </p:cNvPr>
          <p:cNvPicPr>
            <a:picLocks noGrp="1" noChangeAspect="1"/>
          </p:cNvPicPr>
          <p:nvPr>
            <p:ph idx="1"/>
          </p:nvPr>
        </p:nvPicPr>
        <p:blipFill>
          <a:blip r:embed="rId2"/>
          <a:stretch>
            <a:fillRect/>
          </a:stretch>
        </p:blipFill>
        <p:spPr>
          <a:xfrm>
            <a:off x="8572500" y="3804908"/>
            <a:ext cx="2834622" cy="2341644"/>
          </a:xfrm>
          <a:prstGeom prst="rect">
            <a:avLst/>
          </a:prstGeom>
        </p:spPr>
      </p:pic>
      <p:pic>
        <p:nvPicPr>
          <p:cNvPr id="7" name="Picture 6">
            <a:extLst>
              <a:ext uri="{FF2B5EF4-FFF2-40B4-BE49-F238E27FC236}">
                <a16:creationId xmlns:a16="http://schemas.microsoft.com/office/drawing/2014/main" id="{9F99349B-376D-4E56-9DE5-3524B767DB8F}"/>
              </a:ext>
            </a:extLst>
          </p:cNvPr>
          <p:cNvPicPr>
            <a:picLocks noChangeAspect="1"/>
          </p:cNvPicPr>
          <p:nvPr/>
        </p:nvPicPr>
        <p:blipFill>
          <a:blip r:embed="rId3"/>
          <a:stretch>
            <a:fillRect/>
          </a:stretch>
        </p:blipFill>
        <p:spPr>
          <a:xfrm>
            <a:off x="9947355" y="6382437"/>
            <a:ext cx="2156370" cy="475563"/>
          </a:xfrm>
          <a:prstGeom prst="rect">
            <a:avLst/>
          </a:prstGeom>
        </p:spPr>
      </p:pic>
      <p:sp>
        <p:nvSpPr>
          <p:cNvPr id="6" name="TextBox 5">
            <a:extLst>
              <a:ext uri="{FF2B5EF4-FFF2-40B4-BE49-F238E27FC236}">
                <a16:creationId xmlns:a16="http://schemas.microsoft.com/office/drawing/2014/main" id="{02C547B6-51EA-48E1-AAC7-C1532CC17B89}"/>
              </a:ext>
            </a:extLst>
          </p:cNvPr>
          <p:cNvSpPr txBox="1"/>
          <p:nvPr/>
        </p:nvSpPr>
        <p:spPr>
          <a:xfrm flipH="1">
            <a:off x="1386840" y="1119773"/>
            <a:ext cx="9220200" cy="369332"/>
          </a:xfrm>
          <a:prstGeom prst="rect">
            <a:avLst/>
          </a:prstGeom>
          <a:noFill/>
        </p:spPr>
        <p:txBody>
          <a:bodyPr wrap="square" rtlCol="0">
            <a:spAutoFit/>
          </a:bodyPr>
          <a:lstStyle/>
          <a:p>
            <a:r>
              <a:rPr lang="en-US" b="1" dirty="0">
                <a:solidFill>
                  <a:schemeClr val="tx2"/>
                </a:solidFill>
                <a:latin typeface="Verdana" panose="020B0604030504040204" pitchFamily="34" charset="0"/>
                <a:ea typeface="Verdana" panose="020B0604030504040204" pitchFamily="34" charset="0"/>
                <a:cs typeface="Verdana" panose="020B0604030504040204" pitchFamily="34" charset="0"/>
              </a:rPr>
              <a:t>Hosting Local Community Health Planning Tables </a:t>
            </a:r>
          </a:p>
        </p:txBody>
      </p:sp>
      <p:sp>
        <p:nvSpPr>
          <p:cNvPr id="8" name="TextBox 7"/>
          <p:cNvSpPr txBox="1"/>
          <p:nvPr/>
        </p:nvSpPr>
        <p:spPr>
          <a:xfrm>
            <a:off x="1386840" y="250370"/>
            <a:ext cx="7680960" cy="369332"/>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b="1" dirty="0" smtClean="0">
                <a:solidFill>
                  <a:schemeClr val="tx2"/>
                </a:solidFill>
              </a:rPr>
              <a:t>Rural and Remote Division</a:t>
            </a:r>
            <a:endParaRPr lang="en-CA" b="1" dirty="0">
              <a:solidFill>
                <a:schemeClr val="tx2"/>
              </a:solidFill>
            </a:endParaRPr>
          </a:p>
        </p:txBody>
      </p:sp>
      <p:grpSp>
        <p:nvGrpSpPr>
          <p:cNvPr id="22" name="Group 21"/>
          <p:cNvGrpSpPr/>
          <p:nvPr/>
        </p:nvGrpSpPr>
        <p:grpSpPr>
          <a:xfrm>
            <a:off x="1347869" y="1823911"/>
            <a:ext cx="10269233" cy="898869"/>
            <a:chOff x="1347869" y="1740382"/>
            <a:chExt cx="10269233" cy="898869"/>
          </a:xfrm>
        </p:grpSpPr>
        <p:sp>
          <p:nvSpPr>
            <p:cNvPr id="9" name="Rounded Rectangle 8"/>
            <p:cNvSpPr/>
            <p:nvPr/>
          </p:nvSpPr>
          <p:spPr>
            <a:xfrm>
              <a:off x="1347869" y="1740382"/>
              <a:ext cx="10269233" cy="898869"/>
            </a:xfrm>
            <a:prstGeom prst="roundRect">
              <a:avLst/>
            </a:prstGeom>
            <a:noFill/>
            <a:ln>
              <a:solidFill>
                <a:schemeClr val="tx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425219" y="2007641"/>
              <a:ext cx="1508760" cy="400110"/>
            </a:xfrm>
            <a:prstGeom prst="rect">
              <a:avLst/>
            </a:prstGeom>
            <a:noFill/>
          </p:spPr>
          <p:txBody>
            <a:bodyPr wrap="square" rtlCol="0">
              <a:spAutoFit/>
            </a:bodyPr>
            <a:lstStyle/>
            <a:p>
              <a:r>
                <a:rPr lang="en-US" sz="2000" b="1" dirty="0" smtClean="0">
                  <a:solidFill>
                    <a:schemeClr val="accent3"/>
                  </a:solidFill>
                </a:rPr>
                <a:t>Partners</a:t>
              </a:r>
              <a:endParaRPr lang="en-US" b="1" dirty="0">
                <a:solidFill>
                  <a:schemeClr val="accent3"/>
                </a:solidFill>
              </a:endParaRPr>
            </a:p>
          </p:txBody>
        </p:sp>
        <p:sp>
          <p:nvSpPr>
            <p:cNvPr id="11" name="Right Arrow 10"/>
            <p:cNvSpPr/>
            <p:nvPr/>
          </p:nvSpPr>
          <p:spPr>
            <a:xfrm>
              <a:off x="2929314" y="2108636"/>
              <a:ext cx="628904" cy="2263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extBox 11"/>
            <p:cNvSpPr txBox="1"/>
            <p:nvPr/>
          </p:nvSpPr>
          <p:spPr>
            <a:xfrm>
              <a:off x="3680370" y="1866650"/>
              <a:ext cx="1272629" cy="646331"/>
            </a:xfrm>
            <a:prstGeom prst="rect">
              <a:avLst/>
            </a:prstGeom>
            <a:noFill/>
          </p:spPr>
          <p:txBody>
            <a:bodyPr wrap="square" rtlCol="0">
              <a:spAutoFit/>
            </a:bodyPr>
            <a:lstStyle/>
            <a:p>
              <a:r>
                <a:rPr lang="en-US" dirty="0" smtClean="0">
                  <a:solidFill>
                    <a:schemeClr val="accent3"/>
                  </a:solidFill>
                </a:rPr>
                <a:t>R&amp;R</a:t>
              </a:r>
            </a:p>
            <a:p>
              <a:r>
                <a:rPr lang="en-US" dirty="0" smtClean="0">
                  <a:solidFill>
                    <a:schemeClr val="accent3"/>
                  </a:solidFill>
                </a:rPr>
                <a:t>Divisions</a:t>
              </a:r>
              <a:endParaRPr lang="en-CA" dirty="0">
                <a:solidFill>
                  <a:schemeClr val="accent3"/>
                </a:solidFill>
              </a:endParaRPr>
            </a:p>
          </p:txBody>
        </p:sp>
        <p:sp>
          <p:nvSpPr>
            <p:cNvPr id="13" name="Cross 12"/>
            <p:cNvSpPr/>
            <p:nvPr/>
          </p:nvSpPr>
          <p:spPr>
            <a:xfrm>
              <a:off x="5029200" y="2107519"/>
              <a:ext cx="228600" cy="228600"/>
            </a:xfrm>
            <a:prstGeom prst="plus">
              <a:avLst/>
            </a:prstGeom>
            <a:solidFill>
              <a:schemeClr val="accent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TextBox 13"/>
            <p:cNvSpPr txBox="1"/>
            <p:nvPr/>
          </p:nvSpPr>
          <p:spPr>
            <a:xfrm>
              <a:off x="5500613" y="1866649"/>
              <a:ext cx="1828800" cy="646331"/>
            </a:xfrm>
            <a:prstGeom prst="rect">
              <a:avLst/>
            </a:prstGeom>
            <a:noFill/>
          </p:spPr>
          <p:txBody>
            <a:bodyPr wrap="square" rtlCol="0">
              <a:spAutoFit/>
            </a:bodyPr>
            <a:lstStyle/>
            <a:p>
              <a:r>
                <a:rPr lang="en-US" dirty="0" smtClean="0">
                  <a:solidFill>
                    <a:schemeClr val="accent3"/>
                  </a:solidFill>
                </a:rPr>
                <a:t>Health Authorities</a:t>
              </a:r>
              <a:endParaRPr lang="en-CA" dirty="0">
                <a:solidFill>
                  <a:schemeClr val="accent3"/>
                </a:solidFill>
              </a:endParaRPr>
            </a:p>
          </p:txBody>
        </p:sp>
        <p:sp>
          <p:nvSpPr>
            <p:cNvPr id="15" name="Cross 14"/>
            <p:cNvSpPr/>
            <p:nvPr/>
          </p:nvSpPr>
          <p:spPr>
            <a:xfrm>
              <a:off x="7043645" y="2107519"/>
              <a:ext cx="228600" cy="228600"/>
            </a:xfrm>
            <a:prstGeom prst="plus">
              <a:avLst/>
            </a:prstGeom>
            <a:solidFill>
              <a:schemeClr val="accent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TextBox 15"/>
            <p:cNvSpPr txBox="1"/>
            <p:nvPr/>
          </p:nvSpPr>
          <p:spPr>
            <a:xfrm>
              <a:off x="7367224" y="2034034"/>
              <a:ext cx="1019605" cy="369332"/>
            </a:xfrm>
            <a:prstGeom prst="rect">
              <a:avLst/>
            </a:prstGeom>
            <a:noFill/>
          </p:spPr>
          <p:txBody>
            <a:bodyPr wrap="square" rtlCol="0">
              <a:spAutoFit/>
            </a:bodyPr>
            <a:lstStyle/>
            <a:p>
              <a:r>
                <a:rPr lang="en-US" dirty="0" smtClean="0">
                  <a:solidFill>
                    <a:schemeClr val="accent3"/>
                  </a:solidFill>
                </a:rPr>
                <a:t>Mayors</a:t>
              </a:r>
              <a:endParaRPr lang="en-CA" dirty="0">
                <a:solidFill>
                  <a:schemeClr val="accent3"/>
                </a:solidFill>
              </a:endParaRPr>
            </a:p>
          </p:txBody>
        </p:sp>
        <p:sp>
          <p:nvSpPr>
            <p:cNvPr id="17" name="TextBox 16"/>
            <p:cNvSpPr txBox="1"/>
            <p:nvPr/>
          </p:nvSpPr>
          <p:spPr>
            <a:xfrm>
              <a:off x="8849154" y="1901899"/>
              <a:ext cx="1019605" cy="646331"/>
            </a:xfrm>
            <a:prstGeom prst="rect">
              <a:avLst/>
            </a:prstGeom>
            <a:noFill/>
          </p:spPr>
          <p:txBody>
            <a:bodyPr wrap="square" rtlCol="0">
              <a:spAutoFit/>
            </a:bodyPr>
            <a:lstStyle/>
            <a:p>
              <a:r>
                <a:rPr lang="en-US" dirty="0" smtClean="0">
                  <a:solidFill>
                    <a:schemeClr val="accent3"/>
                  </a:solidFill>
                </a:rPr>
                <a:t>Peer Voices</a:t>
              </a:r>
              <a:endParaRPr lang="en-CA" dirty="0">
                <a:solidFill>
                  <a:schemeClr val="accent3"/>
                </a:solidFill>
              </a:endParaRPr>
            </a:p>
          </p:txBody>
        </p:sp>
        <p:sp>
          <p:nvSpPr>
            <p:cNvPr id="18" name="Cross 17"/>
            <p:cNvSpPr/>
            <p:nvPr/>
          </p:nvSpPr>
          <p:spPr>
            <a:xfrm>
              <a:off x="8458200" y="2107519"/>
              <a:ext cx="228600" cy="228600"/>
            </a:xfrm>
            <a:prstGeom prst="plus">
              <a:avLst/>
            </a:prstGeom>
            <a:solidFill>
              <a:schemeClr val="accent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p:cNvSpPr txBox="1"/>
            <p:nvPr/>
          </p:nvSpPr>
          <p:spPr>
            <a:xfrm>
              <a:off x="10233128" y="2034034"/>
              <a:ext cx="1019605" cy="369332"/>
            </a:xfrm>
            <a:prstGeom prst="rect">
              <a:avLst/>
            </a:prstGeom>
            <a:noFill/>
          </p:spPr>
          <p:txBody>
            <a:bodyPr wrap="square" rtlCol="0">
              <a:spAutoFit/>
            </a:bodyPr>
            <a:lstStyle/>
            <a:p>
              <a:r>
                <a:rPr lang="en-US" dirty="0" smtClean="0">
                  <a:solidFill>
                    <a:schemeClr val="accent3"/>
                  </a:solidFill>
                </a:rPr>
                <a:t>FNs</a:t>
              </a:r>
              <a:endParaRPr lang="en-CA" dirty="0">
                <a:solidFill>
                  <a:schemeClr val="accent3"/>
                </a:solidFill>
              </a:endParaRPr>
            </a:p>
          </p:txBody>
        </p:sp>
        <p:sp>
          <p:nvSpPr>
            <p:cNvPr id="20" name="Cross 19"/>
            <p:cNvSpPr/>
            <p:nvPr/>
          </p:nvSpPr>
          <p:spPr>
            <a:xfrm>
              <a:off x="9836073" y="2110764"/>
              <a:ext cx="228600" cy="228600"/>
            </a:xfrm>
            <a:prstGeom prst="plus">
              <a:avLst/>
            </a:prstGeom>
            <a:solidFill>
              <a:schemeClr val="accent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3" name="TextBox 2"/>
          <p:cNvSpPr txBox="1"/>
          <p:nvPr/>
        </p:nvSpPr>
        <p:spPr>
          <a:xfrm>
            <a:off x="2929314" y="2869437"/>
            <a:ext cx="7338931" cy="707886"/>
          </a:xfrm>
          <a:prstGeom prst="rect">
            <a:avLst/>
          </a:prstGeom>
          <a:noFill/>
        </p:spPr>
        <p:txBody>
          <a:bodyPr wrap="square" rtlCol="0">
            <a:spAutoFit/>
          </a:bodyPr>
          <a:lstStyle/>
          <a:p>
            <a:pPr>
              <a:spcAft>
                <a:spcPts val="600"/>
              </a:spcAft>
            </a:pPr>
            <a:r>
              <a:rPr lang="en-US" b="1" dirty="0">
                <a:solidFill>
                  <a:schemeClr val="accent3"/>
                </a:solidFill>
              </a:rPr>
              <a:t>Across </a:t>
            </a:r>
            <a:r>
              <a:rPr lang="en-US" sz="4000" b="1" dirty="0" smtClean="0">
                <a:ln w="22225">
                  <a:solidFill>
                    <a:schemeClr val="tx2"/>
                  </a:solidFill>
                  <a:prstDash val="solid"/>
                </a:ln>
                <a:solidFill>
                  <a:schemeClr val="accent1"/>
                </a:solidFill>
              </a:rPr>
              <a:t>12</a:t>
            </a:r>
            <a:r>
              <a:rPr lang="en-US" b="1" dirty="0" smtClean="0">
                <a:solidFill>
                  <a:schemeClr val="accent3"/>
                </a:solidFill>
              </a:rPr>
              <a:t> </a:t>
            </a:r>
            <a:r>
              <a:rPr lang="en-US" b="1" dirty="0">
                <a:solidFill>
                  <a:schemeClr val="accent3"/>
                </a:solidFill>
              </a:rPr>
              <a:t>Chapters </a:t>
            </a:r>
            <a:r>
              <a:rPr lang="en-US" b="1" dirty="0" smtClean="0">
                <a:solidFill>
                  <a:schemeClr val="accent3"/>
                </a:solidFill>
              </a:rPr>
              <a:t>and </a:t>
            </a:r>
            <a:r>
              <a:rPr lang="en-US" sz="4000" b="1" dirty="0">
                <a:ln w="22225">
                  <a:solidFill>
                    <a:schemeClr val="tx2"/>
                  </a:solidFill>
                  <a:prstDash val="solid"/>
                </a:ln>
                <a:solidFill>
                  <a:schemeClr val="accent1"/>
                </a:solidFill>
              </a:rPr>
              <a:t>5</a:t>
            </a:r>
            <a:r>
              <a:rPr lang="en-US" b="1" dirty="0">
                <a:solidFill>
                  <a:schemeClr val="accent3"/>
                </a:solidFill>
              </a:rPr>
              <a:t> Health Authorities</a:t>
            </a:r>
          </a:p>
        </p:txBody>
      </p:sp>
      <p:sp>
        <p:nvSpPr>
          <p:cNvPr id="21" name="TextBox 20"/>
          <p:cNvSpPr txBox="1"/>
          <p:nvPr/>
        </p:nvSpPr>
        <p:spPr>
          <a:xfrm>
            <a:off x="1252561" y="4233169"/>
            <a:ext cx="7400875" cy="2031325"/>
          </a:xfrm>
          <a:prstGeom prst="rect">
            <a:avLst/>
          </a:prstGeom>
          <a:noFill/>
        </p:spPr>
        <p:txBody>
          <a:bodyPr wrap="square" rtlCol="0">
            <a:spAutoFit/>
          </a:bodyPr>
          <a:lstStyle/>
          <a:p>
            <a:pPr algn="ctr">
              <a:lnSpc>
                <a:spcPct val="150000"/>
              </a:lnSpc>
            </a:pPr>
            <a:r>
              <a:rPr lang="en-US" sz="2400" dirty="0">
                <a:solidFill>
                  <a:schemeClr val="accent3"/>
                </a:solidFill>
              </a:rPr>
              <a:t>Communities will </a:t>
            </a:r>
            <a:r>
              <a:rPr lang="en-US" sz="2400" b="1" dirty="0">
                <a:solidFill>
                  <a:schemeClr val="tx2"/>
                </a:solidFill>
              </a:rPr>
              <a:t>support</a:t>
            </a:r>
            <a:r>
              <a:rPr lang="en-US" sz="2400" dirty="0">
                <a:solidFill>
                  <a:schemeClr val="accent3"/>
                </a:solidFill>
              </a:rPr>
              <a:t> what they helped </a:t>
            </a:r>
            <a:r>
              <a:rPr lang="en-US" sz="2400" b="1" dirty="0">
                <a:solidFill>
                  <a:schemeClr val="accent1"/>
                </a:solidFill>
              </a:rPr>
              <a:t>create</a:t>
            </a:r>
            <a:r>
              <a:rPr lang="en-US" sz="2400" dirty="0">
                <a:solidFill>
                  <a:schemeClr val="accent3"/>
                </a:solidFill>
              </a:rPr>
              <a:t> and </a:t>
            </a:r>
            <a:r>
              <a:rPr lang="en-US" sz="2400" b="1" dirty="0">
                <a:solidFill>
                  <a:schemeClr val="accent1"/>
                </a:solidFill>
              </a:rPr>
              <a:t>inspire</a:t>
            </a:r>
            <a:r>
              <a:rPr lang="en-US" sz="2400" dirty="0">
                <a:solidFill>
                  <a:schemeClr val="accent3"/>
                </a:solidFill>
              </a:rPr>
              <a:t> sustainable</a:t>
            </a:r>
            <a:r>
              <a:rPr lang="en-US" sz="2400" b="1" dirty="0">
                <a:solidFill>
                  <a:schemeClr val="accent3"/>
                </a:solidFill>
              </a:rPr>
              <a:t> </a:t>
            </a:r>
            <a:r>
              <a:rPr lang="en-US" sz="2400" dirty="0">
                <a:solidFill>
                  <a:schemeClr val="accent3"/>
                </a:solidFill>
              </a:rPr>
              <a:t>community</a:t>
            </a:r>
            <a:r>
              <a:rPr lang="en-US" sz="2400" b="1" dirty="0">
                <a:solidFill>
                  <a:schemeClr val="accent3"/>
                </a:solidFill>
              </a:rPr>
              <a:t> </a:t>
            </a:r>
            <a:r>
              <a:rPr lang="en-US" sz="2400" dirty="0">
                <a:solidFill>
                  <a:schemeClr val="accent3"/>
                </a:solidFill>
              </a:rPr>
              <a:t>health services that </a:t>
            </a:r>
            <a:r>
              <a:rPr lang="en-US" sz="2400" b="1" dirty="0">
                <a:solidFill>
                  <a:schemeClr val="tx2"/>
                </a:solidFill>
              </a:rPr>
              <a:t>work</a:t>
            </a:r>
            <a:r>
              <a:rPr lang="en-US" sz="2400" dirty="0">
                <a:solidFill>
                  <a:schemeClr val="accent3"/>
                </a:solidFill>
              </a:rPr>
              <a:t> for the community.  </a:t>
            </a:r>
            <a:endParaRPr lang="en-CA" sz="2400" i="1" dirty="0">
              <a:solidFill>
                <a:schemeClr val="accent3"/>
              </a:solidFill>
            </a:endParaRPr>
          </a:p>
          <a:p>
            <a:endParaRPr lang="en-CA" dirty="0"/>
          </a:p>
        </p:txBody>
      </p:sp>
    </p:spTree>
    <p:extLst>
      <p:ext uri="{BB962C8B-B14F-4D97-AF65-F5344CB8AC3E}">
        <p14:creationId xmlns:p14="http://schemas.microsoft.com/office/powerpoint/2010/main" val="40572716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001706"/>
            <a:ext cx="7086600" cy="423397"/>
          </a:xfrm>
        </p:spPr>
        <p:txBody>
          <a:bodyPr>
            <a:noAutofit/>
          </a:bodyPr>
          <a:lstStyle/>
          <a:p>
            <a:r>
              <a:rPr lang="en-CA" sz="2400" b="1" dirty="0"/>
              <a:t>Collaborative Redesign Approach </a:t>
            </a:r>
          </a:p>
        </p:txBody>
      </p:sp>
      <p:pic>
        <p:nvPicPr>
          <p:cNvPr id="7" name="Picture 6">
            <a:extLst>
              <a:ext uri="{FF2B5EF4-FFF2-40B4-BE49-F238E27FC236}">
                <a16:creationId xmlns:a16="http://schemas.microsoft.com/office/drawing/2014/main" id="{9F99349B-376D-4E56-9DE5-3524B767DB8F}"/>
              </a:ext>
            </a:extLst>
          </p:cNvPr>
          <p:cNvPicPr>
            <a:picLocks noChangeAspect="1"/>
          </p:cNvPicPr>
          <p:nvPr/>
        </p:nvPicPr>
        <p:blipFill>
          <a:blip r:embed="rId2"/>
          <a:stretch>
            <a:fillRect/>
          </a:stretch>
        </p:blipFill>
        <p:spPr>
          <a:xfrm>
            <a:off x="10210800" y="6400800"/>
            <a:ext cx="1956795" cy="431549"/>
          </a:xfrm>
          <a:prstGeom prst="rect">
            <a:avLst/>
          </a:prstGeom>
        </p:spPr>
      </p:pic>
      <p:pic>
        <p:nvPicPr>
          <p:cNvPr id="4" name="Picture 3" descr="Photo Credit Darrell MacIntosh, Port Alice">
            <a:extLst>
              <a:ext uri="{FF2B5EF4-FFF2-40B4-BE49-F238E27FC236}">
                <a16:creationId xmlns:a16="http://schemas.microsoft.com/office/drawing/2014/main" id="{BFE21189-72B3-4D4E-85F1-0D0B3FD11858}"/>
              </a:ext>
              <a:ext uri="{C183D7F6-B498-43B3-948B-1728B52AA6E4}">
                <adec:decorative xmlns=""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8594" y="3001228"/>
            <a:ext cx="4410111" cy="2942372"/>
          </a:xfrm>
          <a:prstGeom prst="rect">
            <a:avLst/>
          </a:prstGeom>
        </p:spPr>
      </p:pic>
      <p:sp>
        <p:nvSpPr>
          <p:cNvPr id="6" name="TextBox 5">
            <a:extLst>
              <a:ext uri="{FF2B5EF4-FFF2-40B4-BE49-F238E27FC236}">
                <a16:creationId xmlns:a16="http://schemas.microsoft.com/office/drawing/2014/main" id="{30270744-BF19-4840-9D7E-2F7A1BD01E5F}"/>
              </a:ext>
            </a:extLst>
          </p:cNvPr>
          <p:cNvSpPr txBox="1"/>
          <p:nvPr/>
        </p:nvSpPr>
        <p:spPr>
          <a:xfrm>
            <a:off x="7582560" y="6010361"/>
            <a:ext cx="4522744" cy="246221"/>
          </a:xfrm>
          <a:prstGeom prst="rect">
            <a:avLst/>
          </a:prstGeom>
          <a:noFill/>
        </p:spPr>
        <p:txBody>
          <a:bodyPr wrap="square" rtlCol="0">
            <a:spAutoFit/>
          </a:bodyPr>
          <a:lstStyle/>
          <a:p>
            <a:pPr algn="r"/>
            <a:r>
              <a:rPr lang="en-US" sz="1000" b="1" i="1" dirty="0">
                <a:solidFill>
                  <a:schemeClr val="tx1">
                    <a:lumMod val="75000"/>
                    <a:lumOff val="25000"/>
                  </a:schemeClr>
                </a:solidFill>
              </a:rPr>
              <a:t>Photo </a:t>
            </a:r>
            <a:r>
              <a:rPr lang="en-US" sz="1000" b="1" i="1" dirty="0" smtClean="0">
                <a:solidFill>
                  <a:schemeClr val="tx1">
                    <a:lumMod val="75000"/>
                    <a:lumOff val="25000"/>
                  </a:schemeClr>
                </a:solidFill>
              </a:rPr>
              <a:t>Credit: </a:t>
            </a:r>
            <a:r>
              <a:rPr lang="en-US" sz="1000" b="1" i="1" dirty="0">
                <a:solidFill>
                  <a:schemeClr val="tx1">
                    <a:lumMod val="75000"/>
                    <a:lumOff val="25000"/>
                  </a:schemeClr>
                </a:solidFill>
              </a:rPr>
              <a:t>Darrell MacIntosh, Port Alice</a:t>
            </a:r>
          </a:p>
        </p:txBody>
      </p:sp>
      <p:sp>
        <p:nvSpPr>
          <p:cNvPr id="8" name="TextBox 7">
            <a:extLst>
              <a:ext uri="{FF2B5EF4-FFF2-40B4-BE49-F238E27FC236}">
                <a16:creationId xmlns:a16="http://schemas.microsoft.com/office/drawing/2014/main" id="{021991D8-7E7A-4E58-9F24-3D844F088E5B}"/>
              </a:ext>
            </a:extLst>
          </p:cNvPr>
          <p:cNvSpPr txBox="1"/>
          <p:nvPr/>
        </p:nvSpPr>
        <p:spPr>
          <a:xfrm>
            <a:off x="1351598" y="2830592"/>
            <a:ext cx="6477000" cy="3570208"/>
          </a:xfrm>
          <a:prstGeom prst="rect">
            <a:avLst/>
          </a:prstGeom>
          <a:noFill/>
        </p:spPr>
        <p:txBody>
          <a:bodyPr wrap="square" rtlCol="0">
            <a:spAutoFit/>
          </a:bodyPr>
          <a:lstStyle/>
          <a:p>
            <a:endParaRPr lang="en-US" sz="1000" b="1" dirty="0"/>
          </a:p>
          <a:p>
            <a:r>
              <a:rPr lang="en-US" sz="2400" b="1" u="sng" dirty="0">
                <a:solidFill>
                  <a:schemeClr val="tx2"/>
                </a:solidFill>
              </a:rPr>
              <a:t>Key Learnings: </a:t>
            </a:r>
            <a:endParaRPr lang="en-US" sz="2400" b="1" u="sng" dirty="0" smtClean="0">
              <a:solidFill>
                <a:schemeClr val="tx2"/>
              </a:solidFill>
            </a:endParaRPr>
          </a:p>
          <a:p>
            <a:endParaRPr lang="en-US" sz="2400" b="1" u="sng" dirty="0">
              <a:solidFill>
                <a:schemeClr val="tx2"/>
              </a:solidFill>
            </a:endParaRPr>
          </a:p>
          <a:p>
            <a:pPr marL="285750" indent="-285750">
              <a:buFont typeface="Arial" panose="020B0604020202020204" pitchFamily="34" charset="0"/>
              <a:buChar char="•"/>
            </a:pPr>
            <a:r>
              <a:rPr lang="en-US" sz="2400" dirty="0">
                <a:solidFill>
                  <a:schemeClr val="accent3"/>
                </a:solidFill>
              </a:rPr>
              <a:t>Broad stakeholder </a:t>
            </a:r>
            <a:r>
              <a:rPr lang="en-US" sz="2400" b="1" dirty="0">
                <a:solidFill>
                  <a:schemeClr val="accent1"/>
                </a:solidFill>
              </a:rPr>
              <a:t>collaboration</a:t>
            </a:r>
            <a:r>
              <a:rPr lang="en-US" sz="2400" dirty="0">
                <a:solidFill>
                  <a:schemeClr val="accent3"/>
                </a:solidFill>
              </a:rPr>
              <a:t> provides opportunity for greater innovation &amp; sustainable solutions</a:t>
            </a:r>
            <a:r>
              <a:rPr lang="en-US" sz="2400" dirty="0" smtClean="0">
                <a:solidFill>
                  <a:schemeClr val="accent3"/>
                </a:solidFill>
              </a:rPr>
              <a:t>.</a:t>
            </a:r>
          </a:p>
          <a:p>
            <a:endParaRPr lang="en-US" sz="2400" dirty="0">
              <a:solidFill>
                <a:schemeClr val="accent3"/>
              </a:solidFill>
            </a:endParaRPr>
          </a:p>
          <a:p>
            <a:pPr marL="285750" indent="-285750">
              <a:buFont typeface="Arial" panose="020B0604020202020204" pitchFamily="34" charset="0"/>
              <a:buChar char="•"/>
            </a:pPr>
            <a:r>
              <a:rPr lang="en-US" sz="2400" dirty="0">
                <a:solidFill>
                  <a:schemeClr val="accent3"/>
                </a:solidFill>
              </a:rPr>
              <a:t>A healthy collaborative provides a </a:t>
            </a:r>
            <a:r>
              <a:rPr lang="en-US" sz="2400" b="1" dirty="0">
                <a:solidFill>
                  <a:schemeClr val="accent1"/>
                </a:solidFill>
              </a:rPr>
              <a:t>strong foundation</a:t>
            </a:r>
            <a:r>
              <a:rPr lang="en-US" sz="2400" dirty="0">
                <a:solidFill>
                  <a:schemeClr val="accent3"/>
                </a:solidFill>
              </a:rPr>
              <a:t> for ongoing planning &amp; problem solving.</a:t>
            </a:r>
          </a:p>
        </p:txBody>
      </p:sp>
      <p:sp>
        <p:nvSpPr>
          <p:cNvPr id="9" name="TextBox 8"/>
          <p:cNvSpPr txBox="1"/>
          <p:nvPr/>
        </p:nvSpPr>
        <p:spPr>
          <a:xfrm>
            <a:off x="1386840" y="250370"/>
            <a:ext cx="7680960" cy="369332"/>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b="1" dirty="0" smtClean="0">
                <a:solidFill>
                  <a:schemeClr val="tx2"/>
                </a:solidFill>
              </a:rPr>
              <a:t>Rural and Remote Division</a:t>
            </a:r>
            <a:endParaRPr lang="en-CA" b="1" dirty="0">
              <a:solidFill>
                <a:schemeClr val="tx2"/>
              </a:solidFill>
            </a:endParaRPr>
          </a:p>
        </p:txBody>
      </p:sp>
      <p:sp>
        <p:nvSpPr>
          <p:cNvPr id="3" name="TextBox 2"/>
          <p:cNvSpPr txBox="1"/>
          <p:nvPr/>
        </p:nvSpPr>
        <p:spPr>
          <a:xfrm>
            <a:off x="1366838" y="1706308"/>
            <a:ext cx="9910762" cy="1015663"/>
          </a:xfrm>
          <a:prstGeom prst="rect">
            <a:avLst/>
          </a:prstGeom>
          <a:noFill/>
        </p:spPr>
        <p:txBody>
          <a:bodyPr wrap="square" rtlCol="0">
            <a:spAutoFit/>
          </a:bodyPr>
          <a:lstStyle/>
          <a:p>
            <a:r>
              <a:rPr lang="en-US" sz="2000" b="1" dirty="0">
                <a:solidFill>
                  <a:schemeClr val="tx2"/>
                </a:solidFill>
              </a:rPr>
              <a:t>Mount Waddington Collaborative Working Group </a:t>
            </a:r>
            <a:r>
              <a:rPr lang="en-US" sz="2000" dirty="0">
                <a:solidFill>
                  <a:schemeClr val="accent3"/>
                </a:solidFill>
              </a:rPr>
              <a:t>undertook a comprehensive review of the health care </a:t>
            </a:r>
            <a:r>
              <a:rPr lang="en-US" sz="2000" dirty="0" smtClean="0">
                <a:solidFill>
                  <a:schemeClr val="accent3"/>
                </a:solidFill>
              </a:rPr>
              <a:t>services, </a:t>
            </a:r>
            <a:r>
              <a:rPr lang="en-US" sz="2000" i="1" dirty="0">
                <a:solidFill>
                  <a:schemeClr val="accent1"/>
                </a:solidFill>
              </a:rPr>
              <a:t>“Mount Waddington Rural Patient Journey </a:t>
            </a:r>
            <a:r>
              <a:rPr lang="en-US" sz="2000" i="1" dirty="0" smtClean="0">
                <a:solidFill>
                  <a:schemeClr val="accent1"/>
                </a:solidFill>
              </a:rPr>
              <a:t>Re-Design.”           </a:t>
            </a:r>
            <a:endParaRPr lang="en-US" sz="2000" i="1" dirty="0">
              <a:solidFill>
                <a:schemeClr val="accent1"/>
              </a:solidFill>
            </a:endParaRPr>
          </a:p>
        </p:txBody>
      </p:sp>
    </p:spTree>
    <p:extLst>
      <p:ext uri="{BB962C8B-B14F-4D97-AF65-F5344CB8AC3E}">
        <p14:creationId xmlns:p14="http://schemas.microsoft.com/office/powerpoint/2010/main" val="165366405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21244622">
            <a:off x="2552700" y="5646613"/>
            <a:ext cx="7086600" cy="685800"/>
          </a:xfrm>
        </p:spPr>
        <p:txBody>
          <a:bodyPr>
            <a:normAutofit/>
          </a:bodyPr>
          <a:lstStyle/>
          <a:p>
            <a:r>
              <a:rPr lang="en-US" sz="2400" b="1" dirty="0"/>
              <a:t>EMPOWER THE NEXT GENERATION!</a:t>
            </a:r>
            <a:endParaRPr lang="en-CA" sz="2400" b="1" dirty="0"/>
          </a:p>
        </p:txBody>
      </p:sp>
      <p:pic>
        <p:nvPicPr>
          <p:cNvPr id="5" name="Content Placeholder 4" descr="A picture containing tool&#10;&#10;Description automatically generated">
            <a:extLst>
              <a:ext uri="{FF2B5EF4-FFF2-40B4-BE49-F238E27FC236}">
                <a16:creationId xmlns:a16="http://schemas.microsoft.com/office/drawing/2014/main" id="{D6A7780C-0A2B-6147-8993-067399847ECA}"/>
              </a:ext>
            </a:extLst>
          </p:cNvPr>
          <p:cNvPicPr>
            <a:picLocks noGrp="1" noChangeAspect="1"/>
          </p:cNvPicPr>
          <p:nvPr>
            <p:ph idx="1"/>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676400" y="2057400"/>
            <a:ext cx="3855264" cy="3352801"/>
          </a:xfrm>
        </p:spPr>
      </p:pic>
      <p:pic>
        <p:nvPicPr>
          <p:cNvPr id="7" name="Picture 6">
            <a:extLst>
              <a:ext uri="{FF2B5EF4-FFF2-40B4-BE49-F238E27FC236}">
                <a16:creationId xmlns:a16="http://schemas.microsoft.com/office/drawing/2014/main" id="{E059D4E7-6075-1245-A55F-94835012C1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25471" y="5989512"/>
            <a:ext cx="2666529" cy="868488"/>
          </a:xfrm>
          <a:prstGeom prst="rect">
            <a:avLst/>
          </a:prstGeom>
        </p:spPr>
      </p:pic>
      <p:sp>
        <p:nvSpPr>
          <p:cNvPr id="8" name="Content Placeholder 6">
            <a:extLst>
              <a:ext uri="{FF2B5EF4-FFF2-40B4-BE49-F238E27FC236}">
                <a16:creationId xmlns:a16="http://schemas.microsoft.com/office/drawing/2014/main" id="{B671B245-B8D5-F246-9E84-5F35051948AB}"/>
              </a:ext>
            </a:extLst>
          </p:cNvPr>
          <p:cNvSpPr txBox="1">
            <a:spLocks/>
          </p:cNvSpPr>
          <p:nvPr/>
        </p:nvSpPr>
        <p:spPr>
          <a:xfrm>
            <a:off x="5867400" y="1756551"/>
            <a:ext cx="6197600" cy="248105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vl2pPr marL="685800" indent="-28575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2pPr>
            <a:lvl3pPr marL="9144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3pPr>
            <a:lvl4pPr marL="11430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4pPr>
            <a:lvl5pPr marL="13716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b="1" dirty="0" smtClean="0">
                <a:solidFill>
                  <a:schemeClr val="accent3"/>
                </a:solidFill>
              </a:rPr>
              <a:t>Key </a:t>
            </a:r>
            <a:r>
              <a:rPr lang="en-US" b="1" dirty="0">
                <a:solidFill>
                  <a:schemeClr val="accent3"/>
                </a:solidFill>
              </a:rPr>
              <a:t>learnings:</a:t>
            </a:r>
          </a:p>
          <a:p>
            <a:pPr lvl="1"/>
            <a:r>
              <a:rPr lang="en-US" dirty="0">
                <a:solidFill>
                  <a:schemeClr val="accent3"/>
                </a:solidFill>
              </a:rPr>
              <a:t>Increase </a:t>
            </a:r>
            <a:r>
              <a:rPr lang="en-US" b="1" dirty="0">
                <a:solidFill>
                  <a:schemeClr val="accent1"/>
                </a:solidFill>
              </a:rPr>
              <a:t>operational capacity</a:t>
            </a:r>
            <a:r>
              <a:rPr lang="en-US" dirty="0">
                <a:solidFill>
                  <a:schemeClr val="accent3"/>
                </a:solidFill>
              </a:rPr>
              <a:t> of our d</a:t>
            </a:r>
            <a:r>
              <a:rPr lang="en-US" dirty="0" smtClean="0">
                <a:solidFill>
                  <a:schemeClr val="accent3"/>
                </a:solidFill>
              </a:rPr>
              <a:t>ivision</a:t>
            </a:r>
          </a:p>
          <a:p>
            <a:pPr marL="400050" lvl="1" indent="0">
              <a:buNone/>
            </a:pPr>
            <a:endParaRPr lang="en-US" dirty="0">
              <a:solidFill>
                <a:schemeClr val="accent3"/>
              </a:solidFill>
            </a:endParaRPr>
          </a:p>
          <a:p>
            <a:pPr lvl="1"/>
            <a:r>
              <a:rPr lang="en-US" dirty="0">
                <a:solidFill>
                  <a:schemeClr val="accent3"/>
                </a:solidFill>
              </a:rPr>
              <a:t>Provide an opportunity for a university student to </a:t>
            </a:r>
            <a:r>
              <a:rPr lang="en-US" b="1" dirty="0">
                <a:solidFill>
                  <a:schemeClr val="accent1"/>
                </a:solidFill>
              </a:rPr>
              <a:t>gain insights </a:t>
            </a:r>
            <a:r>
              <a:rPr lang="en-US" dirty="0">
                <a:solidFill>
                  <a:schemeClr val="accent3"/>
                </a:solidFill>
              </a:rPr>
              <a:t>into primary care transformation</a:t>
            </a:r>
          </a:p>
        </p:txBody>
      </p:sp>
      <p:sp>
        <p:nvSpPr>
          <p:cNvPr id="6" name="TextBox 5"/>
          <p:cNvSpPr txBox="1"/>
          <p:nvPr/>
        </p:nvSpPr>
        <p:spPr>
          <a:xfrm>
            <a:off x="1386840" y="250370"/>
            <a:ext cx="7680960" cy="369332"/>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b="1" dirty="0" smtClean="0">
                <a:solidFill>
                  <a:schemeClr val="tx2"/>
                </a:solidFill>
              </a:rPr>
              <a:t>Powell River Division</a:t>
            </a:r>
            <a:endParaRPr lang="en-CA" b="1" dirty="0">
              <a:solidFill>
                <a:schemeClr val="tx2"/>
              </a:solidFill>
            </a:endParaRPr>
          </a:p>
        </p:txBody>
      </p:sp>
      <p:sp>
        <p:nvSpPr>
          <p:cNvPr id="4" name="TextBox 3"/>
          <p:cNvSpPr txBox="1"/>
          <p:nvPr/>
        </p:nvSpPr>
        <p:spPr>
          <a:xfrm>
            <a:off x="1386840" y="1029285"/>
            <a:ext cx="7452360" cy="523220"/>
          </a:xfrm>
          <a:prstGeom prst="rect">
            <a:avLst/>
          </a:prstGeom>
          <a:noFill/>
        </p:spPr>
        <p:txBody>
          <a:bodyPr wrap="square" rtlCol="0">
            <a:spAutoFit/>
          </a:bodyPr>
          <a:lstStyle/>
          <a:p>
            <a:r>
              <a:rPr lang="en-US" sz="2800" b="1" dirty="0" smtClean="0">
                <a:solidFill>
                  <a:schemeClr val="tx2"/>
                </a:solidFill>
                <a:latin typeface="Verdana" panose="020B0604030504040204" pitchFamily="34" charset="0"/>
                <a:ea typeface="Verdana" panose="020B0604030504040204" pitchFamily="34" charset="0"/>
                <a:cs typeface="Verdana" panose="020B0604030504040204" pitchFamily="34" charset="0"/>
              </a:rPr>
              <a:t>Summer Internship Program </a:t>
            </a:r>
            <a:endParaRPr lang="en-US" sz="2800" b="1" dirty="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89791352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21048464">
            <a:off x="2103119" y="5302736"/>
            <a:ext cx="6248400" cy="1066800"/>
          </a:xfrm>
        </p:spPr>
        <p:txBody>
          <a:bodyPr>
            <a:normAutofit/>
          </a:bodyPr>
          <a:lstStyle/>
          <a:p>
            <a:r>
              <a:rPr lang="en-US" sz="2400" b="1" dirty="0" smtClean="0"/>
              <a:t>CO-LOCATE, then COLLABORATE!</a:t>
            </a:r>
            <a:endParaRPr lang="en-CA" sz="2400" b="1" dirty="0"/>
          </a:p>
        </p:txBody>
      </p:sp>
      <p:sp>
        <p:nvSpPr>
          <p:cNvPr id="8" name="Content Placeholder 6">
            <a:extLst>
              <a:ext uri="{FF2B5EF4-FFF2-40B4-BE49-F238E27FC236}">
                <a16:creationId xmlns:a16="http://schemas.microsoft.com/office/drawing/2014/main" id="{B671B245-B8D5-F246-9E84-5F35051948AB}"/>
              </a:ext>
            </a:extLst>
          </p:cNvPr>
          <p:cNvSpPr txBox="1">
            <a:spLocks/>
          </p:cNvSpPr>
          <p:nvPr/>
        </p:nvSpPr>
        <p:spPr>
          <a:xfrm>
            <a:off x="5740400" y="1979875"/>
            <a:ext cx="6197600" cy="236192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vl2pPr marL="685800" indent="-28575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2pPr>
            <a:lvl3pPr marL="9144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3pPr>
            <a:lvl4pPr marL="11430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4pPr>
            <a:lvl5pPr marL="13716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b="1" dirty="0" smtClean="0">
                <a:solidFill>
                  <a:schemeClr val="accent3"/>
                </a:solidFill>
              </a:rPr>
              <a:t>Key </a:t>
            </a:r>
            <a:r>
              <a:rPr lang="en-US" b="1" dirty="0">
                <a:solidFill>
                  <a:schemeClr val="accent3"/>
                </a:solidFill>
              </a:rPr>
              <a:t>learnings:</a:t>
            </a:r>
          </a:p>
          <a:p>
            <a:pPr lvl="1"/>
            <a:r>
              <a:rPr lang="en-US" dirty="0">
                <a:solidFill>
                  <a:schemeClr val="accent3"/>
                </a:solidFill>
              </a:rPr>
              <a:t>First </a:t>
            </a:r>
            <a:r>
              <a:rPr lang="en-US" b="1" dirty="0">
                <a:solidFill>
                  <a:schemeClr val="accent1"/>
                </a:solidFill>
              </a:rPr>
              <a:t>co-location</a:t>
            </a:r>
            <a:r>
              <a:rPr lang="en-US" dirty="0">
                <a:solidFill>
                  <a:schemeClr val="accent3"/>
                </a:solidFill>
              </a:rPr>
              <a:t>, then </a:t>
            </a:r>
            <a:r>
              <a:rPr lang="en-US" b="1" dirty="0">
                <a:solidFill>
                  <a:schemeClr val="tx2"/>
                </a:solidFill>
              </a:rPr>
              <a:t>collaboration</a:t>
            </a:r>
            <a:r>
              <a:rPr lang="en-US" dirty="0" smtClean="0">
                <a:solidFill>
                  <a:schemeClr val="accent3"/>
                </a:solidFill>
              </a:rPr>
              <a:t>!</a:t>
            </a:r>
          </a:p>
          <a:p>
            <a:pPr marL="400050" lvl="1" indent="0">
              <a:buNone/>
            </a:pPr>
            <a:endParaRPr lang="en-US" dirty="0">
              <a:solidFill>
                <a:schemeClr val="accent3"/>
              </a:solidFill>
            </a:endParaRPr>
          </a:p>
          <a:p>
            <a:pPr lvl="1"/>
            <a:r>
              <a:rPr lang="en-US" dirty="0">
                <a:solidFill>
                  <a:schemeClr val="accent3"/>
                </a:solidFill>
              </a:rPr>
              <a:t>Flexibility is paramount when addressing </a:t>
            </a:r>
            <a:r>
              <a:rPr lang="en-US" b="1" dirty="0">
                <a:solidFill>
                  <a:schemeClr val="accent1"/>
                </a:solidFill>
              </a:rPr>
              <a:t>system issues </a:t>
            </a:r>
            <a:r>
              <a:rPr lang="en-US" dirty="0">
                <a:solidFill>
                  <a:schemeClr val="accent3"/>
                </a:solidFill>
              </a:rPr>
              <a:t>such as overhead and cross-coverage!</a:t>
            </a:r>
          </a:p>
        </p:txBody>
      </p:sp>
      <p:pic>
        <p:nvPicPr>
          <p:cNvPr id="9" name="Content Placeholder 8">
            <a:extLst>
              <a:ext uri="{FF2B5EF4-FFF2-40B4-BE49-F238E27FC236}">
                <a16:creationId xmlns:a16="http://schemas.microsoft.com/office/drawing/2014/main" id="{5E055FD0-A0B0-4847-940A-42A5032137DC}"/>
              </a:ext>
            </a:extLst>
          </p:cNvPr>
          <p:cNvPicPr>
            <a:picLocks noGrp="1" noChangeAspect="1"/>
          </p:cNvPicPr>
          <p:nvPr>
            <p:ph idx="1"/>
          </p:nvPr>
        </p:nvPicPr>
        <p:blipFill>
          <a:blip r:embed="rId2">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569720" y="1752600"/>
            <a:ext cx="3657600" cy="3657600"/>
          </a:xfrm>
        </p:spPr>
      </p:pic>
      <p:sp>
        <p:nvSpPr>
          <p:cNvPr id="6" name="TextBox 5"/>
          <p:cNvSpPr txBox="1"/>
          <p:nvPr/>
        </p:nvSpPr>
        <p:spPr>
          <a:xfrm>
            <a:off x="1386840" y="250370"/>
            <a:ext cx="7680960" cy="369332"/>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b="1" dirty="0" smtClean="0">
                <a:solidFill>
                  <a:schemeClr val="tx2"/>
                </a:solidFill>
              </a:rPr>
              <a:t>Powell River Division</a:t>
            </a:r>
            <a:endParaRPr lang="en-CA" b="1" dirty="0">
              <a:solidFill>
                <a:schemeClr val="tx2"/>
              </a:solidFill>
            </a:endParaRPr>
          </a:p>
        </p:txBody>
      </p:sp>
      <p:sp>
        <p:nvSpPr>
          <p:cNvPr id="3" name="TextBox 2"/>
          <p:cNvSpPr txBox="1"/>
          <p:nvPr/>
        </p:nvSpPr>
        <p:spPr>
          <a:xfrm>
            <a:off x="1386840" y="990600"/>
            <a:ext cx="7452360" cy="523220"/>
          </a:xfrm>
          <a:prstGeom prst="rect">
            <a:avLst/>
          </a:prstGeom>
          <a:noFill/>
        </p:spPr>
        <p:txBody>
          <a:bodyPr wrap="square" rtlCol="0">
            <a:spAutoFit/>
          </a:bodyPr>
          <a:lstStyle/>
          <a:p>
            <a:r>
              <a:rPr lang="en-US" sz="2800" b="1" dirty="0" smtClean="0">
                <a:solidFill>
                  <a:schemeClr val="tx2"/>
                </a:solidFill>
              </a:rPr>
              <a:t>Integration </a:t>
            </a:r>
            <a:r>
              <a:rPr lang="en-US" sz="2800" b="1" dirty="0">
                <a:solidFill>
                  <a:schemeClr val="tx2"/>
                </a:solidFill>
              </a:rPr>
              <a:t>of N</a:t>
            </a:r>
            <a:r>
              <a:rPr lang="en-US" sz="2800" b="1" dirty="0" smtClean="0">
                <a:solidFill>
                  <a:schemeClr val="tx2"/>
                </a:solidFill>
              </a:rPr>
              <a:t>P </a:t>
            </a:r>
            <a:r>
              <a:rPr lang="en-US" sz="2800" b="1" dirty="0">
                <a:solidFill>
                  <a:schemeClr val="tx2"/>
                </a:solidFill>
              </a:rPr>
              <a:t>into a GP </a:t>
            </a:r>
            <a:r>
              <a:rPr lang="en-US" sz="2800" b="1" dirty="0" smtClean="0">
                <a:solidFill>
                  <a:schemeClr val="tx2"/>
                </a:solidFill>
              </a:rPr>
              <a:t>office</a:t>
            </a:r>
            <a:endParaRPr lang="en-US" sz="2800" b="1" dirty="0">
              <a:solidFill>
                <a:schemeClr val="tx2"/>
              </a:solidFill>
            </a:endParaRPr>
          </a:p>
        </p:txBody>
      </p:sp>
      <p:sp>
        <p:nvSpPr>
          <p:cNvPr id="10" name="Title 1"/>
          <p:cNvSpPr txBox="1">
            <a:spLocks/>
          </p:cNvSpPr>
          <p:nvPr/>
        </p:nvSpPr>
        <p:spPr>
          <a:xfrm rot="21244622">
            <a:off x="2552700" y="5646613"/>
            <a:ext cx="7086600" cy="6858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800" b="0" kern="120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endParaRPr lang="en-CA" sz="2400" b="1" dirty="0"/>
          </a:p>
        </p:txBody>
      </p:sp>
      <p:pic>
        <p:nvPicPr>
          <p:cNvPr id="12" name="Picture 11">
            <a:extLst>
              <a:ext uri="{FF2B5EF4-FFF2-40B4-BE49-F238E27FC236}">
                <a16:creationId xmlns:a16="http://schemas.microsoft.com/office/drawing/2014/main" id="{E059D4E7-6075-1245-A55F-94835012C1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25471" y="5989512"/>
            <a:ext cx="2666529" cy="868488"/>
          </a:xfrm>
          <a:prstGeom prst="rect">
            <a:avLst/>
          </a:prstGeom>
        </p:spPr>
      </p:pic>
    </p:spTree>
    <p:extLst>
      <p:ext uri="{BB962C8B-B14F-4D97-AF65-F5344CB8AC3E}">
        <p14:creationId xmlns:p14="http://schemas.microsoft.com/office/powerpoint/2010/main" val="196475176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6">
            <a:extLst>
              <a:ext uri="{FF2B5EF4-FFF2-40B4-BE49-F238E27FC236}">
                <a16:creationId xmlns:a16="http://schemas.microsoft.com/office/drawing/2014/main" id="{B671B245-B8D5-F246-9E84-5F35051948AB}"/>
              </a:ext>
            </a:extLst>
          </p:cNvPr>
          <p:cNvSpPr txBox="1">
            <a:spLocks/>
          </p:cNvSpPr>
          <p:nvPr/>
        </p:nvSpPr>
        <p:spPr>
          <a:xfrm>
            <a:off x="5791200" y="2192495"/>
            <a:ext cx="6197600" cy="19901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vl2pPr marL="685800" indent="-28575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2pPr>
            <a:lvl3pPr marL="9144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3pPr>
            <a:lvl4pPr marL="11430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4pPr>
            <a:lvl5pPr marL="13716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b="1" dirty="0" smtClean="0">
                <a:solidFill>
                  <a:schemeClr val="accent3"/>
                </a:solidFill>
              </a:rPr>
              <a:t>Key </a:t>
            </a:r>
            <a:r>
              <a:rPr lang="en-US" b="1" dirty="0">
                <a:solidFill>
                  <a:schemeClr val="accent3"/>
                </a:solidFill>
              </a:rPr>
              <a:t>learnings:</a:t>
            </a:r>
          </a:p>
          <a:p>
            <a:pPr lvl="1"/>
            <a:r>
              <a:rPr lang="en-US" dirty="0">
                <a:solidFill>
                  <a:schemeClr val="accent3"/>
                </a:solidFill>
              </a:rPr>
              <a:t>Failure damages </a:t>
            </a:r>
            <a:r>
              <a:rPr lang="en-US" b="1" dirty="0">
                <a:solidFill>
                  <a:schemeClr val="accent1"/>
                </a:solidFill>
              </a:rPr>
              <a:t>physician </a:t>
            </a:r>
            <a:r>
              <a:rPr lang="en-US" b="1" dirty="0" smtClean="0">
                <a:solidFill>
                  <a:schemeClr val="accent1"/>
                </a:solidFill>
              </a:rPr>
              <a:t>engagement</a:t>
            </a:r>
          </a:p>
          <a:p>
            <a:pPr marL="400050" lvl="1" indent="0">
              <a:buNone/>
            </a:pPr>
            <a:endParaRPr lang="en-US" dirty="0">
              <a:solidFill>
                <a:schemeClr val="accent3"/>
              </a:solidFill>
            </a:endParaRPr>
          </a:p>
          <a:p>
            <a:pPr lvl="1"/>
            <a:r>
              <a:rPr lang="en-US" dirty="0">
                <a:solidFill>
                  <a:schemeClr val="accent3"/>
                </a:solidFill>
              </a:rPr>
              <a:t>Significant </a:t>
            </a:r>
            <a:r>
              <a:rPr lang="en-US" b="1" dirty="0">
                <a:solidFill>
                  <a:schemeClr val="accent1"/>
                </a:solidFill>
              </a:rPr>
              <a:t>technical issues</a:t>
            </a:r>
            <a:r>
              <a:rPr lang="en-US" dirty="0">
                <a:solidFill>
                  <a:schemeClr val="accent3"/>
                </a:solidFill>
              </a:rPr>
              <a:t>: PPN and connectivity</a:t>
            </a:r>
          </a:p>
        </p:txBody>
      </p:sp>
      <p:pic>
        <p:nvPicPr>
          <p:cNvPr id="13" name="Content Placeholder 12">
            <a:extLst>
              <a:ext uri="{FF2B5EF4-FFF2-40B4-BE49-F238E27FC236}">
                <a16:creationId xmlns:a16="http://schemas.microsoft.com/office/drawing/2014/main" id="{61224455-008E-C446-AA93-1C0465FD51A7}"/>
              </a:ext>
            </a:extLst>
          </p:cNvPr>
          <p:cNvPicPr>
            <a:picLocks noGrp="1" noChangeAspect="1"/>
          </p:cNvPicPr>
          <p:nvPr>
            <p:ph idx="1"/>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579554" y="2499519"/>
            <a:ext cx="4163051" cy="3230563"/>
          </a:xfrm>
        </p:spPr>
      </p:pic>
      <p:sp>
        <p:nvSpPr>
          <p:cNvPr id="6" name="TextBox 5"/>
          <p:cNvSpPr txBox="1"/>
          <p:nvPr/>
        </p:nvSpPr>
        <p:spPr>
          <a:xfrm>
            <a:off x="1386840" y="250370"/>
            <a:ext cx="7680960" cy="369332"/>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b="1" dirty="0" smtClean="0">
                <a:solidFill>
                  <a:schemeClr val="tx2"/>
                </a:solidFill>
              </a:rPr>
              <a:t>Powell River Division</a:t>
            </a:r>
            <a:endParaRPr lang="en-CA" b="1" dirty="0">
              <a:solidFill>
                <a:schemeClr val="tx2"/>
              </a:solidFill>
            </a:endParaRPr>
          </a:p>
        </p:txBody>
      </p:sp>
      <p:pic>
        <p:nvPicPr>
          <p:cNvPr id="9" name="Picture 8">
            <a:extLst>
              <a:ext uri="{FF2B5EF4-FFF2-40B4-BE49-F238E27FC236}">
                <a16:creationId xmlns:a16="http://schemas.microsoft.com/office/drawing/2014/main" id="{E059D4E7-6075-1245-A55F-94835012C1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25471" y="5989512"/>
            <a:ext cx="2666529" cy="868488"/>
          </a:xfrm>
          <a:prstGeom prst="rect">
            <a:avLst/>
          </a:prstGeom>
        </p:spPr>
      </p:pic>
      <p:sp>
        <p:nvSpPr>
          <p:cNvPr id="10" name="Title 1"/>
          <p:cNvSpPr txBox="1">
            <a:spLocks/>
          </p:cNvSpPr>
          <p:nvPr/>
        </p:nvSpPr>
        <p:spPr>
          <a:xfrm rot="21048464">
            <a:off x="3169288" y="5358698"/>
            <a:ext cx="6248400" cy="10668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800" b="0" kern="120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r>
              <a:rPr lang="en-US" sz="3600" b="1" dirty="0" smtClean="0"/>
              <a:t>Virtual </a:t>
            </a:r>
            <a:r>
              <a:rPr lang="en-US" sz="3600" b="1" dirty="0"/>
              <a:t>c</a:t>
            </a:r>
            <a:r>
              <a:rPr lang="en-US" sz="3600" b="1" dirty="0" smtClean="0"/>
              <a:t>are flop!</a:t>
            </a:r>
            <a:endParaRPr lang="en-CA" sz="3600" b="1" dirty="0"/>
          </a:p>
        </p:txBody>
      </p:sp>
      <p:sp>
        <p:nvSpPr>
          <p:cNvPr id="3" name="TextBox 2"/>
          <p:cNvSpPr txBox="1"/>
          <p:nvPr/>
        </p:nvSpPr>
        <p:spPr>
          <a:xfrm>
            <a:off x="1524000" y="990600"/>
            <a:ext cx="7315200" cy="830997"/>
          </a:xfrm>
          <a:prstGeom prst="rect">
            <a:avLst/>
          </a:prstGeom>
          <a:noFill/>
        </p:spPr>
        <p:txBody>
          <a:bodyPr wrap="square" rtlCol="0">
            <a:spAutoFit/>
          </a:bodyPr>
          <a:lstStyle/>
          <a:p>
            <a:r>
              <a:rPr lang="en-US" sz="2400" b="1" dirty="0" smtClean="0">
                <a:solidFill>
                  <a:schemeClr val="tx2"/>
                </a:solidFill>
              </a:rPr>
              <a:t>Integration </a:t>
            </a:r>
            <a:r>
              <a:rPr lang="en-US" sz="2400" b="1" dirty="0">
                <a:solidFill>
                  <a:schemeClr val="tx2"/>
                </a:solidFill>
              </a:rPr>
              <a:t>of health authority Skype for Business in a GP office</a:t>
            </a:r>
          </a:p>
        </p:txBody>
      </p:sp>
    </p:spTree>
    <p:extLst>
      <p:ext uri="{BB962C8B-B14F-4D97-AF65-F5344CB8AC3E}">
        <p14:creationId xmlns:p14="http://schemas.microsoft.com/office/powerpoint/2010/main" val="132037861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386840" y="959517"/>
            <a:ext cx="7528560" cy="412083"/>
          </a:xfrm>
        </p:spPr>
        <p:txBody>
          <a:bodyPr>
            <a:noAutofit/>
          </a:bodyPr>
          <a:lstStyle/>
          <a:p>
            <a:r>
              <a:rPr lang="en-US" sz="2000" b="1" dirty="0">
                <a:latin typeface="+mn-lt"/>
                <a:ea typeface="+mn-ea"/>
                <a:cs typeface="+mn-cs"/>
              </a:rPr>
              <a:t>Health Service </a:t>
            </a:r>
            <a:r>
              <a:rPr lang="en-US" sz="2000" b="1" dirty="0" smtClean="0">
                <a:latin typeface="+mn-lt"/>
                <a:ea typeface="+mn-ea"/>
                <a:cs typeface="+mn-cs"/>
              </a:rPr>
              <a:t>Planning</a:t>
            </a:r>
            <a:endParaRPr lang="en-CA" sz="2000" b="1" dirty="0">
              <a:latin typeface="+mn-lt"/>
              <a:ea typeface="+mn-ea"/>
              <a:cs typeface="+mn-cs"/>
            </a:endParaRPr>
          </a:p>
        </p:txBody>
      </p:sp>
      <p:pic>
        <p:nvPicPr>
          <p:cNvPr id="2" name="Picture 1">
            <a:extLst>
              <a:ext uri="{FF2B5EF4-FFF2-40B4-BE49-F238E27FC236}">
                <a16:creationId xmlns:a16="http://schemas.microsoft.com/office/drawing/2014/main" id="{3069E49C-DDEA-4146-9339-4107A94D2E0B}"/>
              </a:ext>
            </a:extLst>
          </p:cNvPr>
          <p:cNvPicPr>
            <a:picLocks noChangeAspect="1"/>
          </p:cNvPicPr>
          <p:nvPr/>
        </p:nvPicPr>
        <p:blipFill rotWithShape="1">
          <a:blip r:embed="rId2"/>
          <a:srcRect t="-5769" r="3655" b="33847"/>
          <a:stretch/>
        </p:blipFill>
        <p:spPr>
          <a:xfrm>
            <a:off x="1386840" y="1165558"/>
            <a:ext cx="10693400" cy="5495353"/>
          </a:xfrm>
          <a:prstGeom prst="rect">
            <a:avLst/>
          </a:prstGeom>
        </p:spPr>
      </p:pic>
      <p:sp>
        <p:nvSpPr>
          <p:cNvPr id="5" name="Content Placeholder 6">
            <a:extLst>
              <a:ext uri="{FF2B5EF4-FFF2-40B4-BE49-F238E27FC236}">
                <a16:creationId xmlns:a16="http://schemas.microsoft.com/office/drawing/2014/main" id="{B17E010F-C576-4C4D-9D09-B5B67741D2F2}"/>
              </a:ext>
            </a:extLst>
          </p:cNvPr>
          <p:cNvSpPr txBox="1">
            <a:spLocks/>
          </p:cNvSpPr>
          <p:nvPr/>
        </p:nvSpPr>
        <p:spPr>
          <a:xfrm>
            <a:off x="1386840" y="4442713"/>
            <a:ext cx="2514600" cy="266921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vl2pPr marL="685800" indent="-28575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2pPr>
            <a:lvl3pPr marL="9144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3pPr>
            <a:lvl4pPr marL="11430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4pPr>
            <a:lvl5pPr marL="13716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endParaRPr lang="en-CA" sz="1800" dirty="0"/>
          </a:p>
        </p:txBody>
      </p:sp>
      <p:sp>
        <p:nvSpPr>
          <p:cNvPr id="8" name="TextBox 7"/>
          <p:cNvSpPr txBox="1"/>
          <p:nvPr/>
        </p:nvSpPr>
        <p:spPr>
          <a:xfrm>
            <a:off x="1386840" y="250370"/>
            <a:ext cx="7680960" cy="369332"/>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b="1" dirty="0" smtClean="0">
                <a:solidFill>
                  <a:schemeClr val="tx2"/>
                </a:solidFill>
              </a:rPr>
              <a:t>Thompson Region Division</a:t>
            </a:r>
            <a:endParaRPr lang="en-CA" b="1" dirty="0">
              <a:solidFill>
                <a:schemeClr val="tx2"/>
              </a:solidFill>
            </a:endParaRPr>
          </a:p>
        </p:txBody>
      </p:sp>
    </p:spTree>
    <p:extLst>
      <p:ext uri="{BB962C8B-B14F-4D97-AF65-F5344CB8AC3E}">
        <p14:creationId xmlns:p14="http://schemas.microsoft.com/office/powerpoint/2010/main" val="5234533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3270" y="904099"/>
            <a:ext cx="7578861" cy="599168"/>
          </a:xfrm>
        </p:spPr>
        <p:txBody>
          <a:bodyPr>
            <a:normAutofit/>
          </a:bodyPr>
          <a:lstStyle/>
          <a:p>
            <a:r>
              <a:rPr lang="en-CA" sz="1800" b="1" dirty="0">
                <a:latin typeface="+mn-lt"/>
              </a:rPr>
              <a:t>Assisted/Independent </a:t>
            </a:r>
            <a:r>
              <a:rPr lang="en-CA" sz="1800" b="1" dirty="0" smtClean="0">
                <a:latin typeface="+mn-lt"/>
              </a:rPr>
              <a:t>Living Pilot Project: “Health </a:t>
            </a:r>
            <a:r>
              <a:rPr lang="en-CA" sz="1800" b="1" dirty="0">
                <a:latin typeface="+mn-lt"/>
              </a:rPr>
              <a:t>Hub”</a:t>
            </a:r>
          </a:p>
        </p:txBody>
      </p:sp>
      <p:pic>
        <p:nvPicPr>
          <p:cNvPr id="4" name="Content Placeholder 3" descr="J:\seniors-1505935_960_720.jpg"/>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8513958" y="2965193"/>
            <a:ext cx="1043730" cy="807481"/>
          </a:xfrm>
          <a:prstGeom prst="rect">
            <a:avLst/>
          </a:prstGeom>
          <a:noFill/>
          <a:ln w="19050">
            <a:noFill/>
          </a:ln>
          <a:effectLst>
            <a:glow rad="76200">
              <a:schemeClr val="tx2">
                <a:alpha val="68000"/>
              </a:schemeClr>
            </a:glow>
          </a:effectLst>
        </p:spPr>
      </p:pic>
      <p:sp>
        <p:nvSpPr>
          <p:cNvPr id="7" name="Rectangle 6"/>
          <p:cNvSpPr/>
          <p:nvPr/>
        </p:nvSpPr>
        <p:spPr>
          <a:xfrm>
            <a:off x="7696969" y="5099676"/>
            <a:ext cx="3183642" cy="738664"/>
          </a:xfrm>
          <a:prstGeom prst="rect">
            <a:avLst/>
          </a:prstGeom>
        </p:spPr>
        <p:txBody>
          <a:bodyPr wrap="square">
            <a:spAutoFit/>
          </a:bodyPr>
          <a:lstStyle/>
          <a:p>
            <a:pPr marL="121260" defTabSz="686156">
              <a:spcBef>
                <a:spcPts val="750"/>
              </a:spcBef>
              <a:spcAft>
                <a:spcPts val="136"/>
              </a:spcAft>
            </a:pPr>
            <a:r>
              <a:rPr lang="en-CA" sz="1400" dirty="0">
                <a:solidFill>
                  <a:schemeClr val="accent3">
                    <a:lumMod val="50000"/>
                  </a:schemeClr>
                </a:solidFill>
              </a:rPr>
              <a:t>Streamlined connections to specialised services for pre-frail and frail seniors </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92132" y="5836705"/>
            <a:ext cx="3285285" cy="1003007"/>
          </a:xfrm>
          <a:prstGeom prst="rect">
            <a:avLst/>
          </a:prstGeom>
        </p:spPr>
      </p:pic>
      <p:sp>
        <p:nvSpPr>
          <p:cNvPr id="10" name="Rectangle 9"/>
          <p:cNvSpPr/>
          <p:nvPr/>
        </p:nvSpPr>
        <p:spPr>
          <a:xfrm>
            <a:off x="9578633" y="3630131"/>
            <a:ext cx="2696464" cy="830997"/>
          </a:xfrm>
          <a:prstGeom prst="rect">
            <a:avLst/>
          </a:prstGeom>
        </p:spPr>
        <p:txBody>
          <a:bodyPr wrap="square">
            <a:spAutoFit/>
          </a:bodyPr>
          <a:lstStyle/>
          <a:p>
            <a:pPr marL="121260" defTabSz="686156">
              <a:spcBef>
                <a:spcPts val="750"/>
              </a:spcBef>
              <a:spcAft>
                <a:spcPts val="136"/>
              </a:spcAft>
            </a:pPr>
            <a:r>
              <a:rPr lang="en-CA" sz="1600" dirty="0">
                <a:solidFill>
                  <a:schemeClr val="accent3">
                    <a:lumMod val="50000"/>
                  </a:schemeClr>
                </a:solidFill>
              </a:rPr>
              <a:t>Expedited referrals to Fraser Health Home Health Services</a:t>
            </a:r>
          </a:p>
        </p:txBody>
      </p:sp>
      <p:sp>
        <p:nvSpPr>
          <p:cNvPr id="12" name="Rectangle 11"/>
          <p:cNvSpPr/>
          <p:nvPr/>
        </p:nvSpPr>
        <p:spPr>
          <a:xfrm>
            <a:off x="6195047" y="1671228"/>
            <a:ext cx="2206765" cy="830997"/>
          </a:xfrm>
          <a:prstGeom prst="rect">
            <a:avLst/>
          </a:prstGeom>
        </p:spPr>
        <p:txBody>
          <a:bodyPr wrap="square">
            <a:spAutoFit/>
          </a:bodyPr>
          <a:lstStyle/>
          <a:p>
            <a:pPr marL="121260" algn="ctr" defTabSz="686156">
              <a:spcBef>
                <a:spcPts val="750"/>
              </a:spcBef>
              <a:spcAft>
                <a:spcPts val="136"/>
              </a:spcAft>
            </a:pPr>
            <a:r>
              <a:rPr lang="en-CA" sz="1600" dirty="0">
                <a:solidFill>
                  <a:schemeClr val="accent3">
                    <a:lumMod val="50000"/>
                  </a:schemeClr>
                </a:solidFill>
              </a:rPr>
              <a:t>Pilot expanded to second seniors residence </a:t>
            </a:r>
          </a:p>
        </p:txBody>
      </p:sp>
      <p:sp>
        <p:nvSpPr>
          <p:cNvPr id="14" name="Rectangle 13"/>
          <p:cNvSpPr/>
          <p:nvPr/>
        </p:nvSpPr>
        <p:spPr>
          <a:xfrm>
            <a:off x="1454584" y="1915765"/>
            <a:ext cx="4089085" cy="3529171"/>
          </a:xfrm>
          <a:prstGeom prst="rect">
            <a:avLst/>
          </a:prstGeom>
        </p:spPr>
        <p:txBody>
          <a:bodyPr wrap="square">
            <a:spAutoFit/>
          </a:bodyPr>
          <a:lstStyle/>
          <a:p>
            <a:pPr marL="121260" defTabSz="686156">
              <a:spcAft>
                <a:spcPts val="51"/>
              </a:spcAft>
            </a:pPr>
            <a:r>
              <a:rPr lang="en-CA" sz="2000" b="1" dirty="0">
                <a:ln w="12700" cmpd="sng">
                  <a:solidFill>
                    <a:schemeClr val="accent4"/>
                  </a:solidFill>
                  <a:prstDash val="solid"/>
                </a:ln>
                <a:solidFill>
                  <a:schemeClr val="tx2"/>
                </a:solidFill>
              </a:rPr>
              <a:t>83% </a:t>
            </a:r>
            <a:r>
              <a:rPr lang="en-CA" sz="2000" dirty="0">
                <a:solidFill>
                  <a:schemeClr val="accent3">
                    <a:lumMod val="50000"/>
                  </a:schemeClr>
                </a:solidFill>
              </a:rPr>
              <a:t>of residents feel more confident taking care of their own </a:t>
            </a:r>
            <a:r>
              <a:rPr lang="en-CA" sz="2000" dirty="0" smtClean="0">
                <a:solidFill>
                  <a:schemeClr val="accent3">
                    <a:lumMod val="50000"/>
                  </a:schemeClr>
                </a:solidFill>
              </a:rPr>
              <a:t>health</a:t>
            </a:r>
          </a:p>
          <a:p>
            <a:pPr marL="121260" defTabSz="686156">
              <a:spcAft>
                <a:spcPts val="51"/>
              </a:spcAft>
            </a:pPr>
            <a:endParaRPr lang="en-CA" sz="2000" dirty="0">
              <a:solidFill>
                <a:schemeClr val="accent3">
                  <a:lumMod val="50000"/>
                </a:schemeClr>
              </a:solidFill>
            </a:endParaRPr>
          </a:p>
          <a:p>
            <a:pPr marL="121260" defTabSz="686156">
              <a:spcBef>
                <a:spcPts val="750"/>
              </a:spcBef>
              <a:spcAft>
                <a:spcPts val="136"/>
              </a:spcAft>
            </a:pPr>
            <a:r>
              <a:rPr lang="en-CA" sz="2000" b="1" dirty="0">
                <a:ln w="12700" cmpd="sng">
                  <a:solidFill>
                    <a:schemeClr val="accent4"/>
                  </a:solidFill>
                  <a:prstDash val="solid"/>
                </a:ln>
                <a:solidFill>
                  <a:schemeClr val="tx2"/>
                </a:solidFill>
              </a:rPr>
              <a:t>96% </a:t>
            </a:r>
            <a:r>
              <a:rPr lang="en-CA" sz="2000" dirty="0">
                <a:solidFill>
                  <a:schemeClr val="accent3">
                    <a:lumMod val="50000"/>
                  </a:schemeClr>
                </a:solidFill>
              </a:rPr>
              <a:t>increased their knowledge of healthy </a:t>
            </a:r>
            <a:r>
              <a:rPr lang="en-CA" sz="2000" dirty="0" smtClean="0">
                <a:solidFill>
                  <a:schemeClr val="accent3">
                    <a:lumMod val="50000"/>
                  </a:schemeClr>
                </a:solidFill>
              </a:rPr>
              <a:t>aging</a:t>
            </a:r>
          </a:p>
          <a:p>
            <a:pPr marL="121260" defTabSz="686156">
              <a:spcBef>
                <a:spcPts val="750"/>
              </a:spcBef>
              <a:spcAft>
                <a:spcPts val="136"/>
              </a:spcAft>
            </a:pPr>
            <a:endParaRPr lang="en-CA" sz="2000" dirty="0">
              <a:solidFill>
                <a:schemeClr val="accent3">
                  <a:lumMod val="50000"/>
                </a:schemeClr>
              </a:solidFill>
            </a:endParaRPr>
          </a:p>
          <a:p>
            <a:pPr marL="121260" defTabSz="686156">
              <a:spcBef>
                <a:spcPts val="750"/>
              </a:spcBef>
              <a:spcAft>
                <a:spcPts val="136"/>
              </a:spcAft>
            </a:pPr>
            <a:r>
              <a:rPr lang="en-CA" sz="2000" b="1" dirty="0">
                <a:ln w="12700" cmpd="sng">
                  <a:solidFill>
                    <a:schemeClr val="accent4"/>
                  </a:solidFill>
                  <a:prstDash val="solid"/>
                </a:ln>
                <a:solidFill>
                  <a:schemeClr val="tx2"/>
                </a:solidFill>
              </a:rPr>
              <a:t>93% </a:t>
            </a:r>
            <a:r>
              <a:rPr lang="en-CA" sz="2000" dirty="0">
                <a:solidFill>
                  <a:schemeClr val="accent3">
                    <a:lumMod val="50000"/>
                  </a:schemeClr>
                </a:solidFill>
              </a:rPr>
              <a:t>are more aware of supports and services available to them</a:t>
            </a:r>
          </a:p>
        </p:txBody>
      </p:sp>
      <p:sp>
        <p:nvSpPr>
          <p:cNvPr id="15" name="Rectangle 14"/>
          <p:cNvSpPr/>
          <p:nvPr/>
        </p:nvSpPr>
        <p:spPr>
          <a:xfrm>
            <a:off x="9086330" y="1780666"/>
            <a:ext cx="1597272" cy="830997"/>
          </a:xfrm>
          <a:prstGeom prst="rect">
            <a:avLst/>
          </a:prstGeom>
        </p:spPr>
        <p:txBody>
          <a:bodyPr wrap="square">
            <a:spAutoFit/>
          </a:bodyPr>
          <a:lstStyle/>
          <a:p>
            <a:pPr marL="121260" algn="r" defTabSz="686156">
              <a:spcBef>
                <a:spcPts val="750"/>
              </a:spcBef>
              <a:spcAft>
                <a:spcPts val="136"/>
              </a:spcAft>
            </a:pPr>
            <a:r>
              <a:rPr lang="en-CA" sz="1600" dirty="0">
                <a:solidFill>
                  <a:schemeClr val="accent3">
                    <a:lumMod val="50000"/>
                  </a:schemeClr>
                </a:solidFill>
              </a:rPr>
              <a:t>97% family physician engagement </a:t>
            </a:r>
          </a:p>
        </p:txBody>
      </p:sp>
      <p:sp>
        <p:nvSpPr>
          <p:cNvPr id="16" name="Rectangle 15"/>
          <p:cNvSpPr/>
          <p:nvPr/>
        </p:nvSpPr>
        <p:spPr>
          <a:xfrm>
            <a:off x="6070004" y="3710447"/>
            <a:ext cx="2423009" cy="830997"/>
          </a:xfrm>
          <a:prstGeom prst="rect">
            <a:avLst/>
          </a:prstGeom>
        </p:spPr>
        <p:txBody>
          <a:bodyPr wrap="square">
            <a:spAutoFit/>
          </a:bodyPr>
          <a:lstStyle/>
          <a:p>
            <a:pPr marL="121260" algn="ctr" defTabSz="686156">
              <a:spcBef>
                <a:spcPts val="750"/>
              </a:spcBef>
              <a:spcAft>
                <a:spcPts val="136"/>
              </a:spcAft>
            </a:pPr>
            <a:r>
              <a:rPr lang="en-CA" sz="1600" dirty="0">
                <a:solidFill>
                  <a:schemeClr val="accent3">
                    <a:lumMod val="50000"/>
                  </a:schemeClr>
                </a:solidFill>
              </a:rPr>
              <a:t>Mobile Falls Clinic </a:t>
            </a:r>
            <a:r>
              <a:rPr lang="en-CA" sz="1600" dirty="0" smtClean="0">
                <a:solidFill>
                  <a:schemeClr val="accent3">
                    <a:lumMod val="50000"/>
                  </a:schemeClr>
                </a:solidFill>
              </a:rPr>
              <a:t>resulted </a:t>
            </a:r>
            <a:r>
              <a:rPr lang="en-CA" sz="1600" dirty="0">
                <a:solidFill>
                  <a:schemeClr val="accent3">
                    <a:lumMod val="50000"/>
                  </a:schemeClr>
                </a:solidFill>
              </a:rPr>
              <a:t>in Reduced Risk of Falls</a:t>
            </a:r>
          </a:p>
        </p:txBody>
      </p:sp>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91801" y="1511633"/>
            <a:ext cx="592199" cy="1184398"/>
          </a:xfrm>
          <a:prstGeom prst="rect">
            <a:avLst/>
          </a:prstGeom>
          <a:effectLst/>
        </p:spPr>
      </p:pic>
      <p:pic>
        <p:nvPicPr>
          <p:cNvPr id="18" name="Picture 17" descr="J:\house.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23296" y="2509612"/>
            <a:ext cx="325907" cy="362762"/>
          </a:xfrm>
          <a:prstGeom prst="rect">
            <a:avLst/>
          </a:prstGeom>
          <a:solidFill>
            <a:schemeClr val="bg1"/>
          </a:solidFill>
          <a:ln>
            <a:noFill/>
          </a:ln>
          <a:effectLst/>
        </p:spPr>
      </p:pic>
      <p:pic>
        <p:nvPicPr>
          <p:cNvPr id="19" name="Picture 18" descr="J:\house.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52012" y="2514650"/>
            <a:ext cx="325907" cy="362762"/>
          </a:xfrm>
          <a:prstGeom prst="rect">
            <a:avLst/>
          </a:prstGeom>
          <a:solidFill>
            <a:schemeClr val="bg1"/>
          </a:solidFill>
          <a:ln>
            <a:noFill/>
          </a:ln>
          <a:effectLst/>
        </p:spPr>
      </p:pic>
      <p:sp>
        <p:nvSpPr>
          <p:cNvPr id="20" name="TextBox 19"/>
          <p:cNvSpPr txBox="1"/>
          <p:nvPr/>
        </p:nvSpPr>
        <p:spPr>
          <a:xfrm>
            <a:off x="1386840" y="166740"/>
            <a:ext cx="4709160" cy="52322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800" b="1" dirty="0" smtClean="0">
                <a:solidFill>
                  <a:schemeClr val="tx2"/>
                </a:solidFill>
              </a:rPr>
              <a:t>Delta Division</a:t>
            </a:r>
            <a:endParaRPr lang="en-CA" sz="2800" b="1" dirty="0">
              <a:solidFill>
                <a:schemeClr val="tx2"/>
              </a:solidFill>
            </a:endParaRPr>
          </a:p>
        </p:txBody>
      </p:sp>
      <p:cxnSp>
        <p:nvCxnSpPr>
          <p:cNvPr id="5" name="Straight Connector 4"/>
          <p:cNvCxnSpPr/>
          <p:nvPr/>
        </p:nvCxnSpPr>
        <p:spPr>
          <a:xfrm>
            <a:off x="5943600" y="2112180"/>
            <a:ext cx="0" cy="3907620"/>
          </a:xfrm>
          <a:prstGeom prst="line">
            <a:avLst/>
          </a:prstGeom>
          <a:ln w="19050">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26" name="Striped Right Arrow 25"/>
          <p:cNvSpPr/>
          <p:nvPr/>
        </p:nvSpPr>
        <p:spPr>
          <a:xfrm rot="5400000">
            <a:off x="6969759" y="3030561"/>
            <a:ext cx="663407" cy="532671"/>
          </a:xfrm>
          <a:prstGeom prst="stripedRightArrow">
            <a:avLst/>
          </a:prstGeom>
          <a:ln>
            <a:solidFill>
              <a:schemeClr val="accent2"/>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a:p>
        </p:txBody>
      </p:sp>
      <p:grpSp>
        <p:nvGrpSpPr>
          <p:cNvPr id="80" name="Group 79"/>
          <p:cNvGrpSpPr/>
          <p:nvPr/>
        </p:nvGrpSpPr>
        <p:grpSpPr>
          <a:xfrm>
            <a:off x="7210639" y="4867274"/>
            <a:ext cx="775455" cy="847726"/>
            <a:chOff x="6095084" y="5500007"/>
            <a:chExt cx="775455" cy="847726"/>
          </a:xfrm>
        </p:grpSpPr>
        <p:sp>
          <p:nvSpPr>
            <p:cNvPr id="51" name="Rounded Rectangle 50"/>
            <p:cNvSpPr/>
            <p:nvPr/>
          </p:nvSpPr>
          <p:spPr>
            <a:xfrm>
              <a:off x="6446838" y="5500007"/>
              <a:ext cx="45719" cy="847726"/>
            </a:xfrm>
            <a:prstGeom prst="roundRect">
              <a:avLst/>
            </a:prstGeom>
            <a:noFill/>
            <a:ln w="15875">
              <a:solidFill>
                <a:schemeClr val="tx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8" name="Pentagon 47"/>
            <p:cNvSpPr/>
            <p:nvPr/>
          </p:nvSpPr>
          <p:spPr>
            <a:xfrm>
              <a:off x="6413339" y="5591487"/>
              <a:ext cx="457200" cy="118792"/>
            </a:xfrm>
            <a:prstGeom prst="homePlate">
              <a:avLst/>
            </a:prstGeom>
            <a:solidFill>
              <a:schemeClr val="bg1"/>
            </a:solidFill>
            <a:ln w="19050">
              <a:solidFill>
                <a:schemeClr val="accent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9" name="Pentagon 48"/>
            <p:cNvSpPr/>
            <p:nvPr/>
          </p:nvSpPr>
          <p:spPr>
            <a:xfrm rot="10800000">
              <a:off x="6095084" y="5777309"/>
              <a:ext cx="457200" cy="118792"/>
            </a:xfrm>
            <a:prstGeom prst="homePlate">
              <a:avLst/>
            </a:prstGeom>
            <a:solidFill>
              <a:schemeClr val="bg1"/>
            </a:solidFill>
            <a:ln w="19050">
              <a:solidFill>
                <a:schemeClr val="accent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79" name="Group 78"/>
          <p:cNvGrpSpPr/>
          <p:nvPr/>
        </p:nvGrpSpPr>
        <p:grpSpPr>
          <a:xfrm>
            <a:off x="10787095" y="4314300"/>
            <a:ext cx="1021941" cy="436613"/>
            <a:chOff x="9982200" y="4592587"/>
            <a:chExt cx="1447799" cy="618556"/>
          </a:xfrm>
          <a:effectLst>
            <a:outerShdw blurRad="50800" dist="38100" dir="2700000" algn="tl" rotWithShape="0">
              <a:prstClr val="black">
                <a:alpha val="40000"/>
              </a:prstClr>
            </a:outerShdw>
          </a:effectLst>
        </p:grpSpPr>
        <p:sp>
          <p:nvSpPr>
            <p:cNvPr id="52" name="Oval 51"/>
            <p:cNvSpPr/>
            <p:nvPr/>
          </p:nvSpPr>
          <p:spPr>
            <a:xfrm>
              <a:off x="10787094" y="4592587"/>
              <a:ext cx="642905" cy="618556"/>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64" name="Straight Connector 63"/>
            <p:cNvCxnSpPr/>
            <p:nvPr/>
          </p:nvCxnSpPr>
          <p:spPr>
            <a:xfrm>
              <a:off x="11027575" y="4750913"/>
              <a:ext cx="80971" cy="22368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H="1">
              <a:off x="11108546" y="4808095"/>
              <a:ext cx="29673" cy="16650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10134600" y="4800600"/>
              <a:ext cx="523133"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9982200" y="4953000"/>
              <a:ext cx="523133"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0134600" y="5105400"/>
              <a:ext cx="523133"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4338966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0700" y="5245971"/>
            <a:ext cx="8610600" cy="1483692"/>
          </a:xfrm>
        </p:spPr>
        <p:txBody>
          <a:bodyPr>
            <a:noAutofit/>
          </a:bodyPr>
          <a:lstStyle/>
          <a:p>
            <a:r>
              <a:rPr lang="en-US" sz="3200" b="1" dirty="0">
                <a:ln w="12700" cmpd="sng">
                  <a:noFill/>
                  <a:prstDash val="solid"/>
                </a:ln>
                <a:solidFill>
                  <a:schemeClr val="accent2"/>
                </a:solidFill>
                <a:effectLst>
                  <a:outerShdw blurRad="50800" dist="50800" dir="2700000" algn="tl" rotWithShape="0">
                    <a:prstClr val="black">
                      <a:alpha val="54000"/>
                    </a:prstClr>
                  </a:outerShdw>
                </a:effectLst>
              </a:rPr>
              <a:t>Primary h</a:t>
            </a:r>
            <a:r>
              <a:rPr lang="en-US" sz="3200" b="1" dirty="0" smtClean="0">
                <a:ln w="12700" cmpd="sng">
                  <a:noFill/>
                  <a:prstDash val="solid"/>
                </a:ln>
                <a:solidFill>
                  <a:schemeClr val="accent2"/>
                </a:solidFill>
                <a:effectLst>
                  <a:outerShdw blurRad="50800" dist="50800" dir="2700000" algn="tl" rotWithShape="0">
                    <a:prstClr val="black">
                      <a:alpha val="54000"/>
                    </a:prstClr>
                  </a:outerShdw>
                </a:effectLst>
              </a:rPr>
              <a:t>ealth care </a:t>
            </a:r>
            <a:r>
              <a:rPr lang="en-US" sz="3200" b="1" dirty="0">
                <a:ln w="12700" cmpd="sng">
                  <a:noFill/>
                  <a:prstDash val="solid"/>
                </a:ln>
                <a:solidFill>
                  <a:schemeClr val="accent2"/>
                </a:solidFill>
                <a:effectLst>
                  <a:outerShdw blurRad="50800" dist="50800" dir="2700000" algn="tl" rotWithShape="0">
                    <a:prstClr val="black">
                      <a:alpha val="54000"/>
                    </a:prstClr>
                  </a:outerShdw>
                </a:effectLst>
              </a:rPr>
              <a:t>i</a:t>
            </a:r>
            <a:r>
              <a:rPr lang="en-US" sz="3200" b="1" dirty="0" smtClean="0">
                <a:ln w="12700" cmpd="sng">
                  <a:noFill/>
                  <a:prstDash val="solid"/>
                </a:ln>
                <a:solidFill>
                  <a:schemeClr val="accent2"/>
                </a:solidFill>
                <a:effectLst>
                  <a:outerShdw blurRad="50800" dist="50800" dir="2700000" algn="tl" rotWithShape="0">
                    <a:prstClr val="black">
                      <a:alpha val="54000"/>
                    </a:prstClr>
                  </a:outerShdw>
                </a:effectLst>
              </a:rPr>
              <a:t>nspired </a:t>
            </a:r>
            <a:r>
              <a:rPr lang="en-US" sz="3200" b="1" dirty="0">
                <a:ln w="12700" cmpd="sng">
                  <a:noFill/>
                  <a:prstDash val="solid"/>
                </a:ln>
                <a:solidFill>
                  <a:schemeClr val="accent2"/>
                </a:solidFill>
                <a:effectLst>
                  <a:outerShdw blurRad="50800" dist="50800" dir="2700000" algn="tl" rotWithShape="0">
                    <a:prstClr val="black">
                      <a:alpha val="54000"/>
                    </a:prstClr>
                  </a:outerShdw>
                </a:effectLst>
              </a:rPr>
              <a:t>by YOU </a:t>
            </a:r>
            <a:endParaRPr lang="en-CA" sz="3200" b="1" dirty="0">
              <a:ln w="12700" cmpd="sng">
                <a:noFill/>
                <a:prstDash val="solid"/>
              </a:ln>
              <a:solidFill>
                <a:schemeClr val="accent2"/>
              </a:solidFill>
              <a:effectLst>
                <a:outerShdw blurRad="50800" dist="50800" dir="2700000" algn="tl" rotWithShape="0">
                  <a:prstClr val="black">
                    <a:alpha val="54000"/>
                  </a:prstClr>
                </a:outerShdw>
              </a:effectLst>
            </a:endParaRPr>
          </a:p>
        </p:txBody>
      </p:sp>
      <p:pic>
        <p:nvPicPr>
          <p:cNvPr id="5" name="Picture 4" descr="A screenshot of a cell phone&#10;&#10;Description automatically generated">
            <a:extLst>
              <a:ext uri="{FF2B5EF4-FFF2-40B4-BE49-F238E27FC236}">
                <a16:creationId xmlns:a16="http://schemas.microsoft.com/office/drawing/2014/main" id="{187D9022-C20D-4A56-A0E8-77FF97DEAC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1612028"/>
            <a:ext cx="10359846" cy="3633943"/>
          </a:xfrm>
          <a:prstGeom prst="rect">
            <a:avLst/>
          </a:prstGeom>
        </p:spPr>
      </p:pic>
      <p:sp>
        <p:nvSpPr>
          <p:cNvPr id="6" name="Content Placeholder 2">
            <a:extLst>
              <a:ext uri="{FF2B5EF4-FFF2-40B4-BE49-F238E27FC236}">
                <a16:creationId xmlns:a16="http://schemas.microsoft.com/office/drawing/2014/main" id="{FE41570B-D177-4A86-976C-66CB279D2544}"/>
              </a:ext>
            </a:extLst>
          </p:cNvPr>
          <p:cNvSpPr txBox="1">
            <a:spLocks/>
          </p:cNvSpPr>
          <p:nvPr/>
        </p:nvSpPr>
        <p:spPr>
          <a:xfrm>
            <a:off x="1447800" y="1050704"/>
            <a:ext cx="7543800" cy="47329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vl2pPr marL="685800" indent="-28575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2pPr>
            <a:lvl3pPr marL="9144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3pPr>
            <a:lvl4pPr marL="11430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4pPr>
            <a:lvl5pPr marL="13716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000" b="1" dirty="0">
                <a:solidFill>
                  <a:schemeClr val="tx2"/>
                </a:solidFill>
                <a:latin typeface="+mn-lt"/>
                <a:ea typeface="+mn-ea"/>
                <a:cs typeface="+mn-cs"/>
              </a:rPr>
              <a:t>A community vision for primary health care</a:t>
            </a:r>
          </a:p>
        </p:txBody>
      </p:sp>
      <p:sp>
        <p:nvSpPr>
          <p:cNvPr id="7" name="TextBox 6"/>
          <p:cNvSpPr txBox="1"/>
          <p:nvPr/>
        </p:nvSpPr>
        <p:spPr>
          <a:xfrm>
            <a:off x="1447800" y="256664"/>
            <a:ext cx="7680960" cy="369332"/>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b="1" dirty="0" smtClean="0">
                <a:solidFill>
                  <a:schemeClr val="tx2"/>
                </a:solidFill>
              </a:rPr>
              <a:t>Thompson Region Division</a:t>
            </a:r>
            <a:endParaRPr lang="en-CA" b="1" dirty="0">
              <a:solidFill>
                <a:schemeClr val="tx2"/>
              </a:solidFill>
            </a:endParaRPr>
          </a:p>
        </p:txBody>
      </p:sp>
    </p:spTree>
    <p:extLst>
      <p:ext uri="{BB962C8B-B14F-4D97-AF65-F5344CB8AC3E}">
        <p14:creationId xmlns:p14="http://schemas.microsoft.com/office/powerpoint/2010/main" val="23050014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4440" y="914400"/>
            <a:ext cx="7543800" cy="838200"/>
          </a:xfrm>
        </p:spPr>
        <p:txBody>
          <a:bodyPr>
            <a:noAutofit/>
          </a:bodyPr>
          <a:lstStyle/>
          <a:p>
            <a:r>
              <a:rPr lang="en-US" sz="1800" b="1" dirty="0">
                <a:latin typeface="+mn-lt"/>
                <a:ea typeface="+mn-ea"/>
                <a:cs typeface="+mn-cs"/>
              </a:rPr>
              <a:t>Better Together: Division of Family Practice and Facility Engagement Collaboration</a:t>
            </a:r>
            <a:endParaRPr lang="en-CA" sz="1800" b="1" dirty="0">
              <a:latin typeface="+mn-lt"/>
              <a:ea typeface="+mn-ea"/>
              <a:cs typeface="+mn-cs"/>
            </a:endParaRPr>
          </a:p>
        </p:txBody>
      </p:sp>
      <p:sp>
        <p:nvSpPr>
          <p:cNvPr id="3" name="Content Placeholder 2"/>
          <p:cNvSpPr>
            <a:spLocks noGrp="1"/>
          </p:cNvSpPr>
          <p:nvPr>
            <p:ph idx="1"/>
          </p:nvPr>
        </p:nvSpPr>
        <p:spPr>
          <a:xfrm>
            <a:off x="1386840" y="1871861"/>
            <a:ext cx="9738360" cy="4224139"/>
          </a:xfrm>
        </p:spPr>
        <p:txBody>
          <a:bodyPr>
            <a:normAutofit fontScale="92500" lnSpcReduction="10000"/>
          </a:bodyPr>
          <a:lstStyle/>
          <a:p>
            <a:pPr marL="0" indent="0">
              <a:buNone/>
            </a:pPr>
            <a:r>
              <a:rPr lang="en-CA" sz="2200" dirty="0">
                <a:solidFill>
                  <a:schemeClr val="accent3"/>
                </a:solidFill>
              </a:rPr>
              <a:t>The Thompson Region Division of Family Practice and the Royal Inland Hospital Medical Staff Association </a:t>
            </a:r>
            <a:r>
              <a:rPr lang="en-CA" sz="2200" b="1" dirty="0">
                <a:solidFill>
                  <a:schemeClr val="accent1"/>
                </a:solidFill>
              </a:rPr>
              <a:t>joined forces </a:t>
            </a:r>
            <a:r>
              <a:rPr lang="en-CA" sz="2200" dirty="0">
                <a:solidFill>
                  <a:schemeClr val="accent3"/>
                </a:solidFill>
              </a:rPr>
              <a:t>to bridge the gap between </a:t>
            </a:r>
            <a:r>
              <a:rPr lang="en-CA" sz="2200" b="1" dirty="0">
                <a:solidFill>
                  <a:schemeClr val="tx2"/>
                </a:solidFill>
              </a:rPr>
              <a:t>community and facility </a:t>
            </a:r>
            <a:r>
              <a:rPr lang="en-CA" sz="2200" dirty="0">
                <a:solidFill>
                  <a:schemeClr val="accent3"/>
                </a:solidFill>
              </a:rPr>
              <a:t>providers.  </a:t>
            </a:r>
          </a:p>
          <a:p>
            <a:pPr marL="0" indent="0">
              <a:buNone/>
            </a:pPr>
            <a:endParaRPr lang="en-CA" sz="1000" dirty="0">
              <a:solidFill>
                <a:schemeClr val="accent3"/>
              </a:solidFill>
            </a:endParaRPr>
          </a:p>
          <a:p>
            <a:pPr marL="0" indent="0">
              <a:buNone/>
            </a:pPr>
            <a:endParaRPr lang="en-CA" sz="1800" dirty="0" smtClean="0">
              <a:solidFill>
                <a:schemeClr val="accent3"/>
              </a:solidFill>
            </a:endParaRPr>
          </a:p>
          <a:p>
            <a:pPr marL="0" indent="0">
              <a:buNone/>
            </a:pPr>
            <a:endParaRPr lang="en-CA" sz="1800" dirty="0">
              <a:solidFill>
                <a:schemeClr val="accent3"/>
              </a:solidFill>
            </a:endParaRPr>
          </a:p>
          <a:p>
            <a:pPr marL="0" indent="0">
              <a:buNone/>
            </a:pPr>
            <a:endParaRPr lang="en-CA" sz="1800" dirty="0" smtClean="0">
              <a:solidFill>
                <a:schemeClr val="accent3"/>
              </a:solidFill>
            </a:endParaRPr>
          </a:p>
          <a:p>
            <a:pPr marL="0" indent="0">
              <a:buNone/>
            </a:pPr>
            <a:endParaRPr lang="en-CA" sz="2600" dirty="0" smtClean="0">
              <a:solidFill>
                <a:schemeClr val="accent3"/>
              </a:solidFill>
            </a:endParaRPr>
          </a:p>
          <a:p>
            <a:pPr marL="0" indent="0">
              <a:buNone/>
            </a:pPr>
            <a:r>
              <a:rPr lang="en-CA" sz="2600" dirty="0" smtClean="0">
                <a:solidFill>
                  <a:schemeClr val="accent3"/>
                </a:solidFill>
              </a:rPr>
              <a:t>A </a:t>
            </a:r>
            <a:r>
              <a:rPr lang="en-CA" sz="2600" dirty="0">
                <a:solidFill>
                  <a:schemeClr val="accent3"/>
                </a:solidFill>
              </a:rPr>
              <a:t>further partnership has developed as a result, the </a:t>
            </a:r>
            <a:r>
              <a:rPr lang="en-CA" sz="2600" b="1" dirty="0">
                <a:solidFill>
                  <a:schemeClr val="tx2"/>
                </a:solidFill>
              </a:rPr>
              <a:t>Thompson Medical Alliance</a:t>
            </a:r>
            <a:r>
              <a:rPr lang="en-CA" sz="2600" dirty="0">
                <a:solidFill>
                  <a:schemeClr val="accent3"/>
                </a:solidFill>
              </a:rPr>
              <a:t>, which includes Physician Quality Improvement, </a:t>
            </a:r>
            <a:r>
              <a:rPr lang="en-CA" sz="2600" dirty="0" smtClean="0">
                <a:solidFill>
                  <a:schemeClr val="accent3"/>
                </a:solidFill>
              </a:rPr>
              <a:t>the Practice </a:t>
            </a:r>
            <a:r>
              <a:rPr lang="en-CA" sz="2600" dirty="0">
                <a:solidFill>
                  <a:schemeClr val="accent3"/>
                </a:solidFill>
              </a:rPr>
              <a:t>Support Program, Interior Health Quality Improvement, IH Research Department, as well as </a:t>
            </a:r>
            <a:r>
              <a:rPr lang="en-CA" sz="2600" dirty="0" smtClean="0">
                <a:solidFill>
                  <a:schemeClr val="accent3"/>
                </a:solidFill>
              </a:rPr>
              <a:t>the division </a:t>
            </a:r>
            <a:r>
              <a:rPr lang="en-CA" sz="2600" dirty="0">
                <a:solidFill>
                  <a:schemeClr val="accent3"/>
                </a:solidFill>
              </a:rPr>
              <a:t>and RIHPA. The group is synchronizing resources for physician and medical partners. </a:t>
            </a:r>
            <a:endParaRPr lang="en-CA" sz="2600" dirty="0">
              <a:solidFill>
                <a:schemeClr val="accent3"/>
              </a:solidFill>
              <a:highlight>
                <a:srgbClr val="FFFF00"/>
              </a:highlight>
            </a:endParaRPr>
          </a:p>
        </p:txBody>
      </p:sp>
      <p:pic>
        <p:nvPicPr>
          <p:cNvPr id="7" name="Picture 6" descr="A screenshot of a cell phone&#10;&#10;Description automatically generated">
            <a:extLst>
              <a:ext uri="{FF2B5EF4-FFF2-40B4-BE49-F238E27FC236}">
                <a16:creationId xmlns:a16="http://schemas.microsoft.com/office/drawing/2014/main" id="{AAC98485-53C7-4A3D-9E65-E962F81F82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9600" y="3014698"/>
            <a:ext cx="4160107" cy="1061546"/>
          </a:xfrm>
          <a:prstGeom prst="rect">
            <a:avLst/>
          </a:prstGeom>
        </p:spPr>
      </p:pic>
      <p:sp>
        <p:nvSpPr>
          <p:cNvPr id="6" name="TextBox 5"/>
          <p:cNvSpPr txBox="1"/>
          <p:nvPr/>
        </p:nvSpPr>
        <p:spPr>
          <a:xfrm>
            <a:off x="1386840" y="250370"/>
            <a:ext cx="7680960" cy="369332"/>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b="1" dirty="0" smtClean="0">
                <a:solidFill>
                  <a:schemeClr val="tx2"/>
                </a:solidFill>
              </a:rPr>
              <a:t>Thompson Region Division</a:t>
            </a:r>
            <a:endParaRPr lang="en-CA" b="1" dirty="0">
              <a:solidFill>
                <a:schemeClr val="tx2"/>
              </a:solidFill>
            </a:endParaRPr>
          </a:p>
        </p:txBody>
      </p:sp>
    </p:spTree>
    <p:extLst>
      <p:ext uri="{BB962C8B-B14F-4D97-AF65-F5344CB8AC3E}">
        <p14:creationId xmlns:p14="http://schemas.microsoft.com/office/powerpoint/2010/main" val="4935191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Title 1"/>
          <p:cNvSpPr txBox="1">
            <a:spLocks noGrp="1"/>
          </p:cNvSpPr>
          <p:nvPr>
            <p:ph type="title"/>
          </p:nvPr>
        </p:nvSpPr>
        <p:spPr>
          <a:xfrm>
            <a:off x="1386840" y="1097251"/>
            <a:ext cx="7452360" cy="502949"/>
          </a:xfrm>
          <a:prstGeom prst="rect">
            <a:avLst/>
          </a:prstGeom>
        </p:spPr>
        <p:txBody>
          <a:bodyPr>
            <a:noAutofit/>
          </a:bodyPr>
          <a:lstStyle/>
          <a:p>
            <a:r>
              <a:rPr lang="en-US" sz="2400" b="1" dirty="0" smtClean="0">
                <a:latin typeface="+mn-lt"/>
                <a:ea typeface="+mn-ea"/>
                <a:cs typeface="+mn-cs"/>
              </a:rPr>
              <a:t>For Patients: Dementia Roadmap Booklet</a:t>
            </a:r>
            <a:endParaRPr sz="2400" b="1" dirty="0">
              <a:latin typeface="+mn-lt"/>
              <a:ea typeface="+mn-ea"/>
              <a:cs typeface="+mn-cs"/>
            </a:endParaRPr>
          </a:p>
        </p:txBody>
      </p:sp>
      <p:sp>
        <p:nvSpPr>
          <p:cNvPr id="99" name="Content Placeholder 2"/>
          <p:cNvSpPr txBox="1">
            <a:spLocks noGrp="1"/>
          </p:cNvSpPr>
          <p:nvPr>
            <p:ph type="body" sz="half" idx="1"/>
          </p:nvPr>
        </p:nvSpPr>
        <p:spPr>
          <a:xfrm>
            <a:off x="5410200" y="1811912"/>
            <a:ext cx="6493322" cy="3535364"/>
          </a:xfrm>
          <a:prstGeom prst="rect">
            <a:avLst/>
          </a:prstGeom>
        </p:spPr>
        <p:txBody>
          <a:bodyPr/>
          <a:lstStyle/>
          <a:p>
            <a:pPr marL="342899" indent="-342899">
              <a:defRPr sz="2200"/>
            </a:pPr>
            <a:r>
              <a:rPr lang="en-US" dirty="0" smtClean="0"/>
              <a:t>Booklet designed to provide information and support f</a:t>
            </a:r>
            <a:r>
              <a:rPr dirty="0" smtClean="0"/>
              <a:t>or </a:t>
            </a:r>
            <a:r>
              <a:rPr dirty="0"/>
              <a:t>families facing a dementia diagnosis.</a:t>
            </a:r>
          </a:p>
          <a:p>
            <a:pPr marL="342899" indent="-342899">
              <a:spcBef>
                <a:spcPts val="2600"/>
              </a:spcBef>
              <a:defRPr sz="2200"/>
            </a:pPr>
            <a:r>
              <a:rPr dirty="0"/>
              <a:t>Published in 2017, </a:t>
            </a:r>
            <a:r>
              <a:rPr lang="en-US" dirty="0" smtClean="0"/>
              <a:t>the booklet has been </a:t>
            </a:r>
            <a:r>
              <a:rPr dirty="0" smtClean="0"/>
              <a:t>adopted </a:t>
            </a:r>
            <a:r>
              <a:rPr dirty="0"/>
              <a:t>by multiple </a:t>
            </a:r>
            <a:r>
              <a:rPr lang="en-US" dirty="0" smtClean="0"/>
              <a:t>d</a:t>
            </a:r>
            <a:r>
              <a:rPr dirty="0" smtClean="0"/>
              <a:t>ivisions </a:t>
            </a:r>
            <a:r>
              <a:rPr dirty="0"/>
              <a:t>and in Alberta. </a:t>
            </a:r>
            <a:endParaRPr lang="en-US" dirty="0" smtClean="0"/>
          </a:p>
          <a:p>
            <a:pPr marL="342899" indent="-342899">
              <a:spcBef>
                <a:spcPts val="2600"/>
              </a:spcBef>
              <a:defRPr sz="2200"/>
            </a:pPr>
            <a:r>
              <a:rPr dirty="0" smtClean="0"/>
              <a:t>Translated </a:t>
            </a:r>
            <a:r>
              <a:rPr dirty="0"/>
              <a:t>into Chinese. 2,000++ copies distributed.</a:t>
            </a:r>
          </a:p>
          <a:p>
            <a:pPr marL="0" indent="0">
              <a:buSzTx/>
              <a:buNone/>
              <a:defRPr sz="2200" i="1"/>
            </a:pPr>
            <a:endParaRPr lang="en-US" dirty="0" smtClean="0"/>
          </a:p>
          <a:p>
            <a:pPr marL="0" indent="0" algn="ctr">
              <a:buSzTx/>
              <a:buNone/>
              <a:defRPr sz="2200" i="1"/>
            </a:pPr>
            <a:r>
              <a:rPr dirty="0" smtClean="0">
                <a:solidFill>
                  <a:schemeClr val="tx2"/>
                </a:solidFill>
              </a:rPr>
              <a:t>“</a:t>
            </a:r>
            <a:r>
              <a:rPr dirty="0">
                <a:solidFill>
                  <a:schemeClr val="tx2"/>
                </a:solidFill>
              </a:rPr>
              <a:t>This is an excellent resource for families who’s loved ones are experiencing dementia.”</a:t>
            </a:r>
          </a:p>
        </p:txBody>
      </p:sp>
      <p:pic>
        <p:nvPicPr>
          <p:cNvPr id="100" name="Screen Shot 2019-09-12 at 7.33.44 AM.png" descr="Screen Shot 2019-09-12 at 7.33.44 AM.png"/>
          <p:cNvPicPr>
            <a:picLocks noChangeAspect="1"/>
          </p:cNvPicPr>
          <p:nvPr/>
        </p:nvPicPr>
        <p:blipFill>
          <a:blip r:embed="rId2">
            <a:extLst/>
          </a:blip>
          <a:stretch>
            <a:fillRect/>
          </a:stretch>
        </p:blipFill>
        <p:spPr>
          <a:xfrm>
            <a:off x="1581460" y="1811912"/>
            <a:ext cx="3636214" cy="4389167"/>
          </a:xfrm>
          <a:prstGeom prst="rect">
            <a:avLst/>
          </a:prstGeom>
          <a:ln w="6350">
            <a:solidFill>
              <a:srgbClr val="A7A7A7"/>
            </a:solidFill>
            <a:miter lim="400000"/>
          </a:ln>
          <a:effectLst>
            <a:outerShdw blurRad="50800" dist="38100" dir="2700000" algn="tl" rotWithShape="0">
              <a:prstClr val="black">
                <a:alpha val="40000"/>
              </a:prstClr>
            </a:outerShdw>
          </a:effectLst>
        </p:spPr>
      </p:pic>
      <p:sp>
        <p:nvSpPr>
          <p:cNvPr id="5" name="TextBox 4"/>
          <p:cNvSpPr txBox="1"/>
          <p:nvPr/>
        </p:nvSpPr>
        <p:spPr>
          <a:xfrm>
            <a:off x="1386840" y="250370"/>
            <a:ext cx="7680960" cy="369332"/>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b="1" dirty="0" smtClean="0">
                <a:solidFill>
                  <a:schemeClr val="tx2"/>
                </a:solidFill>
              </a:rPr>
              <a:t>Kootenay Boundary Division</a:t>
            </a:r>
            <a:endParaRPr lang="en-CA" b="1" dirty="0">
              <a:solidFill>
                <a:schemeClr val="tx2"/>
              </a:solidFill>
            </a:endParaRPr>
          </a:p>
        </p:txBody>
      </p:sp>
    </p:spTree>
    <p:extLst>
      <p:ext uri="{BB962C8B-B14F-4D97-AF65-F5344CB8AC3E}">
        <p14:creationId xmlns:p14="http://schemas.microsoft.com/office/powerpoint/2010/main" val="34242362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 name="Screen Shot 2019-09-12 at 9.01.58 AM.png" descr="Screen Shot 2019-09-12 at 9.01.58 AM.png"/>
          <p:cNvPicPr>
            <a:picLocks noChangeAspect="1"/>
          </p:cNvPicPr>
          <p:nvPr/>
        </p:nvPicPr>
        <p:blipFill>
          <a:blip r:embed="rId2">
            <a:extLst/>
          </a:blip>
          <a:stretch>
            <a:fillRect/>
          </a:stretch>
        </p:blipFill>
        <p:spPr>
          <a:xfrm>
            <a:off x="1584444" y="1981200"/>
            <a:ext cx="3642876" cy="4411725"/>
          </a:xfrm>
          <a:prstGeom prst="rect">
            <a:avLst/>
          </a:prstGeom>
          <a:ln w="6350">
            <a:solidFill>
              <a:srgbClr val="A7A7A7"/>
            </a:solidFill>
            <a:miter lim="400000"/>
          </a:ln>
          <a:effectLst>
            <a:outerShdw blurRad="50800" dist="38100" dir="2700000" algn="tl" rotWithShape="0">
              <a:prstClr val="black">
                <a:alpha val="40000"/>
              </a:prstClr>
            </a:outerShdw>
          </a:effectLst>
        </p:spPr>
      </p:pic>
      <p:sp>
        <p:nvSpPr>
          <p:cNvPr id="103" name="Title 1"/>
          <p:cNvSpPr txBox="1">
            <a:spLocks noGrp="1"/>
          </p:cNvSpPr>
          <p:nvPr>
            <p:ph type="title"/>
          </p:nvPr>
        </p:nvSpPr>
        <p:spPr>
          <a:xfrm>
            <a:off x="1399032" y="1066800"/>
            <a:ext cx="7363968" cy="685800"/>
          </a:xfrm>
          <a:prstGeom prst="rect">
            <a:avLst/>
          </a:prstGeom>
        </p:spPr>
        <p:txBody>
          <a:bodyPr>
            <a:normAutofit/>
          </a:bodyPr>
          <a:lstStyle/>
          <a:p>
            <a:r>
              <a:rPr sz="2400" b="1" dirty="0">
                <a:latin typeface="+mn-lt"/>
                <a:ea typeface="+mn-ea"/>
                <a:cs typeface="+mn-cs"/>
              </a:rPr>
              <a:t>For </a:t>
            </a:r>
            <a:r>
              <a:rPr sz="2400" b="1" dirty="0" smtClean="0">
                <a:latin typeface="+mn-lt"/>
                <a:ea typeface="+mn-ea"/>
                <a:cs typeface="+mn-cs"/>
              </a:rPr>
              <a:t>Practitioner</a:t>
            </a:r>
            <a:r>
              <a:rPr lang="en-US" sz="2400" b="1" dirty="0" smtClean="0">
                <a:latin typeface="+mn-lt"/>
                <a:ea typeface="+mn-ea"/>
                <a:cs typeface="+mn-cs"/>
              </a:rPr>
              <a:t>: ACEs Toolkit</a:t>
            </a:r>
            <a:endParaRPr sz="2400" b="1" dirty="0">
              <a:latin typeface="+mn-lt"/>
              <a:ea typeface="+mn-ea"/>
              <a:cs typeface="+mn-cs"/>
            </a:endParaRPr>
          </a:p>
        </p:txBody>
      </p:sp>
      <p:sp>
        <p:nvSpPr>
          <p:cNvPr id="104" name="Content Placeholder 2"/>
          <p:cNvSpPr txBox="1">
            <a:spLocks noGrp="1"/>
          </p:cNvSpPr>
          <p:nvPr>
            <p:ph type="body" sz="half" idx="1"/>
          </p:nvPr>
        </p:nvSpPr>
        <p:spPr>
          <a:xfrm>
            <a:off x="5427141" y="1981200"/>
            <a:ext cx="6671717" cy="3925790"/>
          </a:xfrm>
          <a:prstGeom prst="rect">
            <a:avLst/>
          </a:prstGeom>
        </p:spPr>
        <p:txBody>
          <a:bodyPr/>
          <a:lstStyle/>
          <a:p>
            <a:pPr marL="291465" indent="-291465" defTabSz="777240">
              <a:spcBef>
                <a:spcPts val="500"/>
              </a:spcBef>
              <a:defRPr sz="2040"/>
            </a:pPr>
            <a:r>
              <a:rPr dirty="0"/>
              <a:t>Supporting Practitioners to incorporate Adverse Childhood Experience screening in their practices.</a:t>
            </a:r>
          </a:p>
          <a:p>
            <a:pPr marL="291465" indent="-291465" defTabSz="777240">
              <a:spcBef>
                <a:spcPts val="2200"/>
              </a:spcBef>
              <a:defRPr sz="2040"/>
            </a:pPr>
            <a:r>
              <a:rPr dirty="0"/>
              <a:t>Published in 2019, combined with in-clinic supports and education.</a:t>
            </a:r>
          </a:p>
          <a:p>
            <a:pPr marL="0" indent="0" defTabSz="777240">
              <a:spcBef>
                <a:spcPts val="500"/>
              </a:spcBef>
              <a:buSzTx/>
              <a:buNone/>
              <a:defRPr sz="2040" i="1"/>
            </a:pPr>
            <a:endParaRPr lang="en-US" dirty="0" smtClean="0"/>
          </a:p>
          <a:p>
            <a:pPr marL="0" indent="0" algn="ctr" defTabSz="777240">
              <a:spcBef>
                <a:spcPts val="500"/>
              </a:spcBef>
              <a:buSzTx/>
              <a:buNone/>
              <a:defRPr sz="2040" i="1"/>
            </a:pPr>
            <a:r>
              <a:rPr dirty="0" smtClean="0">
                <a:solidFill>
                  <a:schemeClr val="tx2"/>
                </a:solidFill>
              </a:rPr>
              <a:t>“</a:t>
            </a:r>
            <a:r>
              <a:rPr dirty="0">
                <a:solidFill>
                  <a:schemeClr val="tx2"/>
                </a:solidFill>
              </a:rPr>
              <a:t>Screening for ACEs acknowledges that past experiences shape current </a:t>
            </a:r>
            <a:r>
              <a:rPr dirty="0" err="1">
                <a:solidFill>
                  <a:schemeClr val="tx2"/>
                </a:solidFill>
              </a:rPr>
              <a:t>behaviour</a:t>
            </a:r>
            <a:r>
              <a:rPr dirty="0">
                <a:solidFill>
                  <a:schemeClr val="tx2"/>
                </a:solidFill>
              </a:rPr>
              <a:t> and can help people develop coping skills and resilience. It can support practitioners in determining effective interventions and/or treatment.”</a:t>
            </a:r>
          </a:p>
        </p:txBody>
      </p:sp>
      <p:sp>
        <p:nvSpPr>
          <p:cNvPr id="5" name="TextBox 4"/>
          <p:cNvSpPr txBox="1"/>
          <p:nvPr/>
        </p:nvSpPr>
        <p:spPr>
          <a:xfrm>
            <a:off x="1386840" y="250370"/>
            <a:ext cx="7680960" cy="369332"/>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b="1" dirty="0" smtClean="0">
                <a:solidFill>
                  <a:schemeClr val="tx2"/>
                </a:solidFill>
              </a:rPr>
              <a:t>Kootenay Boundary Division</a:t>
            </a:r>
            <a:endParaRPr lang="en-CA" b="1" dirty="0">
              <a:solidFill>
                <a:schemeClr val="tx2"/>
              </a:solidFill>
            </a:endParaRPr>
          </a:p>
        </p:txBody>
      </p:sp>
    </p:spTree>
    <p:extLst>
      <p:ext uri="{BB962C8B-B14F-4D97-AF65-F5344CB8AC3E}">
        <p14:creationId xmlns:p14="http://schemas.microsoft.com/office/powerpoint/2010/main" val="39407619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Title 1"/>
          <p:cNvSpPr txBox="1">
            <a:spLocks noGrp="1"/>
          </p:cNvSpPr>
          <p:nvPr>
            <p:ph type="title"/>
          </p:nvPr>
        </p:nvSpPr>
        <p:spPr>
          <a:xfrm>
            <a:off x="1511012" y="1117702"/>
            <a:ext cx="7315200" cy="609600"/>
          </a:xfrm>
          <a:prstGeom prst="rect">
            <a:avLst/>
          </a:prstGeom>
        </p:spPr>
        <p:txBody>
          <a:bodyPr>
            <a:normAutofit/>
          </a:bodyPr>
          <a:lstStyle/>
          <a:p>
            <a:r>
              <a:rPr sz="2400" b="1" dirty="0">
                <a:latin typeface="+mn-lt"/>
                <a:ea typeface="+mn-ea"/>
                <a:cs typeface="+mn-cs"/>
              </a:rPr>
              <a:t>For </a:t>
            </a:r>
            <a:r>
              <a:rPr sz="2400" b="1" dirty="0" smtClean="0">
                <a:latin typeface="+mn-lt"/>
                <a:ea typeface="+mn-ea"/>
                <a:cs typeface="+mn-cs"/>
              </a:rPr>
              <a:t>Everyon</a:t>
            </a:r>
            <a:r>
              <a:rPr lang="en-US" sz="2400" b="1" dirty="0" smtClean="0">
                <a:latin typeface="+mn-lt"/>
                <a:ea typeface="+mn-ea"/>
                <a:cs typeface="+mn-cs"/>
              </a:rPr>
              <a:t>e: Primary Care Networks</a:t>
            </a:r>
            <a:endParaRPr sz="2400" b="1" dirty="0">
              <a:latin typeface="+mn-lt"/>
              <a:ea typeface="+mn-ea"/>
              <a:cs typeface="+mn-cs"/>
            </a:endParaRPr>
          </a:p>
        </p:txBody>
      </p:sp>
      <p:pic>
        <p:nvPicPr>
          <p:cNvPr id="107" name="Screen Shot 2019-09-12 at 9.15.23 AM.png" descr="Screen Shot 2019-09-12 at 9.15.23 AM.png"/>
          <p:cNvPicPr>
            <a:picLocks noChangeAspect="1"/>
          </p:cNvPicPr>
          <p:nvPr/>
        </p:nvPicPr>
        <p:blipFill>
          <a:blip r:embed="rId2">
            <a:extLst/>
          </a:blip>
          <a:srcRect b="37034"/>
          <a:stretch>
            <a:fillRect/>
          </a:stretch>
        </p:blipFill>
        <p:spPr>
          <a:xfrm>
            <a:off x="1528906" y="1981200"/>
            <a:ext cx="3639706" cy="4442207"/>
          </a:xfrm>
          <a:prstGeom prst="rect">
            <a:avLst/>
          </a:prstGeom>
          <a:ln w="6350">
            <a:solidFill>
              <a:srgbClr val="A7A7A7"/>
            </a:solidFill>
            <a:miter lim="400000"/>
          </a:ln>
          <a:effectLst>
            <a:outerShdw blurRad="50800" dist="38100" dir="2700000" algn="tl" rotWithShape="0">
              <a:prstClr val="black">
                <a:alpha val="40000"/>
              </a:prstClr>
            </a:outerShdw>
          </a:effectLst>
        </p:spPr>
      </p:pic>
      <p:sp>
        <p:nvSpPr>
          <p:cNvPr id="108" name="Content Placeholder 2"/>
          <p:cNvSpPr txBox="1">
            <a:spLocks noGrp="1"/>
          </p:cNvSpPr>
          <p:nvPr>
            <p:ph type="body" sz="half" idx="1"/>
          </p:nvPr>
        </p:nvSpPr>
        <p:spPr>
          <a:xfrm>
            <a:off x="5334001" y="1981199"/>
            <a:ext cx="6828070" cy="4442207"/>
          </a:xfrm>
          <a:prstGeom prst="rect">
            <a:avLst/>
          </a:prstGeom>
        </p:spPr>
        <p:txBody>
          <a:bodyPr/>
          <a:lstStyle/>
          <a:p>
            <a:pPr marL="0" indent="0">
              <a:buNone/>
              <a:defRPr sz="2400"/>
            </a:pPr>
            <a:r>
              <a:rPr sz="2000" b="1" u="sng" dirty="0">
                <a:solidFill>
                  <a:schemeClr val="tx2"/>
                </a:solidFill>
              </a:rPr>
              <a:t>Wave 1 of the </a:t>
            </a:r>
            <a:r>
              <a:rPr sz="2000" b="1" u="sng" dirty="0" smtClean="0">
                <a:solidFill>
                  <a:schemeClr val="tx2"/>
                </a:solidFill>
              </a:rPr>
              <a:t>K</a:t>
            </a:r>
            <a:r>
              <a:rPr lang="en-US" sz="2000" b="1" u="sng" dirty="0" smtClean="0">
                <a:solidFill>
                  <a:schemeClr val="tx2"/>
                </a:solidFill>
              </a:rPr>
              <a:t>ootenay </a:t>
            </a:r>
            <a:r>
              <a:rPr sz="2000" b="1" u="sng" dirty="0" smtClean="0">
                <a:solidFill>
                  <a:schemeClr val="tx2"/>
                </a:solidFill>
              </a:rPr>
              <a:t>B</a:t>
            </a:r>
            <a:r>
              <a:rPr lang="en-US" sz="2000" b="1" u="sng" dirty="0" smtClean="0">
                <a:solidFill>
                  <a:schemeClr val="tx2"/>
                </a:solidFill>
              </a:rPr>
              <a:t>oundary</a:t>
            </a:r>
            <a:r>
              <a:rPr sz="2000" b="1" u="sng" dirty="0" smtClean="0">
                <a:solidFill>
                  <a:schemeClr val="tx2"/>
                </a:solidFill>
              </a:rPr>
              <a:t> PCN</a:t>
            </a:r>
            <a:endParaRPr lang="en-US" sz="2000" b="1" u="sng" dirty="0" smtClean="0">
              <a:solidFill>
                <a:schemeClr val="tx2"/>
              </a:solidFill>
            </a:endParaRPr>
          </a:p>
          <a:p>
            <a:pPr>
              <a:defRPr sz="2400"/>
            </a:pPr>
            <a:r>
              <a:rPr lang="en-US" dirty="0" smtClean="0"/>
              <a:t>32.5</a:t>
            </a:r>
            <a:r>
              <a:rPr dirty="0" smtClean="0"/>
              <a:t> </a:t>
            </a:r>
            <a:r>
              <a:rPr dirty="0"/>
              <a:t>FTE practitioners, </a:t>
            </a:r>
            <a:r>
              <a:rPr dirty="0" smtClean="0"/>
              <a:t>co</a:t>
            </a:r>
            <a:r>
              <a:rPr lang="en-US" dirty="0" smtClean="0"/>
              <a:t>-</a:t>
            </a:r>
            <a:r>
              <a:rPr dirty="0" smtClean="0"/>
              <a:t>located </a:t>
            </a:r>
            <a:r>
              <a:rPr dirty="0"/>
              <a:t>in 14 KB clinics:</a:t>
            </a:r>
          </a:p>
          <a:p>
            <a:pPr marL="742950" lvl="1" indent="-342900">
              <a:lnSpc>
                <a:spcPct val="80000"/>
              </a:lnSpc>
              <a:buSzPct val="70000"/>
              <a:buChar char="‣"/>
              <a:defRPr sz="2400"/>
            </a:pPr>
            <a:r>
              <a:rPr dirty="0"/>
              <a:t>physicians</a:t>
            </a:r>
          </a:p>
          <a:p>
            <a:pPr marL="742950" lvl="1" indent="-342900">
              <a:lnSpc>
                <a:spcPct val="80000"/>
              </a:lnSpc>
              <a:buSzPct val="70000"/>
              <a:buChar char="‣"/>
              <a:defRPr sz="2400"/>
            </a:pPr>
            <a:r>
              <a:rPr dirty="0"/>
              <a:t>nurse practitioners</a:t>
            </a:r>
          </a:p>
          <a:p>
            <a:pPr marL="742950" lvl="1" indent="-342900">
              <a:lnSpc>
                <a:spcPct val="80000"/>
              </a:lnSpc>
              <a:buSzPct val="70000"/>
              <a:buChar char="‣"/>
              <a:defRPr sz="2400"/>
            </a:pPr>
            <a:r>
              <a:rPr dirty="0"/>
              <a:t>nurses</a:t>
            </a:r>
          </a:p>
          <a:p>
            <a:pPr marL="742950" lvl="1" indent="-342900">
              <a:lnSpc>
                <a:spcPct val="80000"/>
              </a:lnSpc>
              <a:buSzPct val="70000"/>
              <a:buChar char="‣"/>
              <a:defRPr sz="2400"/>
            </a:pPr>
            <a:r>
              <a:rPr dirty="0"/>
              <a:t>social workers</a:t>
            </a:r>
          </a:p>
          <a:p>
            <a:pPr marL="742950" lvl="1" indent="-342900">
              <a:lnSpc>
                <a:spcPct val="80000"/>
              </a:lnSpc>
              <a:buSzPct val="70000"/>
              <a:buChar char="‣"/>
              <a:defRPr sz="2400"/>
            </a:pPr>
            <a:r>
              <a:rPr dirty="0"/>
              <a:t>occupational therapists</a:t>
            </a:r>
          </a:p>
          <a:p>
            <a:pPr marL="742950" lvl="1" indent="-342900">
              <a:lnSpc>
                <a:spcPct val="80000"/>
              </a:lnSpc>
              <a:buSzPct val="70000"/>
              <a:buChar char="‣"/>
              <a:defRPr sz="2400"/>
            </a:pPr>
            <a:r>
              <a:rPr dirty="0"/>
              <a:t>physiotherapists</a:t>
            </a:r>
          </a:p>
          <a:p>
            <a:pPr marL="742950" lvl="1" indent="-342900">
              <a:lnSpc>
                <a:spcPct val="80000"/>
              </a:lnSpc>
              <a:buSzPct val="70000"/>
              <a:buChar char="‣"/>
              <a:defRPr sz="2400"/>
            </a:pPr>
            <a:r>
              <a:rPr dirty="0"/>
              <a:t>indigenous health coordinators</a:t>
            </a:r>
          </a:p>
          <a:p>
            <a:pPr marL="742950" lvl="1" indent="-342900">
              <a:lnSpc>
                <a:spcPct val="80000"/>
              </a:lnSpc>
              <a:buSzPct val="70000"/>
              <a:buChar char="‣"/>
              <a:defRPr sz="2400"/>
            </a:pPr>
            <a:r>
              <a:rPr dirty="0"/>
              <a:t>regional pharmacist</a:t>
            </a:r>
          </a:p>
        </p:txBody>
      </p:sp>
      <p:sp>
        <p:nvSpPr>
          <p:cNvPr id="5" name="TextBox 4"/>
          <p:cNvSpPr txBox="1"/>
          <p:nvPr/>
        </p:nvSpPr>
        <p:spPr>
          <a:xfrm>
            <a:off x="1386840" y="250370"/>
            <a:ext cx="7680960" cy="369332"/>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b="1" dirty="0" smtClean="0">
                <a:solidFill>
                  <a:schemeClr val="tx2"/>
                </a:solidFill>
              </a:rPr>
              <a:t>Kootenay Boundary Division</a:t>
            </a:r>
            <a:endParaRPr lang="en-CA" b="1" dirty="0">
              <a:solidFill>
                <a:schemeClr val="tx2"/>
              </a:solidFill>
            </a:endParaRPr>
          </a:p>
        </p:txBody>
      </p:sp>
    </p:spTree>
    <p:extLst>
      <p:ext uri="{BB962C8B-B14F-4D97-AF65-F5344CB8AC3E}">
        <p14:creationId xmlns:p14="http://schemas.microsoft.com/office/powerpoint/2010/main" val="1093557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386840" y="1066800"/>
            <a:ext cx="7296912" cy="609600"/>
          </a:xfrm>
        </p:spPr>
        <p:txBody>
          <a:bodyPr>
            <a:normAutofit/>
          </a:bodyPr>
          <a:lstStyle/>
          <a:p>
            <a:r>
              <a:rPr lang="en-CA" sz="2000" b="1" dirty="0" smtClean="0">
                <a:latin typeface="+mn-lt"/>
                <a:ea typeface="+mn-ea"/>
                <a:cs typeface="+mn-cs"/>
              </a:rPr>
              <a:t>Neighbourhood </a:t>
            </a:r>
            <a:r>
              <a:rPr lang="en-CA" sz="2000" b="1" dirty="0">
                <a:latin typeface="+mn-lt"/>
                <a:ea typeface="+mn-ea"/>
                <a:cs typeface="+mn-cs"/>
              </a:rPr>
              <a:t>Network Initiative </a:t>
            </a:r>
          </a:p>
        </p:txBody>
      </p:sp>
      <p:sp>
        <p:nvSpPr>
          <p:cNvPr id="4" name="TextBox 3"/>
          <p:cNvSpPr txBox="1"/>
          <p:nvPr/>
        </p:nvSpPr>
        <p:spPr>
          <a:xfrm>
            <a:off x="1386840" y="250370"/>
            <a:ext cx="7680960" cy="369332"/>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b="1" dirty="0" smtClean="0">
                <a:solidFill>
                  <a:schemeClr val="tx2"/>
                </a:solidFill>
              </a:rPr>
              <a:t>Richmond Division</a:t>
            </a:r>
            <a:endParaRPr lang="en-CA" b="1" dirty="0">
              <a:solidFill>
                <a:schemeClr val="tx2"/>
              </a:solidFill>
            </a:endParaRPr>
          </a:p>
        </p:txBody>
      </p:sp>
      <p:sp>
        <p:nvSpPr>
          <p:cNvPr id="3" name="TextBox 2"/>
          <p:cNvSpPr txBox="1"/>
          <p:nvPr/>
        </p:nvSpPr>
        <p:spPr>
          <a:xfrm>
            <a:off x="1386840" y="1747203"/>
            <a:ext cx="10363200" cy="923330"/>
          </a:xfrm>
          <a:prstGeom prst="rect">
            <a:avLst/>
          </a:prstGeom>
          <a:noFill/>
        </p:spPr>
        <p:txBody>
          <a:bodyPr wrap="square" rtlCol="0">
            <a:spAutoFit/>
          </a:bodyPr>
          <a:lstStyle/>
          <a:p>
            <a:r>
              <a:rPr lang="en-US" dirty="0" err="1">
                <a:solidFill>
                  <a:schemeClr val="accent3"/>
                </a:solidFill>
              </a:rPr>
              <a:t>Neighbourhood</a:t>
            </a:r>
            <a:r>
              <a:rPr lang="en-US" dirty="0">
                <a:solidFill>
                  <a:schemeClr val="accent3"/>
                </a:solidFill>
              </a:rPr>
              <a:t> Networks </a:t>
            </a:r>
            <a:r>
              <a:rPr lang="en-US" dirty="0" smtClean="0">
                <a:solidFill>
                  <a:schemeClr val="accent3"/>
                </a:solidFill>
              </a:rPr>
              <a:t>bring </a:t>
            </a:r>
            <a:r>
              <a:rPr lang="en-US" dirty="0">
                <a:solidFill>
                  <a:schemeClr val="accent3"/>
                </a:solidFill>
              </a:rPr>
              <a:t>together GPs into four </a:t>
            </a:r>
            <a:r>
              <a:rPr lang="en-US" b="1" dirty="0" smtClean="0">
                <a:solidFill>
                  <a:schemeClr val="accent1"/>
                </a:solidFill>
              </a:rPr>
              <a:t>geographically-based </a:t>
            </a:r>
            <a:r>
              <a:rPr lang="en-US" b="1" dirty="0">
                <a:solidFill>
                  <a:schemeClr val="accent1"/>
                </a:solidFill>
              </a:rPr>
              <a:t>groups </a:t>
            </a:r>
            <a:r>
              <a:rPr lang="en-US" dirty="0">
                <a:solidFill>
                  <a:schemeClr val="accent3"/>
                </a:solidFill>
              </a:rPr>
              <a:t>who </a:t>
            </a:r>
            <a:r>
              <a:rPr lang="en-US" dirty="0" smtClean="0">
                <a:solidFill>
                  <a:schemeClr val="accent3"/>
                </a:solidFill>
              </a:rPr>
              <a:t>work </a:t>
            </a:r>
            <a:r>
              <a:rPr lang="en-US" dirty="0">
                <a:solidFill>
                  <a:schemeClr val="accent3"/>
                </a:solidFill>
              </a:rPr>
              <a:t>together to solve issues, </a:t>
            </a:r>
            <a:r>
              <a:rPr lang="en-US" b="1" dirty="0">
                <a:solidFill>
                  <a:schemeClr val="tx2"/>
                </a:solidFill>
              </a:rPr>
              <a:t>provide practice </a:t>
            </a:r>
            <a:r>
              <a:rPr lang="en-US" b="1" dirty="0" smtClean="0">
                <a:solidFill>
                  <a:schemeClr val="tx2"/>
                </a:solidFill>
              </a:rPr>
              <a:t>coverage,</a:t>
            </a:r>
            <a:r>
              <a:rPr lang="en-US" dirty="0" smtClean="0">
                <a:solidFill>
                  <a:schemeClr val="accent3"/>
                </a:solidFill>
              </a:rPr>
              <a:t> </a:t>
            </a:r>
            <a:r>
              <a:rPr lang="en-US" dirty="0">
                <a:solidFill>
                  <a:schemeClr val="accent3"/>
                </a:solidFill>
              </a:rPr>
              <a:t>and receive support from additional healthcare providers. </a:t>
            </a:r>
            <a:endParaRPr lang="en-CA" dirty="0">
              <a:solidFill>
                <a:schemeClr val="accent3"/>
              </a:solidFill>
            </a:endParaRPr>
          </a:p>
        </p:txBody>
      </p:sp>
      <p:sp>
        <p:nvSpPr>
          <p:cNvPr id="5" name="TextBox 4"/>
          <p:cNvSpPr txBox="1"/>
          <p:nvPr/>
        </p:nvSpPr>
        <p:spPr>
          <a:xfrm>
            <a:off x="1493520" y="5410200"/>
            <a:ext cx="5486400" cy="1200329"/>
          </a:xfrm>
          <a:prstGeom prst="rect">
            <a:avLst/>
          </a:prstGeom>
          <a:noFill/>
        </p:spPr>
        <p:txBody>
          <a:bodyPr wrap="square" rtlCol="0">
            <a:spAutoFit/>
          </a:bodyPr>
          <a:lstStyle/>
          <a:p>
            <a:pPr algn="ctr"/>
            <a:r>
              <a:rPr lang="en-US" b="1" dirty="0">
                <a:solidFill>
                  <a:schemeClr val="tx2"/>
                </a:solidFill>
              </a:rPr>
              <a:t>Never underestimate the ability of </a:t>
            </a:r>
            <a:r>
              <a:rPr lang="en-US" b="1" dirty="0" smtClean="0">
                <a:solidFill>
                  <a:schemeClr val="tx2"/>
                </a:solidFill>
              </a:rPr>
              <a:t>a group </a:t>
            </a:r>
            <a:r>
              <a:rPr lang="en-US" b="1" dirty="0">
                <a:solidFill>
                  <a:schemeClr val="tx2"/>
                </a:solidFill>
              </a:rPr>
              <a:t>of GPs to </a:t>
            </a:r>
            <a:r>
              <a:rPr lang="en-US" b="1" dirty="0" smtClean="0">
                <a:solidFill>
                  <a:schemeClr val="tx2"/>
                </a:solidFill>
              </a:rPr>
              <a:t>design, deliver, and sustain </a:t>
            </a:r>
            <a:r>
              <a:rPr lang="en-US" b="1" dirty="0">
                <a:solidFill>
                  <a:schemeClr val="tx2"/>
                </a:solidFill>
              </a:rPr>
              <a:t>local solutions that </a:t>
            </a:r>
            <a:r>
              <a:rPr lang="en-US" b="1" dirty="0" smtClean="0">
                <a:solidFill>
                  <a:schemeClr val="tx2"/>
                </a:solidFill>
              </a:rPr>
              <a:t>strengthen </a:t>
            </a:r>
            <a:r>
              <a:rPr lang="en-US" b="1" dirty="0">
                <a:solidFill>
                  <a:schemeClr val="tx2"/>
                </a:solidFill>
              </a:rPr>
              <a:t>primary care at the community </a:t>
            </a:r>
            <a:r>
              <a:rPr lang="en-US" b="1" dirty="0" smtClean="0">
                <a:solidFill>
                  <a:schemeClr val="tx2"/>
                </a:solidFill>
              </a:rPr>
              <a:t>level</a:t>
            </a:r>
            <a:r>
              <a:rPr lang="en-CA" dirty="0" smtClean="0">
                <a:solidFill>
                  <a:schemeClr val="tx2"/>
                </a:solidFill>
              </a:rPr>
              <a:t>!</a:t>
            </a:r>
            <a:endParaRPr lang="en-CA" i="1" dirty="0">
              <a:solidFill>
                <a:schemeClr val="tx2"/>
              </a:solidFill>
            </a:endParaRPr>
          </a:p>
        </p:txBody>
      </p:sp>
      <p:sp>
        <p:nvSpPr>
          <p:cNvPr id="10" name="TextBox 9"/>
          <p:cNvSpPr txBox="1"/>
          <p:nvPr/>
        </p:nvSpPr>
        <p:spPr>
          <a:xfrm>
            <a:off x="1463040" y="2803901"/>
            <a:ext cx="5547360" cy="2523768"/>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accent3"/>
                </a:solidFill>
              </a:rPr>
              <a:t>Richmond </a:t>
            </a:r>
            <a:r>
              <a:rPr lang="en-US" sz="2000" dirty="0" smtClean="0">
                <a:solidFill>
                  <a:schemeClr val="accent3"/>
                </a:solidFill>
              </a:rPr>
              <a:t>GPs</a:t>
            </a:r>
          </a:p>
          <a:p>
            <a:pPr marL="285750" indent="-285750">
              <a:buFont typeface="Arial" panose="020B0604020202020204" pitchFamily="34" charset="0"/>
              <a:buChar char="•"/>
            </a:pPr>
            <a:r>
              <a:rPr lang="en-US" sz="2000" dirty="0" smtClean="0">
                <a:solidFill>
                  <a:schemeClr val="accent3"/>
                </a:solidFill>
              </a:rPr>
              <a:t>RDFP</a:t>
            </a:r>
          </a:p>
          <a:p>
            <a:pPr marL="285750" indent="-285750">
              <a:buFont typeface="Arial" panose="020B0604020202020204" pitchFamily="34" charset="0"/>
              <a:buChar char="•"/>
            </a:pPr>
            <a:r>
              <a:rPr lang="en-US" sz="2000" dirty="0" smtClean="0">
                <a:solidFill>
                  <a:schemeClr val="accent3"/>
                </a:solidFill>
              </a:rPr>
              <a:t>VCH Richmond</a:t>
            </a:r>
          </a:p>
          <a:p>
            <a:pPr marL="285750" indent="-285750">
              <a:buFont typeface="Arial" panose="020B0604020202020204" pitchFamily="34" charset="0"/>
              <a:buChar char="•"/>
            </a:pPr>
            <a:r>
              <a:rPr lang="en-US" sz="2000" dirty="0" smtClean="0">
                <a:solidFill>
                  <a:schemeClr val="accent3"/>
                </a:solidFill>
              </a:rPr>
              <a:t>UBC </a:t>
            </a:r>
            <a:r>
              <a:rPr lang="en-US" sz="2000" dirty="0">
                <a:solidFill>
                  <a:schemeClr val="accent3"/>
                </a:solidFill>
              </a:rPr>
              <a:t>Clinical </a:t>
            </a:r>
            <a:r>
              <a:rPr lang="en-US" sz="2000" dirty="0" smtClean="0">
                <a:solidFill>
                  <a:schemeClr val="accent3"/>
                </a:solidFill>
              </a:rPr>
              <a:t>Pharmacy</a:t>
            </a:r>
          </a:p>
          <a:p>
            <a:pPr marL="285750" indent="-285750">
              <a:buFont typeface="Arial" panose="020B0604020202020204" pitchFamily="34" charset="0"/>
              <a:buChar char="•"/>
            </a:pPr>
            <a:r>
              <a:rPr lang="en-US" sz="2000" dirty="0" smtClean="0">
                <a:solidFill>
                  <a:schemeClr val="accent3"/>
                </a:solidFill>
              </a:rPr>
              <a:t>City </a:t>
            </a:r>
            <a:r>
              <a:rPr lang="en-US" sz="2000" dirty="0">
                <a:solidFill>
                  <a:schemeClr val="accent3"/>
                </a:solidFill>
              </a:rPr>
              <a:t>of </a:t>
            </a:r>
            <a:r>
              <a:rPr lang="en-US" sz="2000" dirty="0" smtClean="0">
                <a:solidFill>
                  <a:schemeClr val="accent3"/>
                </a:solidFill>
              </a:rPr>
              <a:t>Richmond</a:t>
            </a:r>
          </a:p>
          <a:p>
            <a:pPr marL="285750" indent="-285750">
              <a:buFont typeface="Arial" panose="020B0604020202020204" pitchFamily="34" charset="0"/>
              <a:buChar char="•"/>
            </a:pPr>
            <a:r>
              <a:rPr lang="en-US" sz="2000" dirty="0" smtClean="0">
                <a:solidFill>
                  <a:schemeClr val="accent3"/>
                </a:solidFill>
              </a:rPr>
              <a:t>Richmond </a:t>
            </a:r>
            <a:r>
              <a:rPr lang="en-US" sz="2000" dirty="0">
                <a:solidFill>
                  <a:schemeClr val="accent3"/>
                </a:solidFill>
              </a:rPr>
              <a:t>Mental Health </a:t>
            </a:r>
            <a:r>
              <a:rPr lang="en-US" sz="2000" dirty="0" smtClean="0">
                <a:solidFill>
                  <a:schemeClr val="accent3"/>
                </a:solidFill>
              </a:rPr>
              <a:t>Services</a:t>
            </a:r>
          </a:p>
          <a:p>
            <a:pPr marL="285750" indent="-285750">
              <a:buFont typeface="Arial" panose="020B0604020202020204" pitchFamily="34" charset="0"/>
              <a:buChar char="•"/>
            </a:pPr>
            <a:r>
              <a:rPr lang="en-US" sz="2000" dirty="0">
                <a:solidFill>
                  <a:schemeClr val="accent3"/>
                </a:solidFill>
              </a:rPr>
              <a:t>C</a:t>
            </a:r>
            <a:r>
              <a:rPr lang="en-US" sz="2000" dirty="0" smtClean="0">
                <a:solidFill>
                  <a:schemeClr val="accent3"/>
                </a:solidFill>
              </a:rPr>
              <a:t>onsultant geriatricians</a:t>
            </a:r>
          </a:p>
          <a:p>
            <a:pPr marL="285750" indent="-285750">
              <a:buFont typeface="Arial" panose="020B0604020202020204" pitchFamily="34" charset="0"/>
              <a:buChar char="•"/>
            </a:pPr>
            <a:endParaRPr lang="en-US" dirty="0">
              <a:solidFill>
                <a:schemeClr val="accent3"/>
              </a:solidFill>
            </a:endParaRPr>
          </a:p>
        </p:txBody>
      </p:sp>
      <p:pic>
        <p:nvPicPr>
          <p:cNvPr id="40"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705600" y="2659485"/>
            <a:ext cx="5386387" cy="3840163"/>
          </a:xfrm>
        </p:spPr>
      </p:pic>
    </p:spTree>
    <p:extLst>
      <p:ext uri="{BB962C8B-B14F-4D97-AF65-F5344CB8AC3E}">
        <p14:creationId xmlns:p14="http://schemas.microsoft.com/office/powerpoint/2010/main" val="187368494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4385" y="1066800"/>
            <a:ext cx="7162800" cy="457200"/>
          </a:xfrm>
        </p:spPr>
        <p:txBody>
          <a:bodyPr>
            <a:normAutofit/>
          </a:bodyPr>
          <a:lstStyle/>
          <a:p>
            <a:r>
              <a:rPr lang="en-CA" sz="2000" b="1" dirty="0">
                <a:latin typeface="+mn-lt"/>
                <a:ea typeface="+mn-ea"/>
                <a:cs typeface="+mn-cs"/>
              </a:rPr>
              <a:t>Richmond </a:t>
            </a:r>
            <a:r>
              <a:rPr lang="en-CA" sz="2000" b="1" dirty="0" smtClean="0">
                <a:latin typeface="+mn-lt"/>
                <a:ea typeface="+mn-ea"/>
                <a:cs typeface="+mn-cs"/>
              </a:rPr>
              <a:t>RCI program</a:t>
            </a:r>
            <a:endParaRPr lang="en-CA" sz="2000" b="1" dirty="0">
              <a:latin typeface="+mn-lt"/>
              <a:ea typeface="+mn-ea"/>
              <a:cs typeface="+mn-cs"/>
            </a:endParaRPr>
          </a:p>
        </p:txBody>
      </p:sp>
      <p:sp>
        <p:nvSpPr>
          <p:cNvPr id="4" name="TextBox 3"/>
          <p:cNvSpPr txBox="1"/>
          <p:nvPr/>
        </p:nvSpPr>
        <p:spPr>
          <a:xfrm>
            <a:off x="1386840" y="250370"/>
            <a:ext cx="7680960" cy="369332"/>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b="1" dirty="0" smtClean="0">
                <a:solidFill>
                  <a:schemeClr val="tx2"/>
                </a:solidFill>
              </a:rPr>
              <a:t>Richmond Division</a:t>
            </a:r>
            <a:endParaRPr lang="en-CA" b="1" dirty="0">
              <a:solidFill>
                <a:schemeClr val="tx2"/>
              </a:solidFill>
            </a:endParaRPr>
          </a:p>
        </p:txBody>
      </p:sp>
      <p:grpSp>
        <p:nvGrpSpPr>
          <p:cNvPr id="16" name="Group 15"/>
          <p:cNvGrpSpPr/>
          <p:nvPr/>
        </p:nvGrpSpPr>
        <p:grpSpPr>
          <a:xfrm>
            <a:off x="1524000" y="1530591"/>
            <a:ext cx="4953001" cy="1057365"/>
            <a:chOff x="1371600" y="2143231"/>
            <a:chExt cx="4953001" cy="1057365"/>
          </a:xfrm>
        </p:grpSpPr>
        <p:sp>
          <p:nvSpPr>
            <p:cNvPr id="5" name="TextBox 4"/>
            <p:cNvSpPr txBox="1"/>
            <p:nvPr/>
          </p:nvSpPr>
          <p:spPr>
            <a:xfrm>
              <a:off x="2286001" y="2277266"/>
              <a:ext cx="4038600" cy="923330"/>
            </a:xfrm>
            <a:prstGeom prst="rect">
              <a:avLst/>
            </a:prstGeom>
            <a:noFill/>
          </p:spPr>
          <p:txBody>
            <a:bodyPr wrap="square" rtlCol="0">
              <a:spAutoFit/>
            </a:bodyPr>
            <a:lstStyle/>
            <a:p>
              <a:r>
                <a:rPr lang="en-CA" dirty="0" smtClean="0">
                  <a:solidFill>
                    <a:schemeClr val="accent3"/>
                  </a:solidFill>
                </a:rPr>
                <a:t>of </a:t>
              </a:r>
              <a:r>
                <a:rPr lang="en-CA" dirty="0">
                  <a:solidFill>
                    <a:schemeClr val="accent3"/>
                  </a:solidFill>
                </a:rPr>
                <a:t>all residential care patients are now attached to a physician participating in RCI</a:t>
              </a:r>
            </a:p>
          </p:txBody>
        </p:sp>
        <p:sp>
          <p:nvSpPr>
            <p:cNvPr id="14" name="Oval 13"/>
            <p:cNvSpPr/>
            <p:nvPr/>
          </p:nvSpPr>
          <p:spPr>
            <a:xfrm>
              <a:off x="1371600" y="2143231"/>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latin typeface="Arial" panose="020B0604020202020204" pitchFamily="34" charset="0"/>
                  <a:cs typeface="Arial" panose="020B0604020202020204" pitchFamily="34" charset="0"/>
                </a:rPr>
                <a:t>85%</a:t>
              </a:r>
              <a:endParaRPr lang="en-CA" b="1" dirty="0">
                <a:latin typeface="Arial" panose="020B0604020202020204" pitchFamily="34" charset="0"/>
                <a:cs typeface="Arial" panose="020B0604020202020204" pitchFamily="34" charset="0"/>
              </a:endParaRPr>
            </a:p>
          </p:txBody>
        </p:sp>
      </p:grpSp>
      <p:grpSp>
        <p:nvGrpSpPr>
          <p:cNvPr id="17" name="Group 16"/>
          <p:cNvGrpSpPr/>
          <p:nvPr/>
        </p:nvGrpSpPr>
        <p:grpSpPr>
          <a:xfrm>
            <a:off x="1493520" y="2684683"/>
            <a:ext cx="4123703" cy="1057364"/>
            <a:chOff x="1828800" y="3686067"/>
            <a:chExt cx="4123703" cy="1057364"/>
          </a:xfrm>
        </p:grpSpPr>
        <p:sp>
          <p:nvSpPr>
            <p:cNvPr id="10" name="TextBox 9"/>
            <p:cNvSpPr txBox="1"/>
            <p:nvPr/>
          </p:nvSpPr>
          <p:spPr>
            <a:xfrm>
              <a:off x="2743200" y="3820101"/>
              <a:ext cx="3209303" cy="923330"/>
            </a:xfrm>
            <a:prstGeom prst="rect">
              <a:avLst/>
            </a:prstGeom>
            <a:noFill/>
          </p:spPr>
          <p:txBody>
            <a:bodyPr wrap="square" rtlCol="0">
              <a:spAutoFit/>
            </a:bodyPr>
            <a:lstStyle/>
            <a:p>
              <a:r>
                <a:rPr lang="en-CA" dirty="0" smtClean="0">
                  <a:solidFill>
                    <a:schemeClr val="accent3"/>
                  </a:solidFill>
                </a:rPr>
                <a:t>decrease </a:t>
              </a:r>
              <a:r>
                <a:rPr lang="en-CA" dirty="0">
                  <a:solidFill>
                    <a:schemeClr val="accent3"/>
                  </a:solidFill>
                </a:rPr>
                <a:t>in the average number of ordered drugs per </a:t>
              </a:r>
              <a:r>
                <a:rPr lang="en-CA" dirty="0" smtClean="0">
                  <a:solidFill>
                    <a:schemeClr val="accent3"/>
                  </a:solidFill>
                </a:rPr>
                <a:t>patient</a:t>
              </a:r>
              <a:endParaRPr lang="en-CA" dirty="0">
                <a:solidFill>
                  <a:schemeClr val="accent3"/>
                </a:solidFill>
              </a:endParaRPr>
            </a:p>
          </p:txBody>
        </p:sp>
        <p:sp>
          <p:nvSpPr>
            <p:cNvPr id="15" name="Oval 14"/>
            <p:cNvSpPr/>
            <p:nvPr/>
          </p:nvSpPr>
          <p:spPr>
            <a:xfrm>
              <a:off x="1828800" y="3686067"/>
              <a:ext cx="914400" cy="9144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US" b="1" dirty="0" smtClean="0">
                  <a:latin typeface="Arial" panose="020B0604020202020204" pitchFamily="34" charset="0"/>
                  <a:cs typeface="Arial" panose="020B0604020202020204" pitchFamily="34" charset="0"/>
                </a:rPr>
                <a:t>10%</a:t>
              </a:r>
              <a:endParaRPr lang="en-CA" b="1" dirty="0">
                <a:latin typeface="Arial" panose="020B0604020202020204" pitchFamily="34" charset="0"/>
                <a:cs typeface="Arial" panose="020B0604020202020204" pitchFamily="34" charset="0"/>
              </a:endParaRPr>
            </a:p>
          </p:txBody>
        </p:sp>
      </p:grpSp>
      <p:grpSp>
        <p:nvGrpSpPr>
          <p:cNvPr id="23" name="Group 22"/>
          <p:cNvGrpSpPr/>
          <p:nvPr/>
        </p:nvGrpSpPr>
        <p:grpSpPr>
          <a:xfrm>
            <a:off x="6610833" y="2684683"/>
            <a:ext cx="5358143" cy="914400"/>
            <a:chOff x="6248400" y="4457344"/>
            <a:chExt cx="5358143" cy="914400"/>
          </a:xfrm>
        </p:grpSpPr>
        <p:sp>
          <p:nvSpPr>
            <p:cNvPr id="9" name="TextBox 8"/>
            <p:cNvSpPr txBox="1"/>
            <p:nvPr/>
          </p:nvSpPr>
          <p:spPr>
            <a:xfrm>
              <a:off x="7162800" y="4591378"/>
              <a:ext cx="4443743" cy="646331"/>
            </a:xfrm>
            <a:prstGeom prst="rect">
              <a:avLst/>
            </a:prstGeom>
            <a:noFill/>
          </p:spPr>
          <p:txBody>
            <a:bodyPr wrap="square" rtlCol="0">
              <a:spAutoFit/>
            </a:bodyPr>
            <a:lstStyle/>
            <a:p>
              <a:r>
                <a:rPr lang="en-CA" dirty="0" smtClean="0">
                  <a:solidFill>
                    <a:schemeClr val="accent3"/>
                  </a:solidFill>
                </a:rPr>
                <a:t>increase </a:t>
              </a:r>
              <a:r>
                <a:rPr lang="en-CA" dirty="0">
                  <a:solidFill>
                    <a:schemeClr val="accent3"/>
                  </a:solidFill>
                </a:rPr>
                <a:t>in the average number of proactive visits per </a:t>
              </a:r>
              <a:r>
                <a:rPr lang="en-CA" dirty="0" smtClean="0">
                  <a:solidFill>
                    <a:schemeClr val="accent3"/>
                  </a:solidFill>
                </a:rPr>
                <a:t>patient</a:t>
              </a:r>
              <a:endParaRPr lang="en-CA" dirty="0">
                <a:solidFill>
                  <a:schemeClr val="accent3"/>
                </a:solidFill>
              </a:endParaRPr>
            </a:p>
          </p:txBody>
        </p:sp>
        <p:sp>
          <p:nvSpPr>
            <p:cNvPr id="18" name="Oval 17"/>
            <p:cNvSpPr/>
            <p:nvPr/>
          </p:nvSpPr>
          <p:spPr>
            <a:xfrm>
              <a:off x="6248400" y="4457344"/>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latin typeface="Arial" panose="020B0604020202020204" pitchFamily="34" charset="0"/>
                  <a:cs typeface="Arial" panose="020B0604020202020204" pitchFamily="34" charset="0"/>
                </a:rPr>
                <a:t>19%</a:t>
              </a:r>
              <a:endParaRPr lang="en-CA" b="1" dirty="0">
                <a:latin typeface="Arial" panose="020B0604020202020204" pitchFamily="34" charset="0"/>
                <a:cs typeface="Arial" panose="020B0604020202020204" pitchFamily="34" charset="0"/>
              </a:endParaRPr>
            </a:p>
          </p:txBody>
        </p:sp>
      </p:grpSp>
      <p:grpSp>
        <p:nvGrpSpPr>
          <p:cNvPr id="22" name="Group 21"/>
          <p:cNvGrpSpPr/>
          <p:nvPr/>
        </p:nvGrpSpPr>
        <p:grpSpPr>
          <a:xfrm>
            <a:off x="6610833" y="1603479"/>
            <a:ext cx="4724400" cy="914400"/>
            <a:chOff x="7162800" y="2917992"/>
            <a:chExt cx="4724400" cy="914400"/>
          </a:xfrm>
        </p:grpSpPr>
        <p:sp>
          <p:nvSpPr>
            <p:cNvPr id="6" name="TextBox 5"/>
            <p:cNvSpPr txBox="1"/>
            <p:nvPr/>
          </p:nvSpPr>
          <p:spPr>
            <a:xfrm>
              <a:off x="8077200" y="3056618"/>
              <a:ext cx="3810000" cy="646331"/>
            </a:xfrm>
            <a:prstGeom prst="rect">
              <a:avLst/>
            </a:prstGeom>
            <a:noFill/>
          </p:spPr>
          <p:txBody>
            <a:bodyPr wrap="square" rtlCol="0">
              <a:spAutoFit/>
            </a:bodyPr>
            <a:lstStyle/>
            <a:p>
              <a:r>
                <a:rPr lang="en-CA" dirty="0" smtClean="0">
                  <a:solidFill>
                    <a:schemeClr val="accent3"/>
                  </a:solidFill>
                </a:rPr>
                <a:t>new GPs recruited </a:t>
              </a:r>
              <a:r>
                <a:rPr lang="en-CA" dirty="0">
                  <a:solidFill>
                    <a:schemeClr val="accent3"/>
                  </a:solidFill>
                </a:rPr>
                <a:t>to residential care</a:t>
              </a:r>
            </a:p>
          </p:txBody>
        </p:sp>
        <p:sp>
          <p:nvSpPr>
            <p:cNvPr id="21" name="Oval 20"/>
            <p:cNvSpPr/>
            <p:nvPr/>
          </p:nvSpPr>
          <p:spPr>
            <a:xfrm>
              <a:off x="7162800" y="2917992"/>
              <a:ext cx="914400" cy="9144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000" b="1" dirty="0" smtClean="0">
                  <a:latin typeface="Arial" panose="020B0604020202020204" pitchFamily="34" charset="0"/>
                  <a:cs typeface="Arial" panose="020B0604020202020204" pitchFamily="34" charset="0"/>
                </a:rPr>
                <a:t>4</a:t>
              </a:r>
              <a:endParaRPr lang="en-CA" sz="4000" b="1" dirty="0">
                <a:latin typeface="Arial" panose="020B0604020202020204" pitchFamily="34" charset="0"/>
                <a:cs typeface="Arial" panose="020B0604020202020204" pitchFamily="34" charset="0"/>
              </a:endParaRPr>
            </a:p>
          </p:txBody>
        </p:sp>
      </p:grpSp>
      <p:pic>
        <p:nvPicPr>
          <p:cNvPr id="26" name="Picture 25"/>
          <p:cNvPicPr>
            <a:picLocks noChangeAspect="1"/>
          </p:cNvPicPr>
          <p:nvPr/>
        </p:nvPicPr>
        <p:blipFill>
          <a:blip r:embed="rId2"/>
          <a:stretch>
            <a:fillRect/>
          </a:stretch>
        </p:blipFill>
        <p:spPr>
          <a:xfrm>
            <a:off x="7162800" y="3765886"/>
            <a:ext cx="3626466" cy="2261453"/>
          </a:xfrm>
          <a:prstGeom prst="rect">
            <a:avLst/>
          </a:prstGeom>
        </p:spPr>
      </p:pic>
      <p:sp>
        <p:nvSpPr>
          <p:cNvPr id="12" name="TextBox 11"/>
          <p:cNvSpPr txBox="1"/>
          <p:nvPr/>
        </p:nvSpPr>
        <p:spPr>
          <a:xfrm>
            <a:off x="6347386" y="5966686"/>
            <a:ext cx="5662813" cy="738664"/>
          </a:xfrm>
          <a:prstGeom prst="rect">
            <a:avLst/>
          </a:prstGeom>
          <a:solidFill>
            <a:schemeClr val="accent2"/>
          </a:solidFill>
        </p:spPr>
        <p:txBody>
          <a:bodyPr wrap="square" rtlCol="0">
            <a:spAutoFit/>
          </a:bodyPr>
          <a:lstStyle/>
          <a:p>
            <a:r>
              <a:rPr lang="en-CA" sz="1400" dirty="0"/>
              <a:t>Effective and collaborative governance through relationships with VCH, all residential care homes through multi-party Steering Committee, Quality Improvement </a:t>
            </a:r>
          </a:p>
        </p:txBody>
      </p:sp>
      <p:pic>
        <p:nvPicPr>
          <p:cNvPr id="27"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752600" y="3765886"/>
            <a:ext cx="3666942" cy="2570007"/>
          </a:xfrm>
        </p:spPr>
      </p:pic>
      <p:sp>
        <p:nvSpPr>
          <p:cNvPr id="11" name="TextBox 10"/>
          <p:cNvSpPr txBox="1"/>
          <p:nvPr/>
        </p:nvSpPr>
        <p:spPr>
          <a:xfrm>
            <a:off x="1386086" y="5985186"/>
            <a:ext cx="4585064" cy="646331"/>
          </a:xfrm>
          <a:prstGeom prst="rect">
            <a:avLst/>
          </a:prstGeom>
          <a:solidFill>
            <a:schemeClr val="accent2"/>
          </a:solidFill>
        </p:spPr>
        <p:txBody>
          <a:bodyPr wrap="square" rtlCol="0">
            <a:spAutoFit/>
          </a:bodyPr>
          <a:lstStyle/>
          <a:p>
            <a:r>
              <a:rPr lang="en-CA" dirty="0"/>
              <a:t>Well functioning call group with high levels of facility staff </a:t>
            </a:r>
            <a:r>
              <a:rPr lang="en-CA" dirty="0" smtClean="0"/>
              <a:t>satisfaction</a:t>
            </a:r>
            <a:endParaRPr lang="en-CA" dirty="0"/>
          </a:p>
        </p:txBody>
      </p:sp>
    </p:spTree>
    <p:extLst>
      <p:ext uri="{BB962C8B-B14F-4D97-AF65-F5344CB8AC3E}">
        <p14:creationId xmlns:p14="http://schemas.microsoft.com/office/powerpoint/2010/main" val="359774451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20564" b="28742"/>
          <a:stretch/>
        </p:blipFill>
        <p:spPr>
          <a:xfrm>
            <a:off x="5212170" y="5382667"/>
            <a:ext cx="2738111" cy="665837"/>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9200" y="3769841"/>
            <a:ext cx="2425714" cy="565819"/>
          </a:xfrm>
          <a:prstGeom prst="rect">
            <a:avLst/>
          </a:prstGeom>
        </p:spPr>
      </p:pic>
      <p:sp>
        <p:nvSpPr>
          <p:cNvPr id="6" name="TextBox 5"/>
          <p:cNvSpPr txBox="1"/>
          <p:nvPr/>
        </p:nvSpPr>
        <p:spPr>
          <a:xfrm>
            <a:off x="2936563" y="1878892"/>
            <a:ext cx="6120635" cy="707886"/>
          </a:xfrm>
          <a:prstGeom prst="rect">
            <a:avLst/>
          </a:prstGeom>
          <a:noFill/>
        </p:spPr>
        <p:txBody>
          <a:bodyPr wrap="square" rtlCol="0">
            <a:spAutoFit/>
          </a:bodyPr>
          <a:lstStyle/>
          <a:p>
            <a:pPr algn="ctr"/>
            <a:r>
              <a:rPr lang="en-US" sz="2000" b="1" dirty="0">
                <a:solidFill>
                  <a:schemeClr val="accent1"/>
                </a:solidFill>
                <a:latin typeface="Verdana" panose="020B0604030504040204" pitchFamily="34" charset="0"/>
                <a:ea typeface="Verdana" panose="020B0604030504040204" pitchFamily="34" charset="0"/>
              </a:rPr>
              <a:t>Connecting Citizens to Local, Regional &amp; </a:t>
            </a:r>
          </a:p>
          <a:p>
            <a:pPr algn="ctr"/>
            <a:r>
              <a:rPr lang="en-US" sz="2000" b="1" dirty="0">
                <a:solidFill>
                  <a:schemeClr val="accent1"/>
                </a:solidFill>
                <a:latin typeface="Verdana" panose="020B0604030504040204" pitchFamily="34" charset="0"/>
                <a:ea typeface="Verdana" panose="020B0604030504040204" pitchFamily="34" charset="0"/>
              </a:rPr>
              <a:t>Provincial Health Care Resources Online!</a:t>
            </a:r>
          </a:p>
        </p:txBody>
      </p:sp>
      <p:sp>
        <p:nvSpPr>
          <p:cNvPr id="5" name="Rectangle 4"/>
          <p:cNvSpPr/>
          <p:nvPr/>
        </p:nvSpPr>
        <p:spPr>
          <a:xfrm>
            <a:off x="2181421" y="6186360"/>
            <a:ext cx="8121272" cy="584775"/>
          </a:xfrm>
          <a:prstGeom prst="rect">
            <a:avLst/>
          </a:prstGeom>
        </p:spPr>
        <p:txBody>
          <a:bodyPr wrap="square">
            <a:spAutoFit/>
          </a:bodyPr>
          <a:lstStyle/>
          <a:p>
            <a:pPr algn="ctr"/>
            <a:r>
              <a:rPr lang="en-US" sz="3200" b="1" dirty="0">
                <a:solidFill>
                  <a:schemeClr val="tx2"/>
                </a:solidFill>
                <a:effectLst>
                  <a:outerShdw blurRad="50800" dist="38100" dir="2700000" algn="tl" rotWithShape="0">
                    <a:prstClr val="black">
                      <a:alpha val="40000"/>
                    </a:prstClr>
                  </a:outerShdw>
                </a:effectLst>
                <a:latin typeface="Verdana" panose="020B0604030504040204" pitchFamily="34" charset="0"/>
                <a:ea typeface="Verdana" panose="020B0604030504040204" pitchFamily="34" charset="0"/>
              </a:rPr>
              <a:t>FindaResourceRidgeMeadows.ca</a:t>
            </a:r>
            <a:endParaRPr lang="en-US" sz="3200" dirty="0">
              <a:solidFill>
                <a:schemeClr val="tx2"/>
              </a:solidFill>
              <a:effectLst>
                <a:outerShdw blurRad="50800" dist="38100" dir="2700000" algn="tl" rotWithShape="0">
                  <a:prstClr val="black">
                    <a:alpha val="40000"/>
                  </a:prstClr>
                </a:outerShdw>
              </a:effectLst>
            </a:endParaRPr>
          </a:p>
        </p:txBody>
      </p:sp>
      <p:pic>
        <p:nvPicPr>
          <p:cNvPr id="1030" name="Picture 6" descr="Image result for community network ridge meadow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9600" y="4219284"/>
            <a:ext cx="1577935" cy="114106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Brenda\Documents\DIVISION WORK\GPSC Summit\Pathways Logo Transparen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9619" y="4567084"/>
            <a:ext cx="2553379" cy="766916"/>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4038600" y="3076753"/>
            <a:ext cx="4768474" cy="461665"/>
          </a:xfrm>
          <a:prstGeom prst="rect">
            <a:avLst/>
          </a:prstGeom>
          <a:noFill/>
        </p:spPr>
        <p:txBody>
          <a:bodyPr wrap="square" rtlCol="0">
            <a:spAutoFit/>
          </a:bodyPr>
          <a:lstStyle/>
          <a:p>
            <a:pPr algn="ctr"/>
            <a:r>
              <a:rPr lang="en-US" sz="2400" b="1" dirty="0">
                <a:solidFill>
                  <a:srgbClr val="006D8A"/>
                </a:solidFill>
                <a:latin typeface="Verdana" panose="020B0604030504040204" pitchFamily="34" charset="0"/>
                <a:ea typeface="Verdana" panose="020B0604030504040204" pitchFamily="34" charset="0"/>
              </a:rPr>
              <a:t>A Collaboration Between…</a:t>
            </a:r>
          </a:p>
        </p:txBody>
      </p:sp>
      <p:sp>
        <p:nvSpPr>
          <p:cNvPr id="22" name="TextBox 21"/>
          <p:cNvSpPr txBox="1"/>
          <p:nvPr/>
        </p:nvSpPr>
        <p:spPr>
          <a:xfrm>
            <a:off x="1210639" y="1064252"/>
            <a:ext cx="6400003" cy="400110"/>
          </a:xfrm>
          <a:prstGeom prst="rect">
            <a:avLst/>
          </a:prstGeom>
          <a:noFill/>
        </p:spPr>
        <p:txBody>
          <a:bodyPr wrap="square" rtlCol="0">
            <a:spAutoFit/>
          </a:bodyPr>
          <a:lstStyle/>
          <a:p>
            <a:pPr algn="ctr"/>
            <a:r>
              <a:rPr lang="en-US" sz="2000" b="1" dirty="0" smtClean="0">
                <a:solidFill>
                  <a:srgbClr val="006D8A"/>
                </a:solidFill>
                <a:latin typeface="Verdana" panose="020B0604030504040204" pitchFamily="34" charset="0"/>
                <a:ea typeface="Verdana" panose="020B0604030504040204" pitchFamily="34" charset="0"/>
              </a:rPr>
              <a:t>Pathways: Public central online resource</a:t>
            </a:r>
            <a:endParaRPr lang="en-US" sz="2000" b="1" dirty="0">
              <a:solidFill>
                <a:srgbClr val="006D8A"/>
              </a:solidFill>
              <a:latin typeface="Verdana" panose="020B0604030504040204" pitchFamily="34" charset="0"/>
              <a:ea typeface="Verdana" panose="020B0604030504040204" pitchFamily="34" charset="0"/>
            </a:endParaRPr>
          </a:p>
        </p:txBody>
      </p:sp>
      <p:sp>
        <p:nvSpPr>
          <p:cNvPr id="11" name="TextBox 10"/>
          <p:cNvSpPr txBox="1"/>
          <p:nvPr/>
        </p:nvSpPr>
        <p:spPr>
          <a:xfrm>
            <a:off x="1386840" y="250370"/>
            <a:ext cx="7680960" cy="369332"/>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b="1" dirty="0" smtClean="0">
                <a:solidFill>
                  <a:schemeClr val="tx2"/>
                </a:solidFill>
              </a:rPr>
              <a:t>Ridge Meadows Division</a:t>
            </a:r>
            <a:endParaRPr lang="en-CA" b="1" dirty="0">
              <a:solidFill>
                <a:schemeClr val="tx2"/>
              </a:solidFill>
            </a:endParaRPr>
          </a:p>
        </p:txBody>
      </p:sp>
    </p:spTree>
    <p:extLst>
      <p:ext uri="{BB962C8B-B14F-4D97-AF65-F5344CB8AC3E}">
        <p14:creationId xmlns:p14="http://schemas.microsoft.com/office/powerpoint/2010/main" val="357980130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descr="Smart Phone">
            <a:extLst>
              <a:ext uri="{FF2B5EF4-FFF2-40B4-BE49-F238E27FC236}">
                <a16:creationId xmlns:a16="http://schemas.microsoft.com/office/drawing/2014/main" id="{9F98DB8B-D922-47D5-865D-57A6C4144472}"/>
              </a:ext>
            </a:extLst>
          </p:cNvPr>
          <p:cNvPicPr>
            <a:picLocks noChangeAspect="1"/>
          </p:cNvPicPr>
          <p:nvPr/>
        </p:nvPicPr>
        <p:blipFill>
          <a:blip r:embed="rId2" cstate="print">
            <a:duotone>
              <a:schemeClr val="accent4">
                <a:shade val="45000"/>
                <a:satMod val="135000"/>
              </a:schemeClr>
              <a:prstClr val="white"/>
            </a:duotone>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7961815" y="3610989"/>
            <a:ext cx="775974" cy="739430"/>
          </a:xfrm>
          <a:prstGeom prst="rect">
            <a:avLst/>
          </a:prstGeom>
        </p:spPr>
      </p:pic>
      <p:pic>
        <p:nvPicPr>
          <p:cNvPr id="17" name="Graphic 16" descr="Share">
            <a:extLst>
              <a:ext uri="{FF2B5EF4-FFF2-40B4-BE49-F238E27FC236}">
                <a16:creationId xmlns:a16="http://schemas.microsoft.com/office/drawing/2014/main" id="{C56C7BB0-D1E7-4D1A-9C7B-37410DD4A639}"/>
              </a:ext>
            </a:extLst>
          </p:cNvPr>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p:blipFill>
        <p:spPr>
          <a:xfrm>
            <a:off x="7610372" y="2307342"/>
            <a:ext cx="739430" cy="739430"/>
          </a:xfrm>
          <a:prstGeom prst="rect">
            <a:avLst/>
          </a:prstGeom>
        </p:spPr>
      </p:pic>
      <p:pic>
        <p:nvPicPr>
          <p:cNvPr id="20" name="Graphic 19" descr="Daily calendar">
            <a:extLst>
              <a:ext uri="{FF2B5EF4-FFF2-40B4-BE49-F238E27FC236}">
                <a16:creationId xmlns:a16="http://schemas.microsoft.com/office/drawing/2014/main" id="{D0374D60-B27B-47BA-824C-75F6F26E0386}"/>
              </a:ext>
            </a:extLst>
          </p:cNvPr>
          <p:cNvPicPr>
            <a:picLocks noChangeAspect="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4442147" y="5033894"/>
            <a:ext cx="775974" cy="739430"/>
          </a:xfrm>
          <a:prstGeom prst="rect">
            <a:avLst/>
          </a:prstGeom>
        </p:spPr>
      </p:pic>
      <p:pic>
        <p:nvPicPr>
          <p:cNvPr id="22" name="Graphic 21" descr="Stopwatch">
            <a:extLst>
              <a:ext uri="{FF2B5EF4-FFF2-40B4-BE49-F238E27FC236}">
                <a16:creationId xmlns:a16="http://schemas.microsoft.com/office/drawing/2014/main" id="{1B8B2F2E-6D7F-40B6-8B6F-508798F0057B}"/>
              </a:ext>
            </a:extLst>
          </p:cNvPr>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7127021" y="5375535"/>
            <a:ext cx="775974" cy="739430"/>
          </a:xfrm>
          <a:prstGeom prst="rect">
            <a:avLst/>
          </a:prstGeom>
        </p:spPr>
      </p:pic>
      <p:pic>
        <p:nvPicPr>
          <p:cNvPr id="24" name="Graphic 23" descr="Map with pin">
            <a:extLst>
              <a:ext uri="{FF2B5EF4-FFF2-40B4-BE49-F238E27FC236}">
                <a16:creationId xmlns:a16="http://schemas.microsoft.com/office/drawing/2014/main" id="{367547DD-F8F0-41C7-8056-2F3AA7D195EC}"/>
              </a:ext>
            </a:extLst>
          </p:cNvPr>
          <p:cNvPicPr>
            <a:picLocks noChangeAspect="1"/>
          </p:cNvPicPr>
          <p:nvPr/>
        </p:nvPicPr>
        <p:blipFill>
          <a:blip r:embed="rId10" cstate="print">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p:blipFill>
        <p:spPr>
          <a:xfrm>
            <a:off x="3571131" y="4145521"/>
            <a:ext cx="739430" cy="739430"/>
          </a:xfrm>
          <a:prstGeom prst="rect">
            <a:avLst/>
          </a:prstGeom>
        </p:spPr>
      </p:pic>
      <p:sp>
        <p:nvSpPr>
          <p:cNvPr id="25" name="TextBox 24">
            <a:extLst>
              <a:ext uri="{FF2B5EF4-FFF2-40B4-BE49-F238E27FC236}">
                <a16:creationId xmlns:a16="http://schemas.microsoft.com/office/drawing/2014/main" id="{2A9C7DF6-F7A0-4F84-83D8-C6EC823107D8}"/>
              </a:ext>
            </a:extLst>
          </p:cNvPr>
          <p:cNvSpPr txBox="1"/>
          <p:nvPr/>
        </p:nvSpPr>
        <p:spPr>
          <a:xfrm>
            <a:off x="4310561" y="1109579"/>
            <a:ext cx="360892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a:ln>
                  <a:noFill/>
                </a:ln>
                <a:solidFill>
                  <a:schemeClr val="accent3"/>
                </a:solidFill>
                <a:effectLst/>
                <a:uLnTx/>
                <a:uFillTx/>
                <a:latin typeface="Verdana" panose="020B0604030504040204" pitchFamily="34" charset="0"/>
                <a:ea typeface="Verdana" panose="020B0604030504040204" pitchFamily="34" charset="0"/>
              </a:rPr>
              <a:t>Solution</a:t>
            </a:r>
            <a:r>
              <a:rPr kumimoji="0" lang="en-CA" sz="2000" b="0" i="0" u="none" strike="noStrike" kern="1200" cap="none" spc="0" normalizeH="0" noProof="0" dirty="0">
                <a:ln>
                  <a:noFill/>
                </a:ln>
                <a:solidFill>
                  <a:schemeClr val="accent3"/>
                </a:solidFill>
                <a:effectLst/>
                <a:uLnTx/>
                <a:uFillTx/>
                <a:latin typeface="Verdana" panose="020B0604030504040204" pitchFamily="34" charset="0"/>
                <a:ea typeface="Verdana" panose="020B0604030504040204" pitchFamily="34" charset="0"/>
              </a:rPr>
              <a:t> </a:t>
            </a:r>
            <a:r>
              <a:rPr lang="en-CA" sz="2000" dirty="0">
                <a:solidFill>
                  <a:schemeClr val="accent3"/>
                </a:solidFill>
                <a:latin typeface="Verdana" panose="020B0604030504040204" pitchFamily="34" charset="0"/>
                <a:ea typeface="Verdana" panose="020B0604030504040204" pitchFamily="34" charset="0"/>
              </a:rPr>
              <a:t>designed</a:t>
            </a:r>
            <a:r>
              <a:rPr kumimoji="0" lang="en-CA" sz="2000" b="0" i="0" u="none" strike="noStrike" kern="1200" cap="none" spc="0" normalizeH="0" baseline="0" noProof="0" dirty="0">
                <a:ln>
                  <a:noFill/>
                </a:ln>
                <a:solidFill>
                  <a:schemeClr val="accent3"/>
                </a:solidFill>
                <a:effectLst/>
                <a:uLnTx/>
                <a:uFillTx/>
                <a:latin typeface="Verdana" panose="020B0604030504040204" pitchFamily="34" charset="0"/>
                <a:ea typeface="Verdana" panose="020B0604030504040204" pitchFamily="34" charset="0"/>
              </a:rPr>
              <a:t> by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a:ln>
                  <a:noFill/>
                </a:ln>
                <a:solidFill>
                  <a:schemeClr val="accent3"/>
                </a:solidFill>
                <a:effectLst/>
                <a:uLnTx/>
                <a:uFillTx/>
                <a:latin typeface="Verdana" panose="020B0604030504040204" pitchFamily="34" charset="0"/>
                <a:ea typeface="Verdana" panose="020B0604030504040204" pitchFamily="34" charset="0"/>
              </a:rPr>
              <a:t>GPs &amp; </a:t>
            </a:r>
            <a:r>
              <a:rPr lang="en-CA" sz="2000" dirty="0">
                <a:solidFill>
                  <a:schemeClr val="accent3"/>
                </a:solidFill>
                <a:latin typeface="Verdana" panose="020B0604030504040204" pitchFamily="34" charset="0"/>
                <a:ea typeface="Verdana" panose="020B0604030504040204" pitchFamily="34" charset="0"/>
              </a:rPr>
              <a:t>Specialists</a:t>
            </a:r>
            <a:endParaRPr kumimoji="0" lang="en-CA" sz="2000" b="0" i="0" u="none" strike="noStrike" kern="1200" cap="none" spc="0" normalizeH="0" baseline="0" noProof="0" dirty="0">
              <a:ln>
                <a:noFill/>
              </a:ln>
              <a:solidFill>
                <a:schemeClr val="accent3"/>
              </a:solidFill>
              <a:effectLst/>
              <a:uLnTx/>
              <a:uFillTx/>
              <a:latin typeface="Verdana" panose="020B0604030504040204" pitchFamily="34" charset="0"/>
              <a:ea typeface="Verdana" panose="020B0604030504040204" pitchFamily="34" charset="0"/>
            </a:endParaRPr>
          </a:p>
        </p:txBody>
      </p:sp>
      <p:pic>
        <p:nvPicPr>
          <p:cNvPr id="30" name="Graphic 29" descr="Highway scene">
            <a:extLst>
              <a:ext uri="{FF2B5EF4-FFF2-40B4-BE49-F238E27FC236}">
                <a16:creationId xmlns:a16="http://schemas.microsoft.com/office/drawing/2014/main" id="{7E718617-7399-4151-A867-292979DDBC23}"/>
              </a:ext>
            </a:extLst>
          </p:cNvPr>
          <p:cNvPicPr>
            <a:picLocks noChangeAspect="1"/>
          </p:cNvPicPr>
          <p:nvPr/>
        </p:nvPicPr>
        <p:blipFill>
          <a:blip r:embed="rId12" cstate="print">
            <a:duotone>
              <a:prstClr val="black"/>
              <a:schemeClr val="accent2">
                <a:tint val="45000"/>
                <a:satMod val="400000"/>
              </a:schemeClr>
            </a:duotone>
            <a:extLst>
              <a:ext uri="{28A0092B-C50C-407E-A947-70E740481C1C}">
                <a14:useLocalDpi xmlns:a14="http://schemas.microsoft.com/office/drawing/2010/main" val="0"/>
              </a:ext>
              <a:ext uri="{96DAC541-7B7A-43D3-8B79-37D633B846F1}">
                <asvg:svgBlip xmlns="" xmlns:asvg="http://schemas.microsoft.com/office/drawing/2016/SVG/main" r:embed="rId13"/>
              </a:ext>
            </a:extLst>
          </a:blip>
          <a:stretch>
            <a:fillRect/>
          </a:stretch>
        </p:blipFill>
        <p:spPr>
          <a:xfrm>
            <a:off x="5727035" y="1775170"/>
            <a:ext cx="775974" cy="739430"/>
          </a:xfrm>
          <a:prstGeom prst="rect">
            <a:avLst/>
          </a:prstGeom>
        </p:spPr>
      </p:pic>
      <p:sp>
        <p:nvSpPr>
          <p:cNvPr id="32" name="TextBox 31">
            <a:extLst>
              <a:ext uri="{FF2B5EF4-FFF2-40B4-BE49-F238E27FC236}">
                <a16:creationId xmlns:a16="http://schemas.microsoft.com/office/drawing/2014/main" id="{D81C6197-97F5-4A0C-9678-ED2449AAAED2}"/>
              </a:ext>
            </a:extLst>
          </p:cNvPr>
          <p:cNvSpPr txBox="1"/>
          <p:nvPr/>
        </p:nvSpPr>
        <p:spPr>
          <a:xfrm>
            <a:off x="8014904" y="2079391"/>
            <a:ext cx="389518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a:ln>
                  <a:noFill/>
                </a:ln>
                <a:solidFill>
                  <a:schemeClr val="accent3"/>
                </a:solidFill>
                <a:effectLst/>
                <a:uLnTx/>
                <a:uFillTx/>
                <a:latin typeface="Verdana" panose="020B0604030504040204" pitchFamily="34" charset="0"/>
                <a:ea typeface="Verdana" panose="020B0604030504040204" pitchFamily="34" charset="0"/>
              </a:rPr>
              <a:t>Electronic</a:t>
            </a:r>
            <a:r>
              <a:rPr kumimoji="0" lang="en-CA" sz="2000" b="0" i="0" u="none" strike="noStrike" kern="1200" cap="none" spc="0" normalizeH="0" noProof="0" dirty="0">
                <a:ln>
                  <a:noFill/>
                </a:ln>
                <a:solidFill>
                  <a:schemeClr val="accent3"/>
                </a:solidFill>
                <a:effectLst/>
                <a:uLnTx/>
                <a:uFillTx/>
                <a:latin typeface="Verdana" panose="020B0604030504040204" pitchFamily="34" charset="0"/>
                <a:ea typeface="Verdana" panose="020B0604030504040204" pitchFamily="34" charset="0"/>
              </a:rPr>
              <a:t> referral &amp; patient notification system developed by Pathways</a:t>
            </a:r>
            <a:endParaRPr kumimoji="0" lang="en-CA" sz="2000" b="0" i="0" u="none" strike="noStrike" kern="1200" cap="none" spc="0" normalizeH="0" baseline="0" noProof="0" dirty="0">
              <a:ln>
                <a:noFill/>
              </a:ln>
              <a:solidFill>
                <a:schemeClr val="accent3"/>
              </a:solidFill>
              <a:effectLst/>
              <a:uLnTx/>
              <a:uFillTx/>
              <a:latin typeface="Verdana" panose="020B0604030504040204" pitchFamily="34" charset="0"/>
              <a:ea typeface="Verdana" panose="020B0604030504040204" pitchFamily="34" charset="0"/>
            </a:endParaRPr>
          </a:p>
        </p:txBody>
      </p:sp>
      <p:sp>
        <p:nvSpPr>
          <p:cNvPr id="34" name="Rectangle 33">
            <a:extLst>
              <a:ext uri="{FF2B5EF4-FFF2-40B4-BE49-F238E27FC236}">
                <a16:creationId xmlns:a16="http://schemas.microsoft.com/office/drawing/2014/main" id="{4E3708BC-76AD-46D5-BC47-BC70AC556EE6}"/>
              </a:ext>
            </a:extLst>
          </p:cNvPr>
          <p:cNvSpPr/>
          <p:nvPr/>
        </p:nvSpPr>
        <p:spPr>
          <a:xfrm>
            <a:off x="8548518" y="3672709"/>
            <a:ext cx="3448410"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a:ln>
                  <a:noFill/>
                </a:ln>
                <a:solidFill>
                  <a:schemeClr val="accent3"/>
                </a:solidFill>
                <a:effectLst/>
                <a:uLnTx/>
                <a:uFillTx/>
                <a:latin typeface="Verdana" panose="020B0604030504040204" pitchFamily="34" charset="0"/>
                <a:ea typeface="Verdana" panose="020B0604030504040204" pitchFamily="34" charset="0"/>
              </a:rPr>
              <a:t>67% of patients opting for electronic notification</a:t>
            </a:r>
          </a:p>
        </p:txBody>
      </p:sp>
      <p:sp>
        <p:nvSpPr>
          <p:cNvPr id="35" name="Rectangle 34">
            <a:extLst>
              <a:ext uri="{FF2B5EF4-FFF2-40B4-BE49-F238E27FC236}">
                <a16:creationId xmlns:a16="http://schemas.microsoft.com/office/drawing/2014/main" id="{E920BA29-C0A6-4308-B35A-359DF0E7A8EF}"/>
              </a:ext>
            </a:extLst>
          </p:cNvPr>
          <p:cNvSpPr/>
          <p:nvPr/>
        </p:nvSpPr>
        <p:spPr>
          <a:xfrm>
            <a:off x="3484768" y="5644717"/>
            <a:ext cx="2690732"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a:ln>
                  <a:noFill/>
                </a:ln>
                <a:solidFill>
                  <a:schemeClr val="accent3"/>
                </a:solidFill>
                <a:effectLst/>
                <a:uLnTx/>
                <a:uFillTx/>
                <a:latin typeface="Verdana" panose="020B0604030504040204" pitchFamily="34" charset="0"/>
                <a:ea typeface="Verdana" panose="020B0604030504040204" pitchFamily="34" charset="0"/>
              </a:rPr>
              <a:t>Average no show rate is 2.5% </a:t>
            </a:r>
          </a:p>
        </p:txBody>
      </p:sp>
      <p:sp>
        <p:nvSpPr>
          <p:cNvPr id="36" name="Rectangle 35">
            <a:extLst>
              <a:ext uri="{FF2B5EF4-FFF2-40B4-BE49-F238E27FC236}">
                <a16:creationId xmlns:a16="http://schemas.microsoft.com/office/drawing/2014/main" id="{C527830C-57FA-4687-BA95-58D60D174549}"/>
              </a:ext>
            </a:extLst>
          </p:cNvPr>
          <p:cNvSpPr/>
          <p:nvPr/>
        </p:nvSpPr>
        <p:spPr>
          <a:xfrm>
            <a:off x="6858000" y="5009741"/>
            <a:ext cx="4678684"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a:ln>
                  <a:noFill/>
                </a:ln>
                <a:solidFill>
                  <a:schemeClr val="accent3"/>
                </a:solidFill>
                <a:effectLst/>
                <a:uLnTx/>
                <a:uFillTx/>
                <a:latin typeface="Verdana" panose="020B0604030504040204" pitchFamily="34" charset="0"/>
                <a:ea typeface="Verdana" panose="020B0604030504040204" pitchFamily="34" charset="0"/>
              </a:rPr>
              <a:t>Receipt of referral acknowledged</a:t>
            </a:r>
          </a:p>
          <a:p>
            <a:pPr algn="ctr">
              <a:defRPr/>
            </a:pPr>
            <a:r>
              <a:rPr kumimoji="0" lang="en-CA" sz="2000" b="0" i="0" u="none" strike="noStrike" kern="1200" cap="none" spc="0" normalizeH="0" baseline="0" noProof="0" dirty="0">
                <a:ln>
                  <a:noFill/>
                </a:ln>
                <a:solidFill>
                  <a:schemeClr val="accent3"/>
                </a:solidFill>
                <a:effectLst/>
                <a:uLnTx/>
                <a:uFillTx/>
                <a:latin typeface="Verdana" panose="020B0604030504040204" pitchFamily="34" charset="0"/>
                <a:ea typeface="Verdana" panose="020B0604030504040204" pitchFamily="34" charset="0"/>
              </a:rPr>
              <a:t> </a:t>
            </a:r>
            <a:r>
              <a:rPr lang="en-CA" sz="2000" dirty="0">
                <a:solidFill>
                  <a:schemeClr val="accent3"/>
                </a:solidFill>
                <a:latin typeface="Verdana" panose="020B0604030504040204" pitchFamily="34" charset="0"/>
                <a:ea typeface="Verdana" panose="020B0604030504040204" pitchFamily="34" charset="0"/>
              </a:rPr>
              <a:t>63% &lt; 24 hours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a:ln>
                  <a:noFill/>
                </a:ln>
                <a:solidFill>
                  <a:schemeClr val="accent3"/>
                </a:solidFill>
                <a:effectLst/>
                <a:uLnTx/>
                <a:uFillTx/>
                <a:latin typeface="Verdana" panose="020B0604030504040204" pitchFamily="34" charset="0"/>
                <a:ea typeface="Verdana" panose="020B0604030504040204" pitchFamily="34" charset="0"/>
              </a:rPr>
              <a:t>94% within a week</a:t>
            </a:r>
          </a:p>
        </p:txBody>
      </p:sp>
      <p:sp>
        <p:nvSpPr>
          <p:cNvPr id="37" name="Rectangle 36">
            <a:extLst>
              <a:ext uri="{FF2B5EF4-FFF2-40B4-BE49-F238E27FC236}">
                <a16:creationId xmlns:a16="http://schemas.microsoft.com/office/drawing/2014/main" id="{C8970E0E-461A-4C48-B08B-D212D4991063}"/>
              </a:ext>
            </a:extLst>
          </p:cNvPr>
          <p:cNvSpPr/>
          <p:nvPr/>
        </p:nvSpPr>
        <p:spPr>
          <a:xfrm>
            <a:off x="1234180" y="3876373"/>
            <a:ext cx="2916015"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a:ln>
                  <a:noFill/>
                </a:ln>
                <a:solidFill>
                  <a:schemeClr val="accent3"/>
                </a:solidFill>
                <a:effectLst/>
                <a:uLnTx/>
                <a:uFillTx/>
                <a:latin typeface="Verdana" panose="020B0604030504040204" pitchFamily="34" charset="0"/>
                <a:ea typeface="Verdana" panose="020B0604030504040204" pitchFamily="34" charset="0"/>
              </a:rPr>
              <a:t>Provincial expansion is underway</a:t>
            </a:r>
          </a:p>
        </p:txBody>
      </p:sp>
      <p:pic>
        <p:nvPicPr>
          <p:cNvPr id="39" name="Graphic 38" descr="Hospital">
            <a:extLst>
              <a:ext uri="{FF2B5EF4-FFF2-40B4-BE49-F238E27FC236}">
                <a16:creationId xmlns:a16="http://schemas.microsoft.com/office/drawing/2014/main" id="{C86D0999-2056-42D9-B1EB-96E7E77C927E}"/>
              </a:ext>
            </a:extLst>
          </p:cNvPr>
          <p:cNvPicPr>
            <a:picLocks noChangeAspect="1"/>
          </p:cNvPicPr>
          <p:nvPr/>
        </p:nvPicPr>
        <p:blipFill>
          <a:blip r:embed="rId14" cstate="print">
            <a:duotone>
              <a:schemeClr val="accent4">
                <a:shade val="45000"/>
                <a:satMod val="135000"/>
              </a:schemeClr>
              <a:prstClr val="white"/>
            </a:duotone>
            <a:extLst>
              <a:ext uri="{28A0092B-C50C-407E-A947-70E740481C1C}">
                <a14:useLocalDpi xmlns:a14="http://schemas.microsoft.com/office/drawing/2010/main" val="0"/>
              </a:ext>
              <a:ext uri="{96DAC541-7B7A-43D3-8B79-37D633B846F1}">
                <asvg:svgBlip xmlns="" xmlns:asvg="http://schemas.microsoft.com/office/drawing/2016/SVG/main" r:embed="rId15"/>
              </a:ext>
            </a:extLst>
          </a:blip>
          <a:stretch>
            <a:fillRect/>
          </a:stretch>
        </p:blipFill>
        <p:spPr>
          <a:xfrm>
            <a:off x="3718117" y="2136814"/>
            <a:ext cx="775974" cy="739430"/>
          </a:xfrm>
          <a:prstGeom prst="rect">
            <a:avLst/>
          </a:prstGeom>
        </p:spPr>
      </p:pic>
      <p:sp>
        <p:nvSpPr>
          <p:cNvPr id="40" name="Rectangle 39">
            <a:extLst>
              <a:ext uri="{FF2B5EF4-FFF2-40B4-BE49-F238E27FC236}">
                <a16:creationId xmlns:a16="http://schemas.microsoft.com/office/drawing/2014/main" id="{7EA34BEA-FBAD-49E1-82F8-5A4FD7938DA2}"/>
              </a:ext>
            </a:extLst>
          </p:cNvPr>
          <p:cNvSpPr/>
          <p:nvPr/>
        </p:nvSpPr>
        <p:spPr>
          <a:xfrm>
            <a:off x="1386840" y="1962061"/>
            <a:ext cx="2702719"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a:ln>
                  <a:noFill/>
                </a:ln>
                <a:solidFill>
                  <a:schemeClr val="accent3"/>
                </a:solidFill>
                <a:effectLst/>
                <a:uLnTx/>
                <a:uFillTx/>
                <a:latin typeface="Verdana" panose="020B0604030504040204" pitchFamily="34" charset="0"/>
                <a:ea typeface="Verdana" panose="020B0604030504040204" pitchFamily="34" charset="0"/>
              </a:rPr>
              <a:t>Pursuing adoption with</a:t>
            </a:r>
            <a:r>
              <a:rPr kumimoji="0" lang="en-CA" sz="2000" b="0" i="0" u="none" strike="noStrike" kern="1200" cap="none" spc="0" normalizeH="0" noProof="0" dirty="0">
                <a:ln>
                  <a:noFill/>
                </a:ln>
                <a:solidFill>
                  <a:schemeClr val="accent3"/>
                </a:solidFill>
                <a:effectLst/>
                <a:uLnTx/>
                <a:uFillTx/>
                <a:latin typeface="Verdana" panose="020B0604030504040204" pitchFamily="34" charset="0"/>
                <a:ea typeface="Verdana" panose="020B0604030504040204" pitchFamily="34" charset="0"/>
              </a:rPr>
              <a:t> a</a:t>
            </a:r>
            <a:r>
              <a:rPr kumimoji="0" lang="en-CA" sz="2000" b="0" i="0" u="none" strike="noStrike" kern="1200" cap="none" spc="0" normalizeH="0" baseline="0" noProof="0" dirty="0">
                <a:ln>
                  <a:noFill/>
                </a:ln>
                <a:solidFill>
                  <a:schemeClr val="accent3"/>
                </a:solidFill>
                <a:effectLst/>
                <a:uLnTx/>
                <a:uFillTx/>
                <a:latin typeface="Verdana" panose="020B0604030504040204" pitchFamily="34" charset="0"/>
                <a:ea typeface="Verdana" panose="020B0604030504040204" pitchFamily="34" charset="0"/>
              </a:rPr>
              <a:t> health authority clinic </a:t>
            </a:r>
          </a:p>
        </p:txBody>
      </p:sp>
      <p:sp>
        <p:nvSpPr>
          <p:cNvPr id="21" name="Rectangle 20">
            <a:extLst>
              <a:ext uri="{FF2B5EF4-FFF2-40B4-BE49-F238E27FC236}">
                <a16:creationId xmlns:a16="http://schemas.microsoft.com/office/drawing/2014/main" id="{9C53BE75-80CF-457A-9D68-9AB4E5E368E4}"/>
              </a:ext>
            </a:extLst>
          </p:cNvPr>
          <p:cNvSpPr/>
          <p:nvPr/>
        </p:nvSpPr>
        <p:spPr>
          <a:xfrm>
            <a:off x="4614686" y="3231757"/>
            <a:ext cx="3051030"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a:ln>
                  <a:noFill/>
                </a:ln>
                <a:solidFill>
                  <a:schemeClr val="accent1"/>
                </a:solidFill>
                <a:effectLst/>
                <a:uLnTx/>
                <a:uFillTx/>
                <a:latin typeface="Verdana"/>
                <a:ea typeface="+mn-ea"/>
                <a:cs typeface="+mn-cs"/>
              </a:rPr>
              <a:t>Improving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a:ln>
                  <a:noFill/>
                </a:ln>
                <a:solidFill>
                  <a:schemeClr val="accent1"/>
                </a:solidFill>
                <a:effectLst/>
                <a:uLnTx/>
                <a:uFillTx/>
                <a:latin typeface="Verdana"/>
                <a:ea typeface="+mn-ea"/>
                <a:cs typeface="+mn-cs"/>
              </a:rPr>
              <a:t>Referral Process in WRSS</a:t>
            </a:r>
          </a:p>
        </p:txBody>
      </p:sp>
      <p:sp>
        <p:nvSpPr>
          <p:cNvPr id="18" name="TextBox 17"/>
          <p:cNvSpPr txBox="1"/>
          <p:nvPr/>
        </p:nvSpPr>
        <p:spPr>
          <a:xfrm>
            <a:off x="1386840" y="250370"/>
            <a:ext cx="7680960" cy="369332"/>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b="1" dirty="0" smtClean="0">
                <a:solidFill>
                  <a:schemeClr val="tx2"/>
                </a:solidFill>
              </a:rPr>
              <a:t>White Rock - South Surrey Division</a:t>
            </a:r>
            <a:endParaRPr lang="en-CA" b="1" dirty="0">
              <a:solidFill>
                <a:schemeClr val="tx2"/>
              </a:solidFill>
            </a:endParaRPr>
          </a:p>
        </p:txBody>
      </p:sp>
    </p:spTree>
    <p:extLst>
      <p:ext uri="{BB962C8B-B14F-4D97-AF65-F5344CB8AC3E}">
        <p14:creationId xmlns:p14="http://schemas.microsoft.com/office/powerpoint/2010/main" val="2019847882"/>
      </p:ext>
    </p:extLst>
  </p:cSld>
  <p:clrMapOvr>
    <a:masterClrMapping/>
  </p:clrMapOvr>
  <mc:AlternateContent xmlns:mc="http://schemas.openxmlformats.org/markup-compatibility/2006" xmlns:p14="http://schemas.microsoft.com/office/powerpoint/2010/main">
    <mc:Choice Requires="p14">
      <p:transition spd="slow" p14:dur="2000" advClick="0" advTm="17000"/>
    </mc:Choice>
    <mc:Fallback xmlns="">
      <p:transition spd="slow" advClick="0" advTm="17000"/>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close up of a sign&#10;&#10;Description automatically generated">
            <a:extLst>
              <a:ext uri="{FF2B5EF4-FFF2-40B4-BE49-F238E27FC236}">
                <a16:creationId xmlns:a16="http://schemas.microsoft.com/office/drawing/2014/main" id="{3F2CEDD9-FDBA-4172-897F-49A918CB7D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4942" y="3818613"/>
            <a:ext cx="4396740" cy="2954186"/>
          </a:xfrm>
          <a:prstGeom prst="rect">
            <a:avLst/>
          </a:prstGeom>
        </p:spPr>
      </p:pic>
      <p:pic>
        <p:nvPicPr>
          <p:cNvPr id="13" name="Picture 12" descr="A close up of a sign&#10;&#10;Description automatically generated">
            <a:extLst>
              <a:ext uri="{FF2B5EF4-FFF2-40B4-BE49-F238E27FC236}">
                <a16:creationId xmlns:a16="http://schemas.microsoft.com/office/drawing/2014/main" id="{EF1FCCC5-39EA-42F7-9629-34285AAE44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0104" y="1374640"/>
            <a:ext cx="4355592" cy="2433313"/>
          </a:xfrm>
          <a:prstGeom prst="rect">
            <a:avLst/>
          </a:prstGeom>
        </p:spPr>
      </p:pic>
      <p:pic>
        <p:nvPicPr>
          <p:cNvPr id="15" name="Picture 14" descr="A close up of a sign&#10;&#10;Description automatically generated">
            <a:extLst>
              <a:ext uri="{FF2B5EF4-FFF2-40B4-BE49-F238E27FC236}">
                <a16:creationId xmlns:a16="http://schemas.microsoft.com/office/drawing/2014/main" id="{EBA08638-6EC5-4117-9B78-D4DA62EF66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4942" y="1106424"/>
            <a:ext cx="4186818" cy="2701529"/>
          </a:xfrm>
          <a:prstGeom prst="rect">
            <a:avLst/>
          </a:prstGeom>
        </p:spPr>
      </p:pic>
      <p:pic>
        <p:nvPicPr>
          <p:cNvPr id="17" name="Picture 16" descr="A close up of a sign&#10;&#10;Description automatically generated">
            <a:extLst>
              <a:ext uri="{FF2B5EF4-FFF2-40B4-BE49-F238E27FC236}">
                <a16:creationId xmlns:a16="http://schemas.microsoft.com/office/drawing/2014/main" id="{A771D2B1-680F-4CD9-9D48-69033CC622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5187" y="3862816"/>
            <a:ext cx="4566813" cy="2865780"/>
          </a:xfrm>
          <a:prstGeom prst="rect">
            <a:avLst/>
          </a:prstGeom>
        </p:spPr>
      </p:pic>
      <p:sp>
        <p:nvSpPr>
          <p:cNvPr id="20" name="TextBox 19">
            <a:extLst>
              <a:ext uri="{FF2B5EF4-FFF2-40B4-BE49-F238E27FC236}">
                <a16:creationId xmlns:a16="http://schemas.microsoft.com/office/drawing/2014/main" id="{84C64FDC-8F50-457F-8A77-20C9F8632469}"/>
              </a:ext>
            </a:extLst>
          </p:cNvPr>
          <p:cNvSpPr txBox="1"/>
          <p:nvPr/>
        </p:nvSpPr>
        <p:spPr>
          <a:xfrm>
            <a:off x="5415549" y="2739431"/>
            <a:ext cx="2430766" cy="2246769"/>
          </a:xfrm>
          <a:prstGeom prst="rect">
            <a:avLst/>
          </a:prstGeom>
          <a:noFill/>
        </p:spPr>
        <p:txBody>
          <a:bodyPr wrap="square" rtlCol="0">
            <a:spAutoFit/>
          </a:bodyPr>
          <a:lstStyle/>
          <a:p>
            <a:pPr algn="ctr"/>
            <a:r>
              <a:rPr lang="en-CA" sz="2800" dirty="0">
                <a:solidFill>
                  <a:schemeClr val="accent3"/>
                </a:solidFill>
                <a:cs typeface="Arabic Typesetting" panose="03020402040406030203" pitchFamily="66" charset="-78"/>
              </a:rPr>
              <a:t>Cultivating a Self-Healing Community in WRSS</a:t>
            </a:r>
          </a:p>
        </p:txBody>
      </p:sp>
      <p:sp>
        <p:nvSpPr>
          <p:cNvPr id="26" name="Arrow: Right 25">
            <a:extLst>
              <a:ext uri="{FF2B5EF4-FFF2-40B4-BE49-F238E27FC236}">
                <a16:creationId xmlns:a16="http://schemas.microsoft.com/office/drawing/2014/main" id="{571097FB-8B9B-468E-BD6B-05A40337C7A1}"/>
              </a:ext>
            </a:extLst>
          </p:cNvPr>
          <p:cNvSpPr/>
          <p:nvPr/>
        </p:nvSpPr>
        <p:spPr>
          <a:xfrm>
            <a:off x="6096000" y="1954001"/>
            <a:ext cx="1252654" cy="220486"/>
          </a:xfrm>
          <a:prstGeom prst="rightArrow">
            <a:avLst/>
          </a:prstGeom>
          <a:solidFill>
            <a:schemeClr val="tx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CA"/>
          </a:p>
        </p:txBody>
      </p:sp>
      <p:sp>
        <p:nvSpPr>
          <p:cNvPr id="27" name="Arrow: Right 26">
            <a:extLst>
              <a:ext uri="{FF2B5EF4-FFF2-40B4-BE49-F238E27FC236}">
                <a16:creationId xmlns:a16="http://schemas.microsoft.com/office/drawing/2014/main" id="{E5B1B93B-C1DD-44F1-A268-C4B6952E3423}"/>
              </a:ext>
            </a:extLst>
          </p:cNvPr>
          <p:cNvSpPr/>
          <p:nvPr/>
        </p:nvSpPr>
        <p:spPr>
          <a:xfrm rot="10800000">
            <a:off x="6057688" y="5747155"/>
            <a:ext cx="1252654" cy="220486"/>
          </a:xfrm>
          <a:prstGeom prst="rightArrow">
            <a:avLst/>
          </a:prstGeom>
          <a:solidFill>
            <a:schemeClr val="tx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CA">
              <a:ln w="0"/>
              <a:solidFill>
                <a:schemeClr val="accent1"/>
              </a:solidFill>
              <a:effectLst>
                <a:outerShdw blurRad="38100" dist="25400" dir="5400000" algn="ctr" rotWithShape="0">
                  <a:srgbClr val="6E747A">
                    <a:alpha val="43000"/>
                  </a:srgbClr>
                </a:outerShdw>
              </a:effectLst>
            </a:endParaRPr>
          </a:p>
        </p:txBody>
      </p:sp>
      <p:sp>
        <p:nvSpPr>
          <p:cNvPr id="9" name="TextBox 8"/>
          <p:cNvSpPr txBox="1"/>
          <p:nvPr/>
        </p:nvSpPr>
        <p:spPr>
          <a:xfrm>
            <a:off x="1386840" y="250370"/>
            <a:ext cx="7680960" cy="369332"/>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b="1" dirty="0" smtClean="0">
                <a:solidFill>
                  <a:schemeClr val="tx2"/>
                </a:solidFill>
              </a:rPr>
              <a:t>White Rock - South Surrey Division</a:t>
            </a:r>
            <a:endParaRPr lang="en-CA" b="1" dirty="0">
              <a:solidFill>
                <a:schemeClr val="tx2"/>
              </a:solidFill>
            </a:endParaRPr>
          </a:p>
        </p:txBody>
      </p:sp>
    </p:spTree>
    <p:extLst>
      <p:ext uri="{BB962C8B-B14F-4D97-AF65-F5344CB8AC3E}">
        <p14:creationId xmlns:p14="http://schemas.microsoft.com/office/powerpoint/2010/main" val="19706411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970714"/>
            <a:ext cx="5915025" cy="553286"/>
          </a:xfrm>
        </p:spPr>
        <p:txBody>
          <a:bodyPr>
            <a:normAutofit/>
          </a:bodyPr>
          <a:lstStyle/>
          <a:p>
            <a:r>
              <a:rPr lang="en-CA" sz="2000" b="1" dirty="0">
                <a:latin typeface="+mn-lt"/>
              </a:rPr>
              <a:t>Physician Recruitment</a:t>
            </a:r>
          </a:p>
        </p:txBody>
      </p:sp>
      <p:sp>
        <p:nvSpPr>
          <p:cNvPr id="3" name="Content Placeholder 2"/>
          <p:cNvSpPr>
            <a:spLocks noGrp="1"/>
          </p:cNvSpPr>
          <p:nvPr>
            <p:ph idx="1"/>
          </p:nvPr>
        </p:nvSpPr>
        <p:spPr>
          <a:xfrm>
            <a:off x="3138490" y="2213304"/>
            <a:ext cx="5915025" cy="3619500"/>
          </a:xfrm>
        </p:spPr>
        <p:txBody>
          <a:bodyPr/>
          <a:lstStyle/>
          <a:p>
            <a:pPr marL="0" indent="0" algn="ctr">
              <a:buNone/>
            </a:pPr>
            <a:r>
              <a:rPr lang="en-CA" b="1" dirty="0" smtClean="0">
                <a:solidFill>
                  <a:schemeClr val="accent1"/>
                </a:solidFill>
              </a:rPr>
              <a:t>Five new physicians chose to practice in South Delta!</a:t>
            </a:r>
          </a:p>
          <a:p>
            <a:pPr marL="0" indent="0">
              <a:buNone/>
            </a:pPr>
            <a:endParaRPr lang="en-CA"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4492" y="3344032"/>
            <a:ext cx="804484" cy="1608968"/>
          </a:xfrm>
          <a:prstGeom prst="rect">
            <a:avLst/>
          </a:prstGeo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1317" y="3810000"/>
            <a:ext cx="804484" cy="1608968"/>
          </a:xfrm>
          <a:prstGeom prst="rect">
            <a:avLst/>
          </a:prstGeom>
        </p:spPr>
      </p:pic>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1095" y="4199785"/>
            <a:ext cx="804484" cy="1608968"/>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7096" y="3880085"/>
            <a:ext cx="804484" cy="1608968"/>
          </a:xfrm>
          <a:prstGeom prst="rect">
            <a:avLst/>
          </a:prstGeom>
        </p:spPr>
      </p:pic>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12727" y="3344032"/>
            <a:ext cx="804484" cy="1608968"/>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6715" y="5780178"/>
            <a:ext cx="3285285" cy="1073727"/>
          </a:xfrm>
          <a:prstGeom prst="rect">
            <a:avLst/>
          </a:prstGeom>
        </p:spPr>
      </p:pic>
      <p:sp>
        <p:nvSpPr>
          <p:cNvPr id="10" name="TextBox 9"/>
          <p:cNvSpPr txBox="1"/>
          <p:nvPr/>
        </p:nvSpPr>
        <p:spPr>
          <a:xfrm>
            <a:off x="1386840" y="166740"/>
            <a:ext cx="4709160" cy="52322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800" b="1" dirty="0" smtClean="0">
                <a:solidFill>
                  <a:schemeClr val="tx2"/>
                </a:solidFill>
              </a:rPr>
              <a:t>Delta Division</a:t>
            </a:r>
            <a:endParaRPr lang="en-CA" sz="2800" b="1" dirty="0">
              <a:solidFill>
                <a:schemeClr val="tx2"/>
              </a:solidFill>
            </a:endParaRPr>
          </a:p>
        </p:txBody>
      </p:sp>
    </p:spTree>
    <p:extLst>
      <p:ext uri="{BB962C8B-B14F-4D97-AF65-F5344CB8AC3E}">
        <p14:creationId xmlns:p14="http://schemas.microsoft.com/office/powerpoint/2010/main" val="20709676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389290" y="806911"/>
            <a:ext cx="8120845" cy="691299"/>
          </a:xfrm>
        </p:spPr>
        <p:txBody>
          <a:bodyPr>
            <a:noAutofit/>
          </a:bodyPr>
          <a:lstStyle/>
          <a:p>
            <a:r>
              <a:rPr lang="en-CA" sz="1500" b="1" dirty="0" smtClean="0"/>
              <a:t>First Nations Health Care </a:t>
            </a:r>
            <a:r>
              <a:rPr lang="en-CA" sz="1500" b="1" dirty="0"/>
              <a:t>Access: Bringing Doctors into </a:t>
            </a:r>
            <a:r>
              <a:rPr lang="en-CA" sz="1500" b="1" dirty="0" smtClean="0"/>
              <a:t>Safe </a:t>
            </a:r>
            <a:r>
              <a:rPr lang="en-CA" sz="1500" b="1" dirty="0"/>
              <a:t>S</a:t>
            </a:r>
            <a:r>
              <a:rPr lang="en-CA" sz="1500" b="1" dirty="0" smtClean="0"/>
              <a:t>paces</a:t>
            </a:r>
            <a:endParaRPr lang="en-CA" sz="1500" dirty="0"/>
          </a:p>
        </p:txBody>
      </p:sp>
      <p:sp>
        <p:nvSpPr>
          <p:cNvPr id="7" name="Content Placeholder 6"/>
          <p:cNvSpPr>
            <a:spLocks noGrp="1"/>
          </p:cNvSpPr>
          <p:nvPr>
            <p:ph idx="1"/>
          </p:nvPr>
        </p:nvSpPr>
        <p:spPr>
          <a:xfrm>
            <a:off x="1398815" y="1468332"/>
            <a:ext cx="10569933" cy="769927"/>
          </a:xfrm>
        </p:spPr>
        <p:txBody>
          <a:bodyPr>
            <a:normAutofit/>
          </a:bodyPr>
          <a:lstStyle/>
          <a:p>
            <a:pPr marL="0" indent="0">
              <a:buNone/>
            </a:pPr>
            <a:r>
              <a:rPr lang="en-US" sz="1400" dirty="0" smtClean="0"/>
              <a:t>Kwakiutl District Council Health (KDC) has partnered with the Strathcona Site of the UBC Family Medicine Residency Program to create clinic space for second-year Residents to deliver primary care services through KDC’s On-Reserve Health Care </a:t>
            </a:r>
            <a:r>
              <a:rPr lang="en-US" sz="1400" dirty="0" err="1" smtClean="0"/>
              <a:t>Centres</a:t>
            </a:r>
            <a:r>
              <a:rPr lang="en-US" sz="1400" dirty="0" smtClean="0"/>
              <a:t>.</a:t>
            </a:r>
            <a:endParaRPr lang="en-CA" sz="1400" dirty="0"/>
          </a:p>
          <a:p>
            <a:endParaRPr lang="en-CA"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52482" y="5948515"/>
            <a:ext cx="1426368" cy="778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307994" y="5297016"/>
            <a:ext cx="10515600" cy="1000274"/>
          </a:xfrm>
          <a:prstGeom prst="rect">
            <a:avLst/>
          </a:prstGeom>
          <a:noFill/>
        </p:spPr>
        <p:txBody>
          <a:bodyPr wrap="square" rtlCol="0" anchor="ctr">
            <a:spAutoFit/>
          </a:bodyPr>
          <a:lstStyle/>
          <a:p>
            <a:pPr algn="ctr"/>
            <a:r>
              <a:rPr lang="en-US" sz="1600" i="1" dirty="0" smtClean="0"/>
              <a:t>“We appreciate </a:t>
            </a:r>
            <a:r>
              <a:rPr lang="en-US" sz="1600" b="1" i="1" dirty="0" smtClean="0">
                <a:solidFill>
                  <a:schemeClr val="tx2"/>
                </a:solidFill>
              </a:rPr>
              <a:t>having the opportunity </a:t>
            </a:r>
            <a:r>
              <a:rPr lang="en-US" sz="1600" i="1" dirty="0" smtClean="0"/>
              <a:t>to get to you guys to talk to you </a:t>
            </a:r>
            <a:r>
              <a:rPr lang="en-US" sz="1600" b="1" i="1" dirty="0" smtClean="0">
                <a:solidFill>
                  <a:schemeClr val="accent1"/>
                </a:solidFill>
              </a:rPr>
              <a:t>before you go out into the medical world</a:t>
            </a:r>
            <a:r>
              <a:rPr lang="en-US" sz="1600" i="1" dirty="0" smtClean="0">
                <a:solidFill>
                  <a:schemeClr val="accent1"/>
                </a:solidFill>
              </a:rPr>
              <a:t>.</a:t>
            </a:r>
            <a:r>
              <a:rPr lang="en-US" sz="1600" i="1" dirty="0" smtClean="0"/>
              <a:t> We have been very poorly treated by doctors for many, many years. </a:t>
            </a:r>
          </a:p>
          <a:p>
            <a:pPr algn="ctr"/>
            <a:r>
              <a:rPr lang="en-US" sz="1600" i="1" dirty="0" smtClean="0"/>
              <a:t>It’s nice to see you coming to talk to us now.” </a:t>
            </a:r>
          </a:p>
          <a:p>
            <a:pPr algn="ctr"/>
            <a:r>
              <a:rPr lang="en-US" sz="1100" dirty="0" smtClean="0"/>
              <a:t>–an elder during the annual Elders Circle for the residents</a:t>
            </a:r>
            <a:endParaRPr lang="en-US" sz="1100"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6569" y="6012259"/>
            <a:ext cx="2587716" cy="845741"/>
          </a:xfrm>
          <a:prstGeom prst="rect">
            <a:avLst/>
          </a:prstGeom>
        </p:spPr>
      </p:pic>
      <p:sp>
        <p:nvSpPr>
          <p:cNvPr id="11" name="TextBox 10"/>
          <p:cNvSpPr txBox="1"/>
          <p:nvPr/>
        </p:nvSpPr>
        <p:spPr>
          <a:xfrm>
            <a:off x="1386840" y="166740"/>
            <a:ext cx="6995160" cy="46166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400" b="1" dirty="0" smtClean="0">
                <a:solidFill>
                  <a:schemeClr val="tx2"/>
                </a:solidFill>
              </a:rPr>
              <a:t>Campbell River and District Division</a:t>
            </a:r>
            <a:endParaRPr lang="en-CA" sz="2400" b="1" dirty="0">
              <a:solidFill>
                <a:schemeClr val="tx2"/>
              </a:solidFill>
            </a:endParaRPr>
          </a:p>
        </p:txBody>
      </p:sp>
      <p:grpSp>
        <p:nvGrpSpPr>
          <p:cNvPr id="2" name="Group 1"/>
          <p:cNvGrpSpPr/>
          <p:nvPr/>
        </p:nvGrpSpPr>
        <p:grpSpPr>
          <a:xfrm>
            <a:off x="5298269" y="2570852"/>
            <a:ext cx="6674429" cy="2229748"/>
            <a:chOff x="5404421" y="3589804"/>
            <a:chExt cx="6674429" cy="1135847"/>
          </a:xfrm>
        </p:grpSpPr>
        <p:sp>
          <p:nvSpPr>
            <p:cNvPr id="40" name="Flowchart: Alternate Process 39"/>
            <p:cNvSpPr/>
            <p:nvPr/>
          </p:nvSpPr>
          <p:spPr>
            <a:xfrm>
              <a:off x="5424870" y="3589804"/>
              <a:ext cx="6653980" cy="1135847"/>
            </a:xfrm>
            <a:prstGeom prst="flowChartAlternateProcess">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a:p>
          </p:txBody>
        </p:sp>
        <p:sp>
          <p:nvSpPr>
            <p:cNvPr id="22" name="TextBox 21"/>
            <p:cNvSpPr txBox="1"/>
            <p:nvPr/>
          </p:nvSpPr>
          <p:spPr>
            <a:xfrm>
              <a:off x="5404421" y="3714856"/>
              <a:ext cx="6612134" cy="687430"/>
            </a:xfrm>
            <a:prstGeom prst="rect">
              <a:avLst/>
            </a:prstGeom>
            <a:noFill/>
          </p:spPr>
          <p:txBody>
            <a:bodyPr wrap="square" rtlCol="0">
              <a:spAutoFit/>
            </a:bodyPr>
            <a:lstStyle/>
            <a:p>
              <a:pPr lvl="0" algn="ctr" defTabSz="577850">
                <a:lnSpc>
                  <a:spcPct val="90000"/>
                </a:lnSpc>
                <a:spcBef>
                  <a:spcPct val="0"/>
                </a:spcBef>
                <a:spcAft>
                  <a:spcPct val="35000"/>
                </a:spcAft>
              </a:pPr>
              <a:r>
                <a:rPr lang="en-CA" sz="2000" dirty="0">
                  <a:solidFill>
                    <a:schemeClr val="bg1"/>
                  </a:solidFill>
                </a:rPr>
                <a:t>By March 2020, with the </a:t>
              </a:r>
              <a:r>
                <a:rPr lang="en-CA" sz="2000" dirty="0">
                  <a:solidFill>
                    <a:schemeClr val="tx2"/>
                  </a:solidFill>
                </a:rPr>
                <a:t>continued support from the </a:t>
              </a:r>
              <a:r>
                <a:rPr lang="en-CA" sz="2000" dirty="0" smtClean="0">
                  <a:solidFill>
                    <a:schemeClr val="tx2"/>
                  </a:solidFill>
                </a:rPr>
                <a:t>division, </a:t>
              </a:r>
              <a:r>
                <a:rPr lang="en-CA" sz="2000" dirty="0">
                  <a:solidFill>
                    <a:schemeClr val="bg1"/>
                  </a:solidFill>
                </a:rPr>
                <a:t>KDC &amp; UBC </a:t>
              </a:r>
              <a:r>
                <a:rPr lang="en-CA" sz="2000" dirty="0" smtClean="0">
                  <a:solidFill>
                    <a:schemeClr val="bg1"/>
                  </a:solidFill>
                </a:rPr>
                <a:t>are </a:t>
              </a:r>
              <a:r>
                <a:rPr lang="en-CA" sz="2000" dirty="0">
                  <a:solidFill>
                    <a:schemeClr val="bg1"/>
                  </a:solidFill>
                </a:rPr>
                <a:t>hoping to </a:t>
              </a:r>
              <a:r>
                <a:rPr lang="en-CA" sz="2000" dirty="0" smtClean="0">
                  <a:solidFill>
                    <a:schemeClr val="bg1"/>
                  </a:solidFill>
                </a:rPr>
                <a:t>have Resident </a:t>
              </a:r>
              <a:r>
                <a:rPr lang="en-CA" sz="2000" dirty="0">
                  <a:solidFill>
                    <a:schemeClr val="bg1"/>
                  </a:solidFill>
                </a:rPr>
                <a:t>Clinics open in </a:t>
              </a:r>
              <a:r>
                <a:rPr lang="en-CA" sz="2000" dirty="0" smtClean="0">
                  <a:solidFill>
                    <a:schemeClr val="bg1"/>
                  </a:solidFill>
                </a:rPr>
                <a:t>all four </a:t>
              </a:r>
              <a:r>
                <a:rPr lang="en-CA" sz="2000" dirty="0">
                  <a:solidFill>
                    <a:schemeClr val="bg1"/>
                  </a:solidFill>
                </a:rPr>
                <a:t>of our Health Centre </a:t>
              </a:r>
              <a:r>
                <a:rPr lang="en-CA" sz="2000" dirty="0" smtClean="0">
                  <a:solidFill>
                    <a:schemeClr val="bg1"/>
                  </a:solidFill>
                </a:rPr>
                <a:t>locations:</a:t>
              </a:r>
            </a:p>
            <a:p>
              <a:pPr lvl="0" algn="ctr" defTabSz="577850">
                <a:lnSpc>
                  <a:spcPct val="90000"/>
                </a:lnSpc>
                <a:spcBef>
                  <a:spcPct val="0"/>
                </a:spcBef>
                <a:spcAft>
                  <a:spcPct val="35000"/>
                </a:spcAft>
              </a:pPr>
              <a:r>
                <a:rPr lang="en-CA" sz="1600" dirty="0" err="1" smtClean="0">
                  <a:solidFill>
                    <a:schemeClr val="accent1"/>
                  </a:solidFill>
                </a:rPr>
                <a:t>K’omoks</a:t>
              </a:r>
              <a:r>
                <a:rPr lang="en-CA" sz="1600" dirty="0">
                  <a:solidFill>
                    <a:schemeClr val="accent1"/>
                  </a:solidFill>
                </a:rPr>
                <a:t>, </a:t>
              </a:r>
              <a:r>
                <a:rPr lang="en-CA" sz="1600" dirty="0" err="1">
                  <a:solidFill>
                    <a:schemeClr val="accent1"/>
                  </a:solidFill>
                </a:rPr>
                <a:t>Quinsam</a:t>
              </a:r>
              <a:r>
                <a:rPr lang="en-CA" sz="1600" dirty="0">
                  <a:solidFill>
                    <a:schemeClr val="accent1"/>
                  </a:solidFill>
                </a:rPr>
                <a:t>, Cape </a:t>
              </a:r>
              <a:r>
                <a:rPr lang="en-CA" sz="1600" dirty="0" err="1" smtClean="0">
                  <a:solidFill>
                    <a:schemeClr val="accent1"/>
                  </a:solidFill>
                </a:rPr>
                <a:t>Mudge</a:t>
              </a:r>
              <a:r>
                <a:rPr lang="en-CA" sz="1600" dirty="0" smtClean="0">
                  <a:solidFill>
                    <a:schemeClr val="accent1"/>
                  </a:solidFill>
                </a:rPr>
                <a:t>, </a:t>
              </a:r>
              <a:r>
                <a:rPr lang="en-CA" sz="1600" dirty="0">
                  <a:solidFill>
                    <a:schemeClr val="accent1"/>
                  </a:solidFill>
                </a:rPr>
                <a:t>and </a:t>
              </a:r>
              <a:r>
                <a:rPr lang="en-CA" sz="1600" dirty="0" err="1">
                  <a:solidFill>
                    <a:schemeClr val="accent1"/>
                  </a:solidFill>
                </a:rPr>
                <a:t>WeiWaiKum</a:t>
              </a:r>
              <a:r>
                <a:rPr lang="en-CA" sz="1600" dirty="0">
                  <a:solidFill>
                    <a:schemeClr val="accent1"/>
                  </a:solidFill>
                </a:rPr>
                <a:t> Reserves. </a:t>
              </a:r>
            </a:p>
          </p:txBody>
        </p:sp>
      </p:grpSp>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28976" y="3611071"/>
            <a:ext cx="996229" cy="727330"/>
          </a:xfrm>
          <a:prstGeom prst="rect">
            <a:avLst/>
          </a:prstGeom>
        </p:spPr>
      </p:pic>
      <p:sp>
        <p:nvSpPr>
          <p:cNvPr id="27" name="TextBox 26"/>
          <p:cNvSpPr txBox="1"/>
          <p:nvPr/>
        </p:nvSpPr>
        <p:spPr>
          <a:xfrm>
            <a:off x="1470927" y="4431268"/>
            <a:ext cx="3048165" cy="369332"/>
          </a:xfrm>
          <a:prstGeom prst="rect">
            <a:avLst/>
          </a:prstGeom>
          <a:noFill/>
        </p:spPr>
        <p:txBody>
          <a:bodyPr wrap="square" rtlCol="0">
            <a:spAutoFit/>
          </a:bodyPr>
          <a:lstStyle/>
          <a:p>
            <a:r>
              <a:rPr lang="en-US" dirty="0" smtClean="0"/>
              <a:t>12 sessions | </a:t>
            </a:r>
            <a:r>
              <a:rPr lang="en-US" dirty="0"/>
              <a:t>6 </a:t>
            </a:r>
            <a:r>
              <a:rPr lang="en-US" dirty="0" smtClean="0"/>
              <a:t>months</a:t>
            </a:r>
            <a:endParaRPr lang="en-CA" dirty="0"/>
          </a:p>
        </p:txBody>
      </p:sp>
      <p:sp>
        <p:nvSpPr>
          <p:cNvPr id="30" name="TextBox 29"/>
          <p:cNvSpPr txBox="1"/>
          <p:nvPr/>
        </p:nvSpPr>
        <p:spPr>
          <a:xfrm>
            <a:off x="1336569" y="2618378"/>
            <a:ext cx="3316882" cy="646331"/>
          </a:xfrm>
          <a:prstGeom prst="rect">
            <a:avLst/>
          </a:prstGeom>
          <a:noFill/>
        </p:spPr>
        <p:txBody>
          <a:bodyPr wrap="square" rtlCol="0">
            <a:spAutoFit/>
          </a:bodyPr>
          <a:lstStyle/>
          <a:p>
            <a:pPr algn="ctr"/>
            <a:r>
              <a:rPr lang="en-US" sz="1200" dirty="0" smtClean="0"/>
              <a:t>Residents train in </a:t>
            </a:r>
            <a:r>
              <a:rPr lang="en-US" sz="1200" b="1" dirty="0" smtClean="0">
                <a:solidFill>
                  <a:schemeClr val="tx2"/>
                </a:solidFill>
              </a:rPr>
              <a:t>trauma informed practice,</a:t>
            </a:r>
            <a:r>
              <a:rPr lang="en-US" sz="1200" b="1" dirty="0" smtClean="0"/>
              <a:t> </a:t>
            </a:r>
            <a:r>
              <a:rPr lang="en-US" sz="1200" b="1" dirty="0" smtClean="0">
                <a:solidFill>
                  <a:schemeClr val="accent1"/>
                </a:solidFill>
              </a:rPr>
              <a:t>traditional medicines,</a:t>
            </a:r>
            <a:r>
              <a:rPr lang="en-US" sz="1200" b="1" dirty="0" smtClean="0"/>
              <a:t> </a:t>
            </a:r>
            <a:r>
              <a:rPr lang="en-US" sz="1200" b="1" dirty="0" smtClean="0">
                <a:solidFill>
                  <a:schemeClr val="accent2">
                    <a:lumMod val="75000"/>
                  </a:schemeClr>
                </a:solidFill>
              </a:rPr>
              <a:t>history of the territory,</a:t>
            </a:r>
            <a:r>
              <a:rPr lang="en-US" sz="1200" b="1" dirty="0" smtClean="0"/>
              <a:t> </a:t>
            </a:r>
            <a:r>
              <a:rPr lang="en-US" sz="1200" dirty="0" smtClean="0"/>
              <a:t>and more. </a:t>
            </a:r>
            <a:endParaRPr lang="en-CA" sz="1200" dirty="0"/>
          </a:p>
        </p:txBody>
      </p:sp>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52150" y="3434183"/>
            <a:ext cx="996229" cy="727330"/>
          </a:xfrm>
          <a:prstGeom prst="rect">
            <a:avLst/>
          </a:prstGeom>
        </p:spPr>
      </p:pic>
      <p:pic>
        <p:nvPicPr>
          <p:cNvPr id="32" name="Picture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3198" y="3444486"/>
            <a:ext cx="996229" cy="727330"/>
          </a:xfrm>
          <a:prstGeom prst="rect">
            <a:avLst/>
          </a:prstGeom>
        </p:spPr>
      </p:pic>
      <p:sp>
        <p:nvSpPr>
          <p:cNvPr id="44" name="Minus 43"/>
          <p:cNvSpPr/>
          <p:nvPr/>
        </p:nvSpPr>
        <p:spPr>
          <a:xfrm>
            <a:off x="1921312" y="5022708"/>
            <a:ext cx="9981128" cy="53673"/>
          </a:xfrm>
          <a:prstGeom prst="mathMinus">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b="1">
              <a:ln w="22225">
                <a:solidFill>
                  <a:schemeClr val="accent2"/>
                </a:solidFill>
                <a:prstDash val="solid"/>
              </a:ln>
              <a:solidFill>
                <a:schemeClr val="accent2">
                  <a:lumMod val="40000"/>
                  <a:lumOff val="60000"/>
                </a:schemeClr>
              </a:solidFill>
            </a:endParaRPr>
          </a:p>
        </p:txBody>
      </p:sp>
      <p:sp>
        <p:nvSpPr>
          <p:cNvPr id="46" name="Minus 45"/>
          <p:cNvSpPr/>
          <p:nvPr/>
        </p:nvSpPr>
        <p:spPr>
          <a:xfrm rot="5400000" flipV="1">
            <a:off x="3245409" y="3688794"/>
            <a:ext cx="3505198" cy="90014"/>
          </a:xfrm>
          <a:prstGeom prst="mathMinus">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1978592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3576525" y="4261438"/>
            <a:ext cx="2505085" cy="1001300"/>
            <a:chOff x="3590915" y="4748897"/>
            <a:chExt cx="2505085" cy="1001300"/>
          </a:xfrm>
        </p:grpSpPr>
        <p:sp>
          <p:nvSpPr>
            <p:cNvPr id="43" name="Cylinder 12">
              <a:extLst>
                <a:ext uri="{FF2B5EF4-FFF2-40B4-BE49-F238E27FC236}">
                  <a16:creationId xmlns:a16="http://schemas.microsoft.com/office/drawing/2014/main" id="{83D877EC-47F6-4874-A999-154B81A7D096}"/>
                </a:ext>
              </a:extLst>
            </p:cNvPr>
            <p:cNvSpPr/>
            <p:nvPr/>
          </p:nvSpPr>
          <p:spPr>
            <a:xfrm>
              <a:off x="3590915" y="4748897"/>
              <a:ext cx="1774192" cy="1001300"/>
            </a:xfrm>
            <a:prstGeom prst="can">
              <a:avLst/>
            </a:prstGeom>
            <a:solidFill>
              <a:schemeClr val="accent3"/>
            </a:solidFill>
            <a:ln>
              <a:solidFill>
                <a:schemeClr val="accent3"/>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CA" dirty="0"/>
            </a:p>
          </p:txBody>
        </p:sp>
        <p:sp>
          <p:nvSpPr>
            <p:cNvPr id="10" name="TextBox 9">
              <a:extLst>
                <a:ext uri="{FF2B5EF4-FFF2-40B4-BE49-F238E27FC236}">
                  <a16:creationId xmlns:a16="http://schemas.microsoft.com/office/drawing/2014/main" id="{A5FE7825-8445-4517-9F06-D9CC5054F961}"/>
                </a:ext>
              </a:extLst>
            </p:cNvPr>
            <p:cNvSpPr txBox="1"/>
            <p:nvPr/>
          </p:nvSpPr>
          <p:spPr>
            <a:xfrm>
              <a:off x="3655418" y="5178529"/>
              <a:ext cx="2440582" cy="307777"/>
            </a:xfrm>
            <a:prstGeom prst="rect">
              <a:avLst/>
            </a:prstGeom>
            <a:noFill/>
          </p:spPr>
          <p:txBody>
            <a:bodyPr vert="horz" wrap="square" rtlCol="0">
              <a:spAutoFit/>
            </a:bodyPr>
            <a:lstStyle/>
            <a:p>
              <a:r>
                <a:rPr lang="en-CA" sz="1400" b="1" dirty="0">
                  <a:solidFill>
                    <a:schemeClr val="bg1"/>
                  </a:solidFill>
                </a:rPr>
                <a:t>PARTNERSHIP</a:t>
              </a:r>
            </a:p>
          </p:txBody>
        </p:sp>
      </p:grpSp>
      <p:sp>
        <p:nvSpPr>
          <p:cNvPr id="14" name="TextBox 13">
            <a:extLst>
              <a:ext uri="{FF2B5EF4-FFF2-40B4-BE49-F238E27FC236}">
                <a16:creationId xmlns:a16="http://schemas.microsoft.com/office/drawing/2014/main" id="{70CB8069-3A68-4C0A-A31C-7B534387360D}"/>
              </a:ext>
            </a:extLst>
          </p:cNvPr>
          <p:cNvSpPr txBox="1"/>
          <p:nvPr/>
        </p:nvSpPr>
        <p:spPr>
          <a:xfrm>
            <a:off x="3678927" y="2783262"/>
            <a:ext cx="1462905" cy="307777"/>
          </a:xfrm>
          <a:prstGeom prst="rect">
            <a:avLst/>
          </a:prstGeom>
          <a:noFill/>
        </p:spPr>
        <p:txBody>
          <a:bodyPr vert="horz" wrap="square" rtlCol="0">
            <a:spAutoFit/>
          </a:bodyPr>
          <a:lstStyle/>
          <a:p>
            <a:r>
              <a:rPr lang="en-CA" sz="1400" b="1" dirty="0">
                <a:solidFill>
                  <a:schemeClr val="accent2">
                    <a:lumMod val="75000"/>
                  </a:schemeClr>
                </a:solidFill>
              </a:rPr>
              <a:t>PLANNING</a:t>
            </a:r>
          </a:p>
        </p:txBody>
      </p:sp>
      <p:grpSp>
        <p:nvGrpSpPr>
          <p:cNvPr id="12" name="Group 11"/>
          <p:cNvGrpSpPr/>
          <p:nvPr/>
        </p:nvGrpSpPr>
        <p:grpSpPr>
          <a:xfrm>
            <a:off x="10591800" y="2810641"/>
            <a:ext cx="1509584" cy="381000"/>
            <a:chOff x="10840790" y="1655722"/>
            <a:chExt cx="1142112" cy="381000"/>
          </a:xfrm>
        </p:grpSpPr>
        <p:sp>
          <p:nvSpPr>
            <p:cNvPr id="16" name="Rectangle 15">
              <a:extLst>
                <a:ext uri="{FF2B5EF4-FFF2-40B4-BE49-F238E27FC236}">
                  <a16:creationId xmlns:a16="http://schemas.microsoft.com/office/drawing/2014/main" id="{27E54D9C-31AD-447D-AD69-8C8C86E81EC7}"/>
                </a:ext>
              </a:extLst>
            </p:cNvPr>
            <p:cNvSpPr/>
            <p:nvPr/>
          </p:nvSpPr>
          <p:spPr>
            <a:xfrm>
              <a:off x="10840790" y="1655722"/>
              <a:ext cx="1142112" cy="381000"/>
            </a:xfrm>
            <a:prstGeom prst="rect">
              <a:avLst/>
            </a:prstGeom>
            <a:solidFill>
              <a:schemeClr val="tx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CA"/>
            </a:p>
          </p:txBody>
        </p:sp>
        <p:sp>
          <p:nvSpPr>
            <p:cNvPr id="17" name="TextBox 16">
              <a:extLst>
                <a:ext uri="{FF2B5EF4-FFF2-40B4-BE49-F238E27FC236}">
                  <a16:creationId xmlns:a16="http://schemas.microsoft.com/office/drawing/2014/main" id="{7E0FA633-FD5C-4ADC-8B4D-A80A5EC4C604}"/>
                </a:ext>
              </a:extLst>
            </p:cNvPr>
            <p:cNvSpPr txBox="1"/>
            <p:nvPr/>
          </p:nvSpPr>
          <p:spPr>
            <a:xfrm>
              <a:off x="10893858" y="1696153"/>
              <a:ext cx="1028256" cy="276999"/>
            </a:xfrm>
            <a:prstGeom prst="rect">
              <a:avLst/>
            </a:prstGeom>
            <a:noFill/>
          </p:spPr>
          <p:txBody>
            <a:bodyPr wrap="square" rtlCol="0">
              <a:spAutoFit/>
            </a:bodyPr>
            <a:lstStyle/>
            <a:p>
              <a:pPr algn="ctr"/>
              <a:r>
                <a:rPr lang="en-CA" sz="1200" b="1" dirty="0">
                  <a:solidFill>
                    <a:schemeClr val="bg1"/>
                  </a:solidFill>
                </a:rPr>
                <a:t>Fall 2018</a:t>
              </a:r>
            </a:p>
          </p:txBody>
        </p:sp>
      </p:grpSp>
      <p:sp>
        <p:nvSpPr>
          <p:cNvPr id="19" name="TextBox 18">
            <a:extLst>
              <a:ext uri="{FF2B5EF4-FFF2-40B4-BE49-F238E27FC236}">
                <a16:creationId xmlns:a16="http://schemas.microsoft.com/office/drawing/2014/main" id="{E8635F48-A871-49E5-ABB0-51DF91EEF4C8}"/>
              </a:ext>
            </a:extLst>
          </p:cNvPr>
          <p:cNvSpPr txBox="1"/>
          <p:nvPr/>
        </p:nvSpPr>
        <p:spPr>
          <a:xfrm>
            <a:off x="5843255" y="2435291"/>
            <a:ext cx="4589737" cy="1308050"/>
          </a:xfrm>
          <a:prstGeom prst="rect">
            <a:avLst/>
          </a:prstGeom>
          <a:noFill/>
        </p:spPr>
        <p:txBody>
          <a:bodyPr wrap="square" rtlCol="0">
            <a:spAutoFit/>
          </a:bodyPr>
          <a:lstStyle/>
          <a:p>
            <a:pPr algn="ctr"/>
            <a:endParaRPr lang="en-CA" sz="400" b="1" i="1" u="sng" dirty="0"/>
          </a:p>
          <a:p>
            <a:pPr algn="ctr"/>
            <a:r>
              <a:rPr lang="en-CA" sz="1600" b="1" i="1" u="sng" dirty="0" smtClean="0">
                <a:solidFill>
                  <a:schemeClr val="tx2"/>
                </a:solidFill>
              </a:rPr>
              <a:t>Three </a:t>
            </a:r>
            <a:r>
              <a:rPr lang="en-CA" sz="1600" b="1" i="1" u="sng" dirty="0">
                <a:solidFill>
                  <a:schemeClr val="tx2"/>
                </a:solidFill>
              </a:rPr>
              <a:t>Advisory Meetings involving:</a:t>
            </a:r>
          </a:p>
          <a:p>
            <a:pPr algn="ctr"/>
            <a:endParaRPr lang="en-CA" sz="400" b="1" dirty="0"/>
          </a:p>
          <a:p>
            <a:pPr algn="ctr"/>
            <a:r>
              <a:rPr lang="en-CA" sz="1200" b="1" dirty="0"/>
              <a:t>GPs, R2, </a:t>
            </a:r>
            <a:r>
              <a:rPr lang="en-CA" sz="1200" b="1" dirty="0" smtClean="0"/>
              <a:t>MOAs</a:t>
            </a:r>
            <a:r>
              <a:rPr lang="en-CA" sz="1200" b="1" dirty="0"/>
              <a:t>, </a:t>
            </a:r>
            <a:r>
              <a:rPr lang="en-CA" sz="1200" b="1" dirty="0" smtClean="0"/>
              <a:t>RN/LPNs</a:t>
            </a:r>
            <a:r>
              <a:rPr lang="en-CA" sz="1200" b="1" dirty="0"/>
              <a:t>, RPT, Pharm, Social Workers, Mental Health Clinical Coordinator, PSP</a:t>
            </a:r>
            <a:endParaRPr lang="en-CA" sz="300" b="1" dirty="0"/>
          </a:p>
          <a:p>
            <a:pPr algn="ctr"/>
            <a:endParaRPr lang="en-CA" sz="400" b="1" dirty="0"/>
          </a:p>
          <a:p>
            <a:pPr algn="ctr"/>
            <a:r>
              <a:rPr lang="en-CA" sz="1400" b="1" i="1" u="sng" dirty="0">
                <a:solidFill>
                  <a:schemeClr val="tx2"/>
                </a:solidFill>
              </a:rPr>
              <a:t>Goal:</a:t>
            </a:r>
            <a:r>
              <a:rPr lang="en-CA" sz="1400" b="1" dirty="0">
                <a:solidFill>
                  <a:schemeClr val="tx2"/>
                </a:solidFill>
              </a:rPr>
              <a:t> </a:t>
            </a:r>
            <a:r>
              <a:rPr lang="en-CA" sz="1300" dirty="0" smtClean="0"/>
              <a:t>Focussed </a:t>
            </a:r>
            <a:r>
              <a:rPr lang="en-CA" sz="1300" dirty="0"/>
              <a:t>development of integrated team-based care with </a:t>
            </a:r>
            <a:r>
              <a:rPr lang="en-CA" sz="1300" dirty="0" smtClean="0"/>
              <a:t>four </a:t>
            </a:r>
            <a:r>
              <a:rPr lang="en-CA" sz="1300" dirty="0"/>
              <a:t>FP Clinics &amp; CHS Services </a:t>
            </a:r>
          </a:p>
        </p:txBody>
      </p:sp>
      <p:sp>
        <p:nvSpPr>
          <p:cNvPr id="21" name="TextBox 20">
            <a:extLst>
              <a:ext uri="{FF2B5EF4-FFF2-40B4-BE49-F238E27FC236}">
                <a16:creationId xmlns:a16="http://schemas.microsoft.com/office/drawing/2014/main" id="{BD6E6751-004F-4A14-BDB2-66B28AAC03AD}"/>
              </a:ext>
            </a:extLst>
          </p:cNvPr>
          <p:cNvSpPr txBox="1"/>
          <p:nvPr/>
        </p:nvSpPr>
        <p:spPr>
          <a:xfrm>
            <a:off x="5819774" y="1493232"/>
            <a:ext cx="4645324" cy="584775"/>
          </a:xfrm>
          <a:prstGeom prst="rect">
            <a:avLst/>
          </a:prstGeom>
          <a:ln cap="rnd"/>
          <a:effectLst/>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CA" sz="1600" b="1" dirty="0">
                <a:solidFill>
                  <a:schemeClr val="accent2">
                    <a:lumMod val="75000"/>
                  </a:schemeClr>
                </a:solidFill>
              </a:rPr>
              <a:t>Division, Medical Clinics &amp; Community Health Services (CHS) </a:t>
            </a:r>
          </a:p>
        </p:txBody>
      </p:sp>
      <p:sp>
        <p:nvSpPr>
          <p:cNvPr id="29" name="TextBox 28">
            <a:extLst>
              <a:ext uri="{FF2B5EF4-FFF2-40B4-BE49-F238E27FC236}">
                <a16:creationId xmlns:a16="http://schemas.microsoft.com/office/drawing/2014/main" id="{F2CB039C-E56A-41B5-84FA-3F496247E973}"/>
              </a:ext>
            </a:extLst>
          </p:cNvPr>
          <p:cNvSpPr txBox="1"/>
          <p:nvPr/>
        </p:nvSpPr>
        <p:spPr>
          <a:xfrm>
            <a:off x="6042427" y="4191000"/>
            <a:ext cx="4163666" cy="461665"/>
          </a:xfrm>
          <a:prstGeom prst="rect">
            <a:avLst/>
          </a:prstGeom>
          <a:noFill/>
        </p:spPr>
        <p:txBody>
          <a:bodyPr wrap="square" rtlCol="0">
            <a:spAutoFit/>
          </a:bodyPr>
          <a:lstStyle/>
          <a:p>
            <a:pPr algn="ctr"/>
            <a:r>
              <a:rPr lang="en-CA" sz="1200" dirty="0" smtClean="0"/>
              <a:t>UBC: Team-Based </a:t>
            </a:r>
            <a:r>
              <a:rPr lang="en-CA" sz="1200" dirty="0"/>
              <a:t>Care Planning and Team Mapping Workshop</a:t>
            </a:r>
          </a:p>
        </p:txBody>
      </p:sp>
      <p:sp>
        <p:nvSpPr>
          <p:cNvPr id="35" name="TextBox 34">
            <a:extLst>
              <a:ext uri="{FF2B5EF4-FFF2-40B4-BE49-F238E27FC236}">
                <a16:creationId xmlns:a16="http://schemas.microsoft.com/office/drawing/2014/main" id="{3B96FB5D-2506-4799-BC25-D04B0089C264}"/>
              </a:ext>
            </a:extLst>
          </p:cNvPr>
          <p:cNvSpPr txBox="1"/>
          <p:nvPr/>
        </p:nvSpPr>
        <p:spPr>
          <a:xfrm>
            <a:off x="5243471" y="5181600"/>
            <a:ext cx="5963102" cy="461665"/>
          </a:xfrm>
          <a:prstGeom prst="rect">
            <a:avLst/>
          </a:prstGeom>
          <a:noFill/>
        </p:spPr>
        <p:txBody>
          <a:bodyPr wrap="square" rtlCol="0">
            <a:spAutoFit/>
          </a:bodyPr>
          <a:lstStyle/>
          <a:p>
            <a:pPr algn="ctr"/>
            <a:r>
              <a:rPr lang="en-CA" sz="1200" dirty="0"/>
              <a:t>Team Mapping Workshop Report – Morgan </a:t>
            </a:r>
            <a:r>
              <a:rPr lang="en-CA" sz="1200" dirty="0" smtClean="0"/>
              <a:t>Price, </a:t>
            </a:r>
            <a:r>
              <a:rPr lang="en-CA" sz="1200" dirty="0"/>
              <a:t>et </a:t>
            </a:r>
            <a:r>
              <a:rPr lang="en-CA" sz="1200" dirty="0" smtClean="0"/>
              <a:t>al.</a:t>
            </a:r>
            <a:endParaRPr lang="en-CA" sz="1200" dirty="0"/>
          </a:p>
          <a:p>
            <a:pPr algn="ctr"/>
            <a:r>
              <a:rPr lang="en-CA" sz="1200" dirty="0" smtClean="0"/>
              <a:t>Four </a:t>
            </a:r>
            <a:r>
              <a:rPr lang="en-CA" sz="1200" dirty="0"/>
              <a:t>Clinic and CHS Debrief and FU workshop</a:t>
            </a:r>
          </a:p>
        </p:txBody>
      </p:sp>
      <p:sp>
        <p:nvSpPr>
          <p:cNvPr id="47" name="TextBox 46">
            <a:extLst>
              <a:ext uri="{FF2B5EF4-FFF2-40B4-BE49-F238E27FC236}">
                <a16:creationId xmlns:a16="http://schemas.microsoft.com/office/drawing/2014/main" id="{BAA4E476-EAA5-46BB-AE0D-4C5B8F8BBF27}"/>
              </a:ext>
            </a:extLst>
          </p:cNvPr>
          <p:cNvSpPr txBox="1"/>
          <p:nvPr/>
        </p:nvSpPr>
        <p:spPr>
          <a:xfrm>
            <a:off x="5939021" y="6096000"/>
            <a:ext cx="4572001" cy="461665"/>
          </a:xfrm>
          <a:prstGeom prst="rect">
            <a:avLst/>
          </a:prstGeom>
          <a:noFill/>
        </p:spPr>
        <p:txBody>
          <a:bodyPr wrap="square" rtlCol="0">
            <a:spAutoFit/>
          </a:bodyPr>
          <a:lstStyle/>
          <a:p>
            <a:pPr algn="ctr"/>
            <a:r>
              <a:rPr lang="en-CA" sz="1200" dirty="0"/>
              <a:t>Collaboration on development of a</a:t>
            </a:r>
          </a:p>
          <a:p>
            <a:pPr algn="ctr"/>
            <a:r>
              <a:rPr lang="en-CA" sz="1200" dirty="0"/>
              <a:t>Health Care Professional Office Communication Tool</a:t>
            </a:r>
          </a:p>
        </p:txBody>
      </p:sp>
      <p:sp>
        <p:nvSpPr>
          <p:cNvPr id="55" name="TextBox 54">
            <a:extLst>
              <a:ext uri="{FF2B5EF4-FFF2-40B4-BE49-F238E27FC236}">
                <a16:creationId xmlns:a16="http://schemas.microsoft.com/office/drawing/2014/main" id="{51B13AD8-40F3-4D08-88DE-C97233831034}"/>
              </a:ext>
            </a:extLst>
          </p:cNvPr>
          <p:cNvSpPr txBox="1"/>
          <p:nvPr/>
        </p:nvSpPr>
        <p:spPr>
          <a:xfrm>
            <a:off x="1219200" y="1505184"/>
            <a:ext cx="4516708" cy="369332"/>
          </a:xfrm>
          <a:prstGeom prst="rect">
            <a:avLst/>
          </a:prstGeom>
          <a:noFill/>
        </p:spPr>
        <p:txBody>
          <a:bodyPr wrap="square" rtlCol="0">
            <a:spAutoFit/>
          </a:bodyPr>
          <a:lstStyle/>
          <a:p>
            <a:pPr algn="ctr"/>
            <a:r>
              <a:rPr lang="en-CA" b="1" dirty="0" smtClean="0">
                <a:ln w="9525">
                  <a:solidFill>
                    <a:schemeClr val="accent3"/>
                  </a:solidFill>
                  <a:prstDash val="solid"/>
                </a:ln>
                <a:solidFill>
                  <a:schemeClr val="tx2"/>
                </a:solidFill>
                <a:effectLst>
                  <a:outerShdw blurRad="12700" dist="38100" dir="2700000" algn="tl" rotWithShape="0">
                    <a:schemeClr val="accent5">
                      <a:lumMod val="60000"/>
                      <a:lumOff val="40000"/>
                    </a:schemeClr>
                  </a:outerShdw>
                </a:effectLst>
              </a:rPr>
              <a:t>PMH </a:t>
            </a:r>
            <a:r>
              <a:rPr lang="en-CA" b="1" dirty="0">
                <a:ln w="9525">
                  <a:solidFill>
                    <a:schemeClr val="accent3"/>
                  </a:solidFill>
                  <a:prstDash val="solid"/>
                </a:ln>
                <a:solidFill>
                  <a:schemeClr val="tx2"/>
                </a:solidFill>
                <a:effectLst>
                  <a:outerShdw blurRad="12700" dist="38100" dir="2700000" algn="tl" rotWithShape="0">
                    <a:schemeClr val="accent5">
                      <a:lumMod val="60000"/>
                      <a:lumOff val="40000"/>
                    </a:schemeClr>
                  </a:outerShdw>
                </a:effectLst>
              </a:rPr>
              <a:t>DEVELOPMENT</a:t>
            </a:r>
          </a:p>
        </p:txBody>
      </p:sp>
      <p:sp>
        <p:nvSpPr>
          <p:cNvPr id="40" name="Arrow: Down 39">
            <a:extLst>
              <a:ext uri="{FF2B5EF4-FFF2-40B4-BE49-F238E27FC236}">
                <a16:creationId xmlns:a16="http://schemas.microsoft.com/office/drawing/2014/main" id="{51D8F22F-849E-4F1E-955F-61C068D8B338}"/>
              </a:ext>
            </a:extLst>
          </p:cNvPr>
          <p:cNvSpPr/>
          <p:nvPr/>
        </p:nvSpPr>
        <p:spPr>
          <a:xfrm>
            <a:off x="7887830" y="2136982"/>
            <a:ext cx="435888" cy="363466"/>
          </a:xfrm>
          <a:prstGeom prst="downArrow">
            <a:avLst/>
          </a:prstGeom>
          <a:solidFill>
            <a:schemeClr val="tx2"/>
          </a:solidFill>
          <a:ln>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CA" b="1">
              <a:ln w="22225">
                <a:solidFill>
                  <a:schemeClr val="accent2"/>
                </a:solidFill>
                <a:prstDash val="solid"/>
              </a:ln>
              <a:solidFill>
                <a:schemeClr val="accent2">
                  <a:lumMod val="40000"/>
                  <a:lumOff val="60000"/>
                </a:schemeClr>
              </a:solidFill>
            </a:endParaRPr>
          </a:p>
        </p:txBody>
      </p:sp>
      <p:sp>
        <p:nvSpPr>
          <p:cNvPr id="41" name="TextBox 40"/>
          <p:cNvSpPr txBox="1"/>
          <p:nvPr/>
        </p:nvSpPr>
        <p:spPr>
          <a:xfrm>
            <a:off x="1386840" y="166740"/>
            <a:ext cx="6995160" cy="46166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400" b="1" dirty="0" smtClean="0">
                <a:solidFill>
                  <a:schemeClr val="tx2"/>
                </a:solidFill>
              </a:rPr>
              <a:t>Campbell River and District Division</a:t>
            </a:r>
            <a:endParaRPr lang="en-CA" sz="2400" b="1" dirty="0">
              <a:solidFill>
                <a:schemeClr val="tx2"/>
              </a:solidFill>
            </a:endParaRPr>
          </a:p>
        </p:txBody>
      </p:sp>
      <p:sp>
        <p:nvSpPr>
          <p:cNvPr id="42" name="Cylinder 12">
            <a:extLst>
              <a:ext uri="{FF2B5EF4-FFF2-40B4-BE49-F238E27FC236}">
                <a16:creationId xmlns:a16="http://schemas.microsoft.com/office/drawing/2014/main" id="{83D877EC-47F6-4874-A999-154B81A7D096}"/>
              </a:ext>
            </a:extLst>
          </p:cNvPr>
          <p:cNvSpPr/>
          <p:nvPr/>
        </p:nvSpPr>
        <p:spPr>
          <a:xfrm>
            <a:off x="1417574" y="2478727"/>
            <a:ext cx="1774192" cy="1001300"/>
          </a:xfrm>
          <a:prstGeom prst="can">
            <a:avLst/>
          </a:prstGeom>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CA" dirty="0"/>
          </a:p>
        </p:txBody>
      </p:sp>
      <p:sp>
        <p:nvSpPr>
          <p:cNvPr id="8" name="TextBox 7">
            <a:extLst>
              <a:ext uri="{FF2B5EF4-FFF2-40B4-BE49-F238E27FC236}">
                <a16:creationId xmlns:a16="http://schemas.microsoft.com/office/drawing/2014/main" id="{AD1EEC5E-E1EE-4DD9-A57E-C3E644ABB18A}"/>
              </a:ext>
            </a:extLst>
          </p:cNvPr>
          <p:cNvSpPr txBox="1"/>
          <p:nvPr/>
        </p:nvSpPr>
        <p:spPr>
          <a:xfrm>
            <a:off x="1409326" y="2908202"/>
            <a:ext cx="1850362" cy="307777"/>
          </a:xfrm>
          <a:prstGeom prst="rect">
            <a:avLst/>
          </a:prstGeom>
          <a:noFill/>
        </p:spPr>
        <p:txBody>
          <a:bodyPr vert="horz" wrap="square" rtlCol="0">
            <a:spAutoFit/>
          </a:bodyPr>
          <a:lstStyle/>
          <a:p>
            <a:r>
              <a:rPr lang="en-CA" sz="1400" b="1" dirty="0">
                <a:solidFill>
                  <a:schemeClr val="bg1"/>
                </a:solidFill>
              </a:rPr>
              <a:t>CONSULTATION</a:t>
            </a:r>
          </a:p>
        </p:txBody>
      </p:sp>
      <p:grpSp>
        <p:nvGrpSpPr>
          <p:cNvPr id="3" name="Group 2"/>
          <p:cNvGrpSpPr/>
          <p:nvPr/>
        </p:nvGrpSpPr>
        <p:grpSpPr>
          <a:xfrm>
            <a:off x="1318695" y="4274227"/>
            <a:ext cx="1959091" cy="1001300"/>
            <a:chOff x="1300597" y="4777094"/>
            <a:chExt cx="1959091" cy="1001300"/>
          </a:xfrm>
        </p:grpSpPr>
        <p:sp>
          <p:nvSpPr>
            <p:cNvPr id="48" name="Cylinder 12">
              <a:extLst>
                <a:ext uri="{FF2B5EF4-FFF2-40B4-BE49-F238E27FC236}">
                  <a16:creationId xmlns:a16="http://schemas.microsoft.com/office/drawing/2014/main" id="{83D877EC-47F6-4874-A999-154B81A7D096}"/>
                </a:ext>
              </a:extLst>
            </p:cNvPr>
            <p:cNvSpPr/>
            <p:nvPr/>
          </p:nvSpPr>
          <p:spPr>
            <a:xfrm>
              <a:off x="1353456" y="4777094"/>
              <a:ext cx="1831888" cy="1001300"/>
            </a:xfrm>
            <a:prstGeom prst="can">
              <a:avLst/>
            </a:prstGeom>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CA" dirty="0"/>
            </a:p>
          </p:txBody>
        </p:sp>
        <p:sp>
          <p:nvSpPr>
            <p:cNvPr id="9" name="TextBox 8">
              <a:extLst>
                <a:ext uri="{FF2B5EF4-FFF2-40B4-BE49-F238E27FC236}">
                  <a16:creationId xmlns:a16="http://schemas.microsoft.com/office/drawing/2014/main" id="{3D42E094-0784-4666-A644-F8AA4273B2DC}"/>
                </a:ext>
              </a:extLst>
            </p:cNvPr>
            <p:cNvSpPr txBox="1"/>
            <p:nvPr/>
          </p:nvSpPr>
          <p:spPr>
            <a:xfrm>
              <a:off x="1300597" y="5186289"/>
              <a:ext cx="1959091" cy="307777"/>
            </a:xfrm>
            <a:prstGeom prst="rect">
              <a:avLst/>
            </a:prstGeom>
            <a:noFill/>
          </p:spPr>
          <p:txBody>
            <a:bodyPr vert="horz" wrap="square" rtlCol="0">
              <a:spAutoFit/>
            </a:bodyPr>
            <a:lstStyle/>
            <a:p>
              <a:r>
                <a:rPr lang="en-CA" sz="1400" b="1" dirty="0">
                  <a:solidFill>
                    <a:schemeClr val="bg1"/>
                  </a:solidFill>
                </a:rPr>
                <a:t>COLLABORATION</a:t>
              </a:r>
            </a:p>
          </p:txBody>
        </p:sp>
      </p:grpSp>
      <p:grpSp>
        <p:nvGrpSpPr>
          <p:cNvPr id="2" name="Group 1"/>
          <p:cNvGrpSpPr/>
          <p:nvPr/>
        </p:nvGrpSpPr>
        <p:grpSpPr>
          <a:xfrm>
            <a:off x="3578265" y="2477268"/>
            <a:ext cx="2746335" cy="1001300"/>
            <a:chOff x="3578265" y="2477268"/>
            <a:chExt cx="2746335" cy="1001300"/>
          </a:xfrm>
        </p:grpSpPr>
        <p:sp>
          <p:nvSpPr>
            <p:cNvPr id="49" name="Cylinder 12">
              <a:extLst>
                <a:ext uri="{FF2B5EF4-FFF2-40B4-BE49-F238E27FC236}">
                  <a16:creationId xmlns:a16="http://schemas.microsoft.com/office/drawing/2014/main" id="{83D877EC-47F6-4874-A999-154B81A7D096}"/>
                </a:ext>
              </a:extLst>
            </p:cNvPr>
            <p:cNvSpPr/>
            <p:nvPr/>
          </p:nvSpPr>
          <p:spPr>
            <a:xfrm>
              <a:off x="3578265" y="2477268"/>
              <a:ext cx="1774192" cy="1001300"/>
            </a:xfrm>
            <a:prstGeom prst="can">
              <a:avLst/>
            </a:prstGeom>
            <a:solidFill>
              <a:schemeClr val="tx2"/>
            </a:solidFill>
            <a:ln>
              <a:solidFill>
                <a:schemeClr val="tx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CA" dirty="0"/>
            </a:p>
          </p:txBody>
        </p:sp>
        <p:sp>
          <p:nvSpPr>
            <p:cNvPr id="51" name="TextBox 50">
              <a:extLst>
                <a:ext uri="{FF2B5EF4-FFF2-40B4-BE49-F238E27FC236}">
                  <a16:creationId xmlns:a16="http://schemas.microsoft.com/office/drawing/2014/main" id="{A5FE7825-8445-4517-9F06-D9CC5054F961}"/>
                </a:ext>
              </a:extLst>
            </p:cNvPr>
            <p:cNvSpPr txBox="1"/>
            <p:nvPr/>
          </p:nvSpPr>
          <p:spPr>
            <a:xfrm>
              <a:off x="3884018" y="2895600"/>
              <a:ext cx="2440582" cy="307777"/>
            </a:xfrm>
            <a:prstGeom prst="rect">
              <a:avLst/>
            </a:prstGeom>
            <a:noFill/>
          </p:spPr>
          <p:txBody>
            <a:bodyPr vert="horz" wrap="square" rtlCol="0">
              <a:spAutoFit/>
            </a:bodyPr>
            <a:lstStyle/>
            <a:p>
              <a:r>
                <a:rPr lang="en-CA" sz="1400" b="1" dirty="0" smtClean="0">
                  <a:solidFill>
                    <a:schemeClr val="bg1"/>
                  </a:solidFill>
                </a:rPr>
                <a:t>PLANNING</a:t>
              </a:r>
              <a:endParaRPr lang="en-CA" sz="1400" b="1" dirty="0">
                <a:solidFill>
                  <a:schemeClr val="bg1"/>
                </a:solidFill>
              </a:endParaRPr>
            </a:p>
          </p:txBody>
        </p:sp>
      </p:grpSp>
      <p:sp>
        <p:nvSpPr>
          <p:cNvPr id="52" name="Arrow: Down 39">
            <a:extLst>
              <a:ext uri="{FF2B5EF4-FFF2-40B4-BE49-F238E27FC236}">
                <a16:creationId xmlns:a16="http://schemas.microsoft.com/office/drawing/2014/main" id="{51D8F22F-849E-4F1E-955F-61C068D8B338}"/>
              </a:ext>
            </a:extLst>
          </p:cNvPr>
          <p:cNvSpPr/>
          <p:nvPr/>
        </p:nvSpPr>
        <p:spPr>
          <a:xfrm>
            <a:off x="7920180" y="3733800"/>
            <a:ext cx="435888" cy="363466"/>
          </a:xfrm>
          <a:prstGeom prst="downArrow">
            <a:avLst/>
          </a:prstGeom>
          <a:solidFill>
            <a:schemeClr val="accent1"/>
          </a:solidFill>
        </p:spPr>
        <p:style>
          <a:lnRef idx="2">
            <a:schemeClr val="accent1"/>
          </a:lnRef>
          <a:fillRef idx="1">
            <a:schemeClr val="lt1"/>
          </a:fillRef>
          <a:effectRef idx="0">
            <a:schemeClr val="accent1"/>
          </a:effectRef>
          <a:fontRef idx="minor">
            <a:schemeClr val="dk1"/>
          </a:fontRef>
        </p:style>
        <p:txBody>
          <a:bodyPr rtlCol="0" anchor="ctr"/>
          <a:lstStyle/>
          <a:p>
            <a:pPr algn="ctr"/>
            <a:endParaRPr lang="en-CA" b="1">
              <a:ln w="22225">
                <a:solidFill>
                  <a:schemeClr val="accent2"/>
                </a:solidFill>
                <a:prstDash val="solid"/>
              </a:ln>
              <a:solidFill>
                <a:schemeClr val="accent2">
                  <a:lumMod val="40000"/>
                  <a:lumOff val="60000"/>
                </a:schemeClr>
              </a:solidFill>
            </a:endParaRPr>
          </a:p>
        </p:txBody>
      </p:sp>
      <p:sp>
        <p:nvSpPr>
          <p:cNvPr id="53" name="Arrow: Down 39">
            <a:extLst>
              <a:ext uri="{FF2B5EF4-FFF2-40B4-BE49-F238E27FC236}">
                <a16:creationId xmlns:a16="http://schemas.microsoft.com/office/drawing/2014/main" id="{51D8F22F-849E-4F1E-955F-61C068D8B338}"/>
              </a:ext>
            </a:extLst>
          </p:cNvPr>
          <p:cNvSpPr/>
          <p:nvPr/>
        </p:nvSpPr>
        <p:spPr>
          <a:xfrm>
            <a:off x="7920180" y="4724400"/>
            <a:ext cx="435888" cy="363466"/>
          </a:xfrm>
          <a:prstGeom prst="downArrow">
            <a:avLst/>
          </a:prstGeom>
          <a:solidFill>
            <a:schemeClr val="accent2"/>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CA" b="1">
              <a:ln w="22225">
                <a:solidFill>
                  <a:schemeClr val="accent2"/>
                </a:solidFill>
                <a:prstDash val="solid"/>
              </a:ln>
              <a:solidFill>
                <a:schemeClr val="accent2">
                  <a:lumMod val="40000"/>
                  <a:lumOff val="60000"/>
                </a:schemeClr>
              </a:solidFill>
            </a:endParaRPr>
          </a:p>
        </p:txBody>
      </p:sp>
      <p:sp>
        <p:nvSpPr>
          <p:cNvPr id="54" name="Arrow: Down 39">
            <a:extLst>
              <a:ext uri="{FF2B5EF4-FFF2-40B4-BE49-F238E27FC236}">
                <a16:creationId xmlns:a16="http://schemas.microsoft.com/office/drawing/2014/main" id="{51D8F22F-849E-4F1E-955F-61C068D8B338}"/>
              </a:ext>
            </a:extLst>
          </p:cNvPr>
          <p:cNvSpPr/>
          <p:nvPr/>
        </p:nvSpPr>
        <p:spPr>
          <a:xfrm>
            <a:off x="7887830" y="5715000"/>
            <a:ext cx="435888" cy="363466"/>
          </a:xfrm>
          <a:prstGeom prst="downArrow">
            <a:avLst/>
          </a:prstGeom>
          <a:solidFill>
            <a:schemeClr val="accent3"/>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en-CA" b="1">
              <a:ln w="22225">
                <a:solidFill>
                  <a:schemeClr val="accent2"/>
                </a:solidFill>
                <a:prstDash val="solid"/>
              </a:ln>
              <a:solidFill>
                <a:schemeClr val="accent2">
                  <a:lumMod val="40000"/>
                  <a:lumOff val="60000"/>
                </a:schemeClr>
              </a:solidFill>
            </a:endParaRPr>
          </a:p>
        </p:txBody>
      </p:sp>
      <p:grpSp>
        <p:nvGrpSpPr>
          <p:cNvPr id="56" name="Group 55"/>
          <p:cNvGrpSpPr/>
          <p:nvPr/>
        </p:nvGrpSpPr>
        <p:grpSpPr>
          <a:xfrm>
            <a:off x="10591800" y="4728703"/>
            <a:ext cx="1509584" cy="381000"/>
            <a:chOff x="10840790" y="1655722"/>
            <a:chExt cx="1142112" cy="381000"/>
          </a:xfrm>
        </p:grpSpPr>
        <p:sp>
          <p:nvSpPr>
            <p:cNvPr id="57" name="Rectangle 56">
              <a:extLst>
                <a:ext uri="{FF2B5EF4-FFF2-40B4-BE49-F238E27FC236}">
                  <a16:creationId xmlns:a16="http://schemas.microsoft.com/office/drawing/2014/main" id="{27E54D9C-31AD-447D-AD69-8C8C86E81EC7}"/>
                </a:ext>
              </a:extLst>
            </p:cNvPr>
            <p:cNvSpPr/>
            <p:nvPr/>
          </p:nvSpPr>
          <p:spPr>
            <a:xfrm>
              <a:off x="10840790" y="1655722"/>
              <a:ext cx="1142112" cy="381000"/>
            </a:xfrm>
            <a:prstGeom prst="rect">
              <a:avLst/>
            </a:prstGeom>
            <a:solidFill>
              <a:schemeClr val="tx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CA"/>
            </a:p>
          </p:txBody>
        </p:sp>
        <p:sp>
          <p:nvSpPr>
            <p:cNvPr id="58" name="TextBox 57">
              <a:extLst>
                <a:ext uri="{FF2B5EF4-FFF2-40B4-BE49-F238E27FC236}">
                  <a16:creationId xmlns:a16="http://schemas.microsoft.com/office/drawing/2014/main" id="{7E0FA633-FD5C-4ADC-8B4D-A80A5EC4C604}"/>
                </a:ext>
              </a:extLst>
            </p:cNvPr>
            <p:cNvSpPr txBox="1"/>
            <p:nvPr/>
          </p:nvSpPr>
          <p:spPr>
            <a:xfrm>
              <a:off x="10893858" y="1696153"/>
              <a:ext cx="1028256" cy="276999"/>
            </a:xfrm>
            <a:prstGeom prst="rect">
              <a:avLst/>
            </a:prstGeom>
            <a:noFill/>
          </p:spPr>
          <p:txBody>
            <a:bodyPr wrap="square" rtlCol="0">
              <a:spAutoFit/>
            </a:bodyPr>
            <a:lstStyle/>
            <a:p>
              <a:pPr algn="ctr"/>
              <a:r>
                <a:rPr lang="en-CA" sz="1200" b="1" dirty="0" smtClean="0">
                  <a:solidFill>
                    <a:schemeClr val="bg1"/>
                  </a:solidFill>
                </a:rPr>
                <a:t>Dec 2018</a:t>
              </a:r>
              <a:endParaRPr lang="en-CA" sz="1200" b="1" dirty="0">
                <a:solidFill>
                  <a:schemeClr val="bg1"/>
                </a:solidFill>
              </a:endParaRPr>
            </a:p>
          </p:txBody>
        </p:sp>
      </p:grpSp>
      <p:grpSp>
        <p:nvGrpSpPr>
          <p:cNvPr id="59" name="Group 58"/>
          <p:cNvGrpSpPr/>
          <p:nvPr/>
        </p:nvGrpSpPr>
        <p:grpSpPr>
          <a:xfrm>
            <a:off x="10591800" y="6198109"/>
            <a:ext cx="1509584" cy="511956"/>
            <a:chOff x="10840790" y="1655722"/>
            <a:chExt cx="1142112" cy="511956"/>
          </a:xfrm>
        </p:grpSpPr>
        <p:sp>
          <p:nvSpPr>
            <p:cNvPr id="60" name="Rectangle 59">
              <a:extLst>
                <a:ext uri="{FF2B5EF4-FFF2-40B4-BE49-F238E27FC236}">
                  <a16:creationId xmlns:a16="http://schemas.microsoft.com/office/drawing/2014/main" id="{27E54D9C-31AD-447D-AD69-8C8C86E81EC7}"/>
                </a:ext>
              </a:extLst>
            </p:cNvPr>
            <p:cNvSpPr/>
            <p:nvPr/>
          </p:nvSpPr>
          <p:spPr>
            <a:xfrm>
              <a:off x="10840790" y="1655722"/>
              <a:ext cx="1142112" cy="381000"/>
            </a:xfrm>
            <a:prstGeom prst="rect">
              <a:avLst/>
            </a:prstGeom>
            <a:solidFill>
              <a:schemeClr val="tx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CA"/>
            </a:p>
          </p:txBody>
        </p:sp>
        <p:sp>
          <p:nvSpPr>
            <p:cNvPr id="61" name="TextBox 60">
              <a:extLst>
                <a:ext uri="{FF2B5EF4-FFF2-40B4-BE49-F238E27FC236}">
                  <a16:creationId xmlns:a16="http://schemas.microsoft.com/office/drawing/2014/main" id="{7E0FA633-FD5C-4ADC-8B4D-A80A5EC4C604}"/>
                </a:ext>
              </a:extLst>
            </p:cNvPr>
            <p:cNvSpPr txBox="1"/>
            <p:nvPr/>
          </p:nvSpPr>
          <p:spPr>
            <a:xfrm>
              <a:off x="10897718" y="1706013"/>
              <a:ext cx="1028256" cy="461665"/>
            </a:xfrm>
            <a:prstGeom prst="rect">
              <a:avLst/>
            </a:prstGeom>
            <a:noFill/>
          </p:spPr>
          <p:txBody>
            <a:bodyPr wrap="square" rtlCol="0">
              <a:spAutoFit/>
            </a:bodyPr>
            <a:lstStyle/>
            <a:p>
              <a:pPr algn="ctr"/>
              <a:r>
                <a:rPr lang="en-CA" sz="1200" b="1" dirty="0" smtClean="0">
                  <a:solidFill>
                    <a:schemeClr val="bg1"/>
                  </a:solidFill>
                </a:rPr>
                <a:t>Spring 2019</a:t>
              </a:r>
              <a:endParaRPr lang="en-CA" sz="1200" b="1" dirty="0">
                <a:solidFill>
                  <a:schemeClr val="bg1"/>
                </a:solidFill>
              </a:endParaRPr>
            </a:p>
          </p:txBody>
        </p:sp>
      </p:grpSp>
      <p:pic>
        <p:nvPicPr>
          <p:cNvPr id="66" name="Picture 6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8695" y="6024885"/>
            <a:ext cx="2587716" cy="845741"/>
          </a:xfrm>
          <a:prstGeom prst="rect">
            <a:avLst/>
          </a:prstGeom>
        </p:spPr>
      </p:pic>
    </p:spTree>
    <p:extLst>
      <p:ext uri="{BB962C8B-B14F-4D97-AF65-F5344CB8AC3E}">
        <p14:creationId xmlns:p14="http://schemas.microsoft.com/office/powerpoint/2010/main" val="35350374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386840" y="166740"/>
            <a:ext cx="6995160" cy="46166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400" b="1" dirty="0" smtClean="0">
                <a:solidFill>
                  <a:schemeClr val="tx2"/>
                </a:solidFill>
              </a:rPr>
              <a:t>Campbell River and District Division</a:t>
            </a:r>
            <a:endParaRPr lang="en-CA" sz="2400" b="1" dirty="0">
              <a:solidFill>
                <a:schemeClr val="tx2"/>
              </a:solidFill>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5890" y="5989694"/>
            <a:ext cx="2587716" cy="845741"/>
          </a:xfrm>
          <a:prstGeom prst="rect">
            <a:avLst/>
          </a:prstGeom>
        </p:spPr>
      </p:pic>
      <p:sp>
        <p:nvSpPr>
          <p:cNvPr id="14" name="Title 5"/>
          <p:cNvSpPr txBox="1">
            <a:spLocks/>
          </p:cNvSpPr>
          <p:nvPr/>
        </p:nvSpPr>
        <p:spPr>
          <a:xfrm>
            <a:off x="1386840" y="966834"/>
            <a:ext cx="8120845" cy="691299"/>
          </a:xfrm>
          <a:prstGeom prst="rect">
            <a:avLst/>
          </a:prstGeom>
        </p:spPr>
        <p:txBody>
          <a:bodyPr>
            <a:noAutofit/>
          </a:bodyPr>
          <a:lstStyle>
            <a:lvl1pPr algn="l" defTabSz="914400" rtl="0" eaLnBrk="1" latinLnBrk="0" hangingPunct="1">
              <a:spcBef>
                <a:spcPct val="0"/>
              </a:spcBef>
              <a:buNone/>
              <a:defRPr sz="3800" b="0" kern="120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r>
              <a:rPr lang="en-CA" sz="2400" b="1" dirty="0" smtClean="0"/>
              <a:t>Case manager initiative launch event</a:t>
            </a:r>
            <a:endParaRPr lang="en-CA" sz="2400" dirty="0"/>
          </a:p>
        </p:txBody>
      </p:sp>
      <p:pic>
        <p:nvPicPr>
          <p:cNvPr id="3" name="Picture 2"/>
          <p:cNvPicPr>
            <a:picLocks noChangeAspect="1"/>
          </p:cNvPicPr>
          <p:nvPr/>
        </p:nvPicPr>
        <p:blipFill>
          <a:blip r:embed="rId4"/>
          <a:stretch>
            <a:fillRect/>
          </a:stretch>
        </p:blipFill>
        <p:spPr>
          <a:xfrm>
            <a:off x="3955506" y="3569815"/>
            <a:ext cx="8169742" cy="3201340"/>
          </a:xfrm>
          <a:prstGeom prst="rect">
            <a:avLst/>
          </a:prstGeom>
        </p:spPr>
      </p:pic>
      <p:grpSp>
        <p:nvGrpSpPr>
          <p:cNvPr id="16" name="Group 15"/>
          <p:cNvGrpSpPr/>
          <p:nvPr/>
        </p:nvGrpSpPr>
        <p:grpSpPr>
          <a:xfrm>
            <a:off x="8421140" y="1758099"/>
            <a:ext cx="3558602" cy="1366101"/>
            <a:chOff x="4906729" y="2953270"/>
            <a:chExt cx="2378541" cy="913091"/>
          </a:xfrm>
        </p:grpSpPr>
        <p:pic>
          <p:nvPicPr>
            <p:cNvPr id="10" name="Picture 9"/>
            <p:cNvPicPr>
              <a:picLocks noChangeAspect="1"/>
            </p:cNvPicPr>
            <p:nvPr/>
          </p:nvPicPr>
          <p:blipFill>
            <a:blip r:embed="rId5"/>
            <a:stretch>
              <a:fillRect/>
            </a:stretch>
          </p:blipFill>
          <p:spPr>
            <a:xfrm>
              <a:off x="4906729" y="3085830"/>
              <a:ext cx="2378541" cy="686340"/>
            </a:xfrm>
            <a:prstGeom prst="rect">
              <a:avLst/>
            </a:prstGeom>
          </p:spPr>
        </p:pic>
        <p:pic>
          <p:nvPicPr>
            <p:cNvPr id="15" name="Picture 14"/>
            <p:cNvPicPr>
              <a:picLocks noChangeAspect="1"/>
            </p:cNvPicPr>
            <p:nvPr/>
          </p:nvPicPr>
          <p:blipFill>
            <a:blip r:embed="rId6"/>
            <a:stretch>
              <a:fillRect/>
            </a:stretch>
          </p:blipFill>
          <p:spPr>
            <a:xfrm>
              <a:off x="4912995" y="2953270"/>
              <a:ext cx="966664" cy="913091"/>
            </a:xfrm>
            <a:prstGeom prst="rect">
              <a:avLst/>
            </a:prstGeom>
          </p:spPr>
        </p:pic>
      </p:grpSp>
      <p:sp>
        <p:nvSpPr>
          <p:cNvPr id="17" name="Rectangle 16"/>
          <p:cNvSpPr/>
          <p:nvPr/>
        </p:nvSpPr>
        <p:spPr>
          <a:xfrm>
            <a:off x="1396365" y="1358685"/>
            <a:ext cx="7015250" cy="2308324"/>
          </a:xfrm>
          <a:prstGeom prst="rect">
            <a:avLst/>
          </a:prstGeom>
        </p:spPr>
        <p:txBody>
          <a:bodyPr wrap="square">
            <a:spAutoFit/>
          </a:bodyPr>
          <a:lstStyle/>
          <a:p>
            <a:pPr algn="just"/>
            <a:r>
              <a:rPr lang="en-CA" dirty="0" smtClean="0">
                <a:solidFill>
                  <a:srgbClr val="000000"/>
                </a:solidFill>
              </a:rPr>
              <a:t>Pilot Initiative: Integrate Case Managers into three family practices along with a new communication tool for referrals to Community Health Services (CHS). </a:t>
            </a:r>
          </a:p>
          <a:p>
            <a:pPr algn="just"/>
            <a:endParaRPr lang="en-GB" dirty="0">
              <a:solidFill>
                <a:srgbClr val="000000"/>
              </a:solidFill>
            </a:endParaRPr>
          </a:p>
          <a:p>
            <a:pPr algn="just"/>
            <a:r>
              <a:rPr lang="en-CA" dirty="0">
                <a:solidFill>
                  <a:srgbClr val="000000"/>
                </a:solidFill>
              </a:rPr>
              <a:t>On September 4, 2019, the Division held a meeting at one of the participating clinics to launch the initiative and </a:t>
            </a:r>
            <a:r>
              <a:rPr lang="en-CA" dirty="0" smtClean="0">
                <a:solidFill>
                  <a:srgbClr val="000000"/>
                </a:solidFill>
              </a:rPr>
              <a:t>discuss how </a:t>
            </a:r>
            <a:r>
              <a:rPr lang="en-CA" dirty="0">
                <a:solidFill>
                  <a:srgbClr val="000000"/>
                </a:solidFill>
              </a:rPr>
              <a:t>the clinics and Case Managers can work together to deliver patient care. </a:t>
            </a:r>
            <a:endParaRPr lang="en-CA" dirty="0"/>
          </a:p>
        </p:txBody>
      </p:sp>
      <p:sp>
        <p:nvSpPr>
          <p:cNvPr id="18" name="TextBox 17"/>
          <p:cNvSpPr txBox="1"/>
          <p:nvPr/>
        </p:nvSpPr>
        <p:spPr>
          <a:xfrm>
            <a:off x="1600200" y="4622850"/>
            <a:ext cx="2393406" cy="646331"/>
          </a:xfrm>
          <a:prstGeom prst="rect">
            <a:avLst/>
          </a:prstGeom>
          <a:noFill/>
        </p:spPr>
        <p:txBody>
          <a:bodyPr wrap="square" rtlCol="0">
            <a:spAutoFit/>
          </a:bodyPr>
          <a:lstStyle/>
          <a:p>
            <a:r>
              <a:rPr lang="en-US" b="1" dirty="0" smtClean="0">
                <a:solidFill>
                  <a:schemeClr val="tx2"/>
                </a:solidFill>
              </a:rPr>
              <a:t>Response was very positive!</a:t>
            </a:r>
            <a:endParaRPr lang="en-CA" b="1" dirty="0">
              <a:solidFill>
                <a:schemeClr val="tx2"/>
              </a:solidFill>
            </a:endParaRPr>
          </a:p>
        </p:txBody>
      </p:sp>
    </p:spTree>
    <p:extLst>
      <p:ext uri="{BB962C8B-B14F-4D97-AF65-F5344CB8AC3E}">
        <p14:creationId xmlns:p14="http://schemas.microsoft.com/office/powerpoint/2010/main" val="26892930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58908" y="913208"/>
            <a:ext cx="8331200" cy="538658"/>
          </a:xfrm>
        </p:spPr>
        <p:txBody>
          <a:bodyPr>
            <a:normAutofit fontScale="90000"/>
          </a:bodyPr>
          <a:lstStyle/>
          <a:p>
            <a:r>
              <a:rPr lang="en-US" sz="3300" b="1" dirty="0"/>
              <a:t>Outreach </a:t>
            </a:r>
            <a:r>
              <a:rPr lang="en-US" sz="3300" b="1" dirty="0" smtClean="0"/>
              <a:t>Clinics</a:t>
            </a:r>
            <a:endParaRPr lang="en-CA" sz="3300" b="1" dirty="0"/>
          </a:p>
        </p:txBody>
      </p:sp>
      <p:sp>
        <p:nvSpPr>
          <p:cNvPr id="3" name="Content Placeholder 2"/>
          <p:cNvSpPr>
            <a:spLocks noGrp="1"/>
          </p:cNvSpPr>
          <p:nvPr>
            <p:ph idx="1"/>
          </p:nvPr>
        </p:nvSpPr>
        <p:spPr>
          <a:xfrm>
            <a:off x="3863345" y="1587206"/>
            <a:ext cx="8465127" cy="1917994"/>
          </a:xfrm>
        </p:spPr>
        <p:txBody>
          <a:bodyPr>
            <a:noAutofit/>
          </a:bodyPr>
          <a:lstStyle/>
          <a:p>
            <a:pPr marL="0" indent="0">
              <a:buNone/>
            </a:pPr>
            <a:r>
              <a:rPr lang="en-US" sz="1400" dirty="0"/>
              <a:t>Partnerships enable us to support outreach clinics that serve vulnerable populations (youth and young adults, street entrenched, and LGBTQIA). </a:t>
            </a:r>
          </a:p>
          <a:p>
            <a:pPr>
              <a:buClr>
                <a:schemeClr val="bg1"/>
              </a:buClr>
            </a:pPr>
            <a:r>
              <a:rPr lang="en-US" sz="1400" dirty="0">
                <a:solidFill>
                  <a:schemeClr val="tx2"/>
                </a:solidFill>
              </a:rPr>
              <a:t>Team-based care enables us to provide the right care, by the right person, in the right place. We have an awesome team of family physicians, nurse practitioners, nurses, counsellors, pharmacists, a psychiatrist, and medical office assistants! </a:t>
            </a:r>
            <a:endParaRPr lang="en-US" sz="1400" dirty="0" smtClean="0"/>
          </a:p>
          <a:p>
            <a:pPr marL="0" indent="0">
              <a:buNone/>
            </a:pPr>
            <a:r>
              <a:rPr lang="en-US" sz="1400" dirty="0" smtClean="0"/>
              <a:t>When </a:t>
            </a:r>
            <a:r>
              <a:rPr lang="en-US" sz="1400" dirty="0"/>
              <a:t>we leverage our collective resources, patients and providers are better supported to receive and provide care in the community. </a:t>
            </a:r>
            <a:endParaRPr lang="en-CA" sz="2000" dirty="0"/>
          </a:p>
        </p:txBody>
      </p:sp>
      <p:pic>
        <p:nvPicPr>
          <p:cNvPr id="8" name="Picture 7" descr="A large brick building&#10;&#10;Description automatically generated">
            <a:extLst>
              <a:ext uri="{FF2B5EF4-FFF2-40B4-BE49-F238E27FC236}">
                <a16:creationId xmlns:a16="http://schemas.microsoft.com/office/drawing/2014/main" id="{956F566D-44DE-4BFB-A472-D116B1D8D66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473" r="6547"/>
          <a:stretch/>
        </p:blipFill>
        <p:spPr>
          <a:xfrm>
            <a:off x="9065898" y="3459170"/>
            <a:ext cx="2978728" cy="2286000"/>
          </a:xfrm>
          <a:prstGeom prst="rect">
            <a:avLst/>
          </a:prstGeom>
        </p:spPr>
      </p:pic>
      <p:pic>
        <p:nvPicPr>
          <p:cNvPr id="12" name="Picture 11" descr="A large brick building&#10;&#10;Description automatically generated">
            <a:extLst>
              <a:ext uri="{FF2B5EF4-FFF2-40B4-BE49-F238E27FC236}">
                <a16:creationId xmlns:a16="http://schemas.microsoft.com/office/drawing/2014/main" id="{4E6F00B2-6A29-4EB7-B635-F3FBCFAE0F5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00"/>
          <a:stretch/>
        </p:blipFill>
        <p:spPr>
          <a:xfrm>
            <a:off x="3884298" y="3459171"/>
            <a:ext cx="2819400" cy="2286000"/>
          </a:xfrm>
          <a:prstGeom prst="rect">
            <a:avLst/>
          </a:prstGeom>
        </p:spPr>
      </p:pic>
      <p:pic>
        <p:nvPicPr>
          <p:cNvPr id="14" name="Picture 13" descr="A person standing in front of a sign&#10;&#10;Description automatically generated">
            <a:extLst>
              <a:ext uri="{FF2B5EF4-FFF2-40B4-BE49-F238E27FC236}">
                <a16:creationId xmlns:a16="http://schemas.microsoft.com/office/drawing/2014/main" id="{C55AD7E4-31FB-43F9-80DD-FB8AFE96DCC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22000"/>
          <a:stretch/>
        </p:blipFill>
        <p:spPr>
          <a:xfrm>
            <a:off x="6779898" y="3459170"/>
            <a:ext cx="2198073" cy="2286000"/>
          </a:xfrm>
          <a:prstGeom prst="rect">
            <a:avLst/>
          </a:prstGeom>
        </p:spPr>
      </p:pic>
      <p:grpSp>
        <p:nvGrpSpPr>
          <p:cNvPr id="4" name="Group 3"/>
          <p:cNvGrpSpPr/>
          <p:nvPr/>
        </p:nvGrpSpPr>
        <p:grpSpPr>
          <a:xfrm>
            <a:off x="3785245" y="5802811"/>
            <a:ext cx="8187377" cy="897387"/>
            <a:chOff x="3810000" y="3491653"/>
            <a:chExt cx="8187377" cy="897387"/>
          </a:xfrm>
        </p:grpSpPr>
        <p:pic>
          <p:nvPicPr>
            <p:cNvPr id="16" name="Picture 15" descr="A close up of an umbrella&#10;&#10;Description automatically generated">
              <a:extLst>
                <a:ext uri="{FF2B5EF4-FFF2-40B4-BE49-F238E27FC236}">
                  <a16:creationId xmlns:a16="http://schemas.microsoft.com/office/drawing/2014/main" id="{4EB74983-2C72-4E6A-8593-BE28B0DAEE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10000" y="3790062"/>
              <a:ext cx="1103934" cy="591437"/>
            </a:xfrm>
            <a:prstGeom prst="rect">
              <a:avLst/>
            </a:prstGeom>
          </p:spPr>
        </p:pic>
        <p:pic>
          <p:nvPicPr>
            <p:cNvPr id="18" name="Picture 17">
              <a:extLst>
                <a:ext uri="{FF2B5EF4-FFF2-40B4-BE49-F238E27FC236}">
                  <a16:creationId xmlns:a16="http://schemas.microsoft.com/office/drawing/2014/main" id="{B0596689-04C4-4749-A06F-5D88DA4E24F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48200" y="3839239"/>
              <a:ext cx="914400" cy="419753"/>
            </a:xfrm>
            <a:prstGeom prst="rect">
              <a:avLst/>
            </a:prstGeom>
          </p:spPr>
        </p:pic>
        <p:pic>
          <p:nvPicPr>
            <p:cNvPr id="20" name="Picture 19">
              <a:extLst>
                <a:ext uri="{FF2B5EF4-FFF2-40B4-BE49-F238E27FC236}">
                  <a16:creationId xmlns:a16="http://schemas.microsoft.com/office/drawing/2014/main" id="{818A6676-3E83-4CF9-AE74-97F0B2EE374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99786" y="3745368"/>
              <a:ext cx="1150558" cy="221768"/>
            </a:xfrm>
            <a:prstGeom prst="rect">
              <a:avLst/>
            </a:prstGeom>
          </p:spPr>
        </p:pic>
        <p:pic>
          <p:nvPicPr>
            <p:cNvPr id="22" name="Picture 21" descr="A close up of a sign&#10;&#10;Description automatically generated">
              <a:extLst>
                <a:ext uri="{FF2B5EF4-FFF2-40B4-BE49-F238E27FC236}">
                  <a16:creationId xmlns:a16="http://schemas.microsoft.com/office/drawing/2014/main" id="{FFAACE83-BE05-41C5-B2E3-331BFEF7FEB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585993" y="4085412"/>
              <a:ext cx="1272007" cy="223505"/>
            </a:xfrm>
            <a:prstGeom prst="rect">
              <a:avLst/>
            </a:prstGeom>
          </p:spPr>
        </p:pic>
        <p:pic>
          <p:nvPicPr>
            <p:cNvPr id="24" name="Picture 23">
              <a:extLst>
                <a:ext uri="{FF2B5EF4-FFF2-40B4-BE49-F238E27FC236}">
                  <a16:creationId xmlns:a16="http://schemas.microsoft.com/office/drawing/2014/main" id="{E568ABFA-F90F-4E34-B575-842E43C886E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87533" y="3770427"/>
              <a:ext cx="914400" cy="221768"/>
            </a:xfrm>
            <a:prstGeom prst="rect">
              <a:avLst/>
            </a:prstGeom>
          </p:spPr>
        </p:pic>
        <p:pic>
          <p:nvPicPr>
            <p:cNvPr id="28" name="Picture 27">
              <a:extLst>
                <a:ext uri="{FF2B5EF4-FFF2-40B4-BE49-F238E27FC236}">
                  <a16:creationId xmlns:a16="http://schemas.microsoft.com/office/drawing/2014/main" id="{E413E16C-DEAC-473D-A861-CF8EA51323A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051389" y="4056413"/>
              <a:ext cx="1117512" cy="303275"/>
            </a:xfrm>
            <a:prstGeom prst="rect">
              <a:avLst/>
            </a:prstGeom>
          </p:spPr>
        </p:pic>
        <p:pic>
          <p:nvPicPr>
            <p:cNvPr id="32" name="Picture 31">
              <a:extLst>
                <a:ext uri="{FF2B5EF4-FFF2-40B4-BE49-F238E27FC236}">
                  <a16:creationId xmlns:a16="http://schemas.microsoft.com/office/drawing/2014/main" id="{1BAC61C6-12CD-460E-BBD8-5332D1E4A2D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188359" y="3690789"/>
              <a:ext cx="862578" cy="670863"/>
            </a:xfrm>
            <a:prstGeom prst="rect">
              <a:avLst/>
            </a:prstGeom>
          </p:spPr>
        </p:pic>
        <p:pic>
          <p:nvPicPr>
            <p:cNvPr id="34" name="Picture 33" descr="A picture containing clipart&#10;&#10;Description automatically generated">
              <a:extLst>
                <a:ext uri="{FF2B5EF4-FFF2-40B4-BE49-F238E27FC236}">
                  <a16:creationId xmlns:a16="http://schemas.microsoft.com/office/drawing/2014/main" id="{DC073BCD-EC36-4C7E-8CD0-1136C751939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114845" y="3699997"/>
              <a:ext cx="990600" cy="274066"/>
            </a:xfrm>
            <a:prstGeom prst="rect">
              <a:avLst/>
            </a:prstGeom>
          </p:spPr>
        </p:pic>
        <p:pic>
          <p:nvPicPr>
            <p:cNvPr id="36" name="Picture 35">
              <a:extLst>
                <a:ext uri="{FF2B5EF4-FFF2-40B4-BE49-F238E27FC236}">
                  <a16:creationId xmlns:a16="http://schemas.microsoft.com/office/drawing/2014/main" id="{EDCC3652-DB72-494E-BBB2-A257BEDE2FF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026559" y="4145023"/>
              <a:ext cx="970818" cy="244017"/>
            </a:xfrm>
            <a:prstGeom prst="rect">
              <a:avLst/>
            </a:prstGeom>
          </p:spPr>
        </p:pic>
        <p:pic>
          <p:nvPicPr>
            <p:cNvPr id="38" name="Picture 37" descr="A picture containing clipart&#10;&#10;Description automatically generated">
              <a:extLst>
                <a:ext uri="{FF2B5EF4-FFF2-40B4-BE49-F238E27FC236}">
                  <a16:creationId xmlns:a16="http://schemas.microsoft.com/office/drawing/2014/main" id="{6C5C1F7E-53F7-4EA1-90C8-32D21FF360E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007741" y="4003580"/>
              <a:ext cx="970818" cy="369618"/>
            </a:xfrm>
            <a:prstGeom prst="rect">
              <a:avLst/>
            </a:prstGeom>
          </p:spPr>
        </p:pic>
        <p:pic>
          <p:nvPicPr>
            <p:cNvPr id="40" name="Picture 39" descr="A close up of a sign&#10;&#10;Description automatically generated">
              <a:extLst>
                <a:ext uri="{FF2B5EF4-FFF2-40B4-BE49-F238E27FC236}">
                  <a16:creationId xmlns:a16="http://schemas.microsoft.com/office/drawing/2014/main" id="{01E8D267-10DC-4BF5-B83A-E06A93E1E525}"/>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255159" y="3523363"/>
              <a:ext cx="587034" cy="591437"/>
            </a:xfrm>
            <a:prstGeom prst="rect">
              <a:avLst/>
            </a:prstGeom>
          </p:spPr>
        </p:pic>
        <p:pic>
          <p:nvPicPr>
            <p:cNvPr id="42" name="Picture 41">
              <a:extLst>
                <a:ext uri="{FF2B5EF4-FFF2-40B4-BE49-F238E27FC236}">
                  <a16:creationId xmlns:a16="http://schemas.microsoft.com/office/drawing/2014/main" id="{F090E530-426F-44DA-A2FC-8243DA38239F}"/>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318357" y="3491653"/>
              <a:ext cx="1022640" cy="337152"/>
            </a:xfrm>
            <a:prstGeom prst="rect">
              <a:avLst/>
            </a:prstGeom>
          </p:spPr>
        </p:pic>
        <p:pic>
          <p:nvPicPr>
            <p:cNvPr id="26" name="Picture 25">
              <a:extLst>
                <a:ext uri="{FF2B5EF4-FFF2-40B4-BE49-F238E27FC236}">
                  <a16:creationId xmlns:a16="http://schemas.microsoft.com/office/drawing/2014/main" id="{51824BB7-213C-4A73-B1FC-CDB59C4ED24A}"/>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285164" y="3857901"/>
              <a:ext cx="979395" cy="500579"/>
            </a:xfrm>
            <a:prstGeom prst="rect">
              <a:avLst/>
            </a:prstGeom>
          </p:spPr>
        </p:pic>
      </p:grpSp>
      <p:pic>
        <p:nvPicPr>
          <p:cNvPr id="6" name="Picture 5">
            <a:extLst>
              <a:ext uri="{FF2B5EF4-FFF2-40B4-BE49-F238E27FC236}">
                <a16:creationId xmlns:a16="http://schemas.microsoft.com/office/drawing/2014/main" id="{7E560C54-7E5B-47DF-8D5C-66252372F779}"/>
              </a:ext>
            </a:extLst>
          </p:cNvPr>
          <p:cNvPicPr>
            <a:picLocks noChangeAspect="1"/>
          </p:cNvPicPr>
          <p:nvPr/>
        </p:nvPicPr>
        <p:blipFill rotWithShape="1">
          <a:blip r:embed="rId19"/>
          <a:srcRect l="6875" t="14445" r="83897" b="5556"/>
          <a:stretch/>
        </p:blipFill>
        <p:spPr>
          <a:xfrm>
            <a:off x="1362628" y="1002168"/>
            <a:ext cx="2339132" cy="5703432"/>
          </a:xfrm>
          <a:prstGeom prst="rect">
            <a:avLst/>
          </a:prstGeom>
        </p:spPr>
      </p:pic>
      <p:sp>
        <p:nvSpPr>
          <p:cNvPr id="21" name="TextBox 20"/>
          <p:cNvSpPr txBox="1"/>
          <p:nvPr/>
        </p:nvSpPr>
        <p:spPr>
          <a:xfrm>
            <a:off x="1386840" y="166740"/>
            <a:ext cx="6995160" cy="46166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400" b="1" dirty="0" smtClean="0">
                <a:solidFill>
                  <a:schemeClr val="tx2"/>
                </a:solidFill>
              </a:rPr>
              <a:t>Chilliwack Division</a:t>
            </a:r>
            <a:endParaRPr lang="en-CA" sz="2400" b="1" dirty="0">
              <a:solidFill>
                <a:schemeClr val="tx2"/>
              </a:solidFill>
            </a:endParaRPr>
          </a:p>
        </p:txBody>
      </p:sp>
    </p:spTree>
    <p:extLst>
      <p:ext uri="{BB962C8B-B14F-4D97-AF65-F5344CB8AC3E}">
        <p14:creationId xmlns:p14="http://schemas.microsoft.com/office/powerpoint/2010/main" val="42750292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28F41-309B-41F3-938D-219A5A8E2DA1}"/>
              </a:ext>
            </a:extLst>
          </p:cNvPr>
          <p:cNvSpPr>
            <a:spLocks noGrp="1"/>
          </p:cNvSpPr>
          <p:nvPr>
            <p:ph type="title"/>
          </p:nvPr>
        </p:nvSpPr>
        <p:spPr>
          <a:xfrm>
            <a:off x="1386840" y="1006876"/>
            <a:ext cx="7452360" cy="483177"/>
          </a:xfrm>
        </p:spPr>
        <p:txBody>
          <a:bodyPr>
            <a:noAutofit/>
          </a:bodyPr>
          <a:lstStyle/>
          <a:p>
            <a:r>
              <a:rPr lang="en-CA" sz="2000" b="1" dirty="0"/>
              <a:t>Partnering with our 22 Indigenous </a:t>
            </a:r>
            <a:r>
              <a:rPr lang="en-CA" sz="2000" b="1" dirty="0" smtClean="0"/>
              <a:t>Communities</a:t>
            </a:r>
            <a:endParaRPr lang="en-CA" sz="2000" b="1" dirty="0"/>
          </a:p>
        </p:txBody>
      </p:sp>
      <p:pic>
        <p:nvPicPr>
          <p:cNvPr id="4" name="Content Placeholder 4">
            <a:extLst>
              <a:ext uri="{FF2B5EF4-FFF2-40B4-BE49-F238E27FC236}">
                <a16:creationId xmlns:a16="http://schemas.microsoft.com/office/drawing/2014/main" id="{88B3EA80-234F-44F7-9CAF-20091A127AB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198" b="13127"/>
          <a:stretch/>
        </p:blipFill>
        <p:spPr>
          <a:xfrm>
            <a:off x="1908610" y="1546479"/>
            <a:ext cx="9046274" cy="4491175"/>
          </a:xfrm>
          <a:prstGeom prst="rect">
            <a:avLst/>
          </a:prstGeom>
        </p:spPr>
      </p:pic>
      <p:grpSp>
        <p:nvGrpSpPr>
          <p:cNvPr id="3" name="Group 2"/>
          <p:cNvGrpSpPr/>
          <p:nvPr/>
        </p:nvGrpSpPr>
        <p:grpSpPr>
          <a:xfrm>
            <a:off x="1386840" y="5667236"/>
            <a:ext cx="10703351" cy="943720"/>
            <a:chOff x="1321009" y="5914280"/>
            <a:chExt cx="10703351" cy="943720"/>
          </a:xfrm>
        </p:grpSpPr>
        <p:pic>
          <p:nvPicPr>
            <p:cNvPr id="14" name="Picture 2" descr="Image result for seabird island band">
              <a:extLst>
                <a:ext uri="{FF2B5EF4-FFF2-40B4-BE49-F238E27FC236}">
                  <a16:creationId xmlns:a16="http://schemas.microsoft.com/office/drawing/2014/main" id="{49F0AFB3-6FFC-4AC0-ADDC-F7D8F54F0E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7310" y="6262429"/>
              <a:ext cx="2150821" cy="55204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5E80945-C5CD-4ADB-9D6F-53648FE116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797" t="19056" b="8095"/>
            <a:stretch/>
          </p:blipFill>
          <p:spPr>
            <a:xfrm>
              <a:off x="1321009" y="6155924"/>
              <a:ext cx="2655790" cy="685800"/>
            </a:xfrm>
            <a:prstGeom prst="rect">
              <a:avLst/>
            </a:prstGeom>
          </p:spPr>
        </p:pic>
        <p:pic>
          <p:nvPicPr>
            <p:cNvPr id="6" name="Picture 5">
              <a:extLst>
                <a:ext uri="{FF2B5EF4-FFF2-40B4-BE49-F238E27FC236}">
                  <a16:creationId xmlns:a16="http://schemas.microsoft.com/office/drawing/2014/main" id="{F4E7EA80-7038-4CFF-B5CA-626F514AA17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62032" y="6200465"/>
              <a:ext cx="1862328" cy="505406"/>
            </a:xfrm>
            <a:prstGeom prst="rect">
              <a:avLst/>
            </a:prstGeom>
          </p:spPr>
        </p:pic>
        <p:pic>
          <p:nvPicPr>
            <p:cNvPr id="7" name="Picture 6">
              <a:extLst>
                <a:ext uri="{FF2B5EF4-FFF2-40B4-BE49-F238E27FC236}">
                  <a16:creationId xmlns:a16="http://schemas.microsoft.com/office/drawing/2014/main" id="{36535728-0CB7-4870-A6D5-976D90F4EAC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92662" y="5914280"/>
              <a:ext cx="1725353" cy="881847"/>
            </a:xfrm>
            <a:prstGeom prst="rect">
              <a:avLst/>
            </a:prstGeom>
          </p:spPr>
        </p:pic>
        <p:pic>
          <p:nvPicPr>
            <p:cNvPr id="13" name="Picture 12" descr="A close up of a sign&#10;&#10;Description automatically generated">
              <a:extLst>
                <a:ext uri="{FF2B5EF4-FFF2-40B4-BE49-F238E27FC236}">
                  <a16:creationId xmlns:a16="http://schemas.microsoft.com/office/drawing/2014/main" id="{452E7D4C-A2C9-4A2C-A107-8C643A1E9DD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93351" y="5941490"/>
              <a:ext cx="909687" cy="916510"/>
            </a:xfrm>
            <a:prstGeom prst="rect">
              <a:avLst/>
            </a:prstGeom>
          </p:spPr>
        </p:pic>
        <p:pic>
          <p:nvPicPr>
            <p:cNvPr id="1026" name="Picture 2">
              <a:extLst>
                <a:ext uri="{FF2B5EF4-FFF2-40B4-BE49-F238E27FC236}">
                  <a16:creationId xmlns:a16="http://schemas.microsoft.com/office/drawing/2014/main" id="{41F0BA7F-5C11-4D61-B589-CD3E8C300D6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23229" y="5925107"/>
              <a:ext cx="1290287" cy="860191"/>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TextBox 14"/>
          <p:cNvSpPr txBox="1"/>
          <p:nvPr/>
        </p:nvSpPr>
        <p:spPr>
          <a:xfrm>
            <a:off x="1386840" y="166740"/>
            <a:ext cx="6995160" cy="46166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400" b="1" dirty="0" smtClean="0">
                <a:solidFill>
                  <a:schemeClr val="tx2"/>
                </a:solidFill>
              </a:rPr>
              <a:t>Chilliwack Division</a:t>
            </a:r>
            <a:endParaRPr lang="en-CA" sz="2400" b="1" dirty="0">
              <a:solidFill>
                <a:schemeClr val="tx2"/>
              </a:solidFill>
            </a:endParaRPr>
          </a:p>
        </p:txBody>
      </p:sp>
    </p:spTree>
    <p:extLst>
      <p:ext uri="{BB962C8B-B14F-4D97-AF65-F5344CB8AC3E}">
        <p14:creationId xmlns:p14="http://schemas.microsoft.com/office/powerpoint/2010/main" val="284327953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GPSC">
      <a:dk1>
        <a:srgbClr val="231F20"/>
      </a:dk1>
      <a:lt1>
        <a:sysClr val="window" lastClr="FFFFFF"/>
      </a:lt1>
      <a:dk2>
        <a:srgbClr val="006D8A"/>
      </a:dk2>
      <a:lt2>
        <a:srgbClr val="4BACC6"/>
      </a:lt2>
      <a:accent1>
        <a:srgbClr val="DC661E"/>
      </a:accent1>
      <a:accent2>
        <a:srgbClr val="BBC09B"/>
      </a:accent2>
      <a:accent3>
        <a:srgbClr val="8E8981"/>
      </a:accent3>
      <a:accent4>
        <a:srgbClr val="006D8A"/>
      </a:accent4>
      <a:accent5>
        <a:srgbClr val="4BACC6"/>
      </a:accent5>
      <a:accent6>
        <a:srgbClr val="F79646"/>
      </a:accent6>
      <a:hlink>
        <a:srgbClr val="4BACC6"/>
      </a:hlink>
      <a:folHlink>
        <a:srgbClr val="006D8A"/>
      </a:folHlink>
    </a:clrScheme>
    <a:fontScheme name="GPSC">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GPSC">
    <a:dk1>
      <a:srgbClr val="231F20"/>
    </a:dk1>
    <a:lt1>
      <a:sysClr val="window" lastClr="FFFFFF"/>
    </a:lt1>
    <a:dk2>
      <a:srgbClr val="006D8A"/>
    </a:dk2>
    <a:lt2>
      <a:srgbClr val="4BACC6"/>
    </a:lt2>
    <a:accent1>
      <a:srgbClr val="DC661E"/>
    </a:accent1>
    <a:accent2>
      <a:srgbClr val="BBC09B"/>
    </a:accent2>
    <a:accent3>
      <a:srgbClr val="8E8981"/>
    </a:accent3>
    <a:accent4>
      <a:srgbClr val="006D8A"/>
    </a:accent4>
    <a:accent5>
      <a:srgbClr val="4BACC6"/>
    </a:accent5>
    <a:accent6>
      <a:srgbClr val="F79646"/>
    </a:accent6>
    <a:hlink>
      <a:srgbClr val="4BACC6"/>
    </a:hlink>
    <a:folHlink>
      <a:srgbClr val="006D8A"/>
    </a:folHlink>
  </a:clrScheme>
</a:themeOverride>
</file>

<file path=ppt/theme/themeOverride2.xml><?xml version="1.0" encoding="utf-8"?>
<a:themeOverride xmlns:a="http://schemas.openxmlformats.org/drawingml/2006/main">
  <a:clrScheme name="GPSC">
    <a:dk1>
      <a:srgbClr val="231F20"/>
    </a:dk1>
    <a:lt1>
      <a:sysClr val="window" lastClr="FFFFFF"/>
    </a:lt1>
    <a:dk2>
      <a:srgbClr val="006D8A"/>
    </a:dk2>
    <a:lt2>
      <a:srgbClr val="4BACC6"/>
    </a:lt2>
    <a:accent1>
      <a:srgbClr val="DC661E"/>
    </a:accent1>
    <a:accent2>
      <a:srgbClr val="BBC09B"/>
    </a:accent2>
    <a:accent3>
      <a:srgbClr val="8E8981"/>
    </a:accent3>
    <a:accent4>
      <a:srgbClr val="006D8A"/>
    </a:accent4>
    <a:accent5>
      <a:srgbClr val="4BACC6"/>
    </a:accent5>
    <a:accent6>
      <a:srgbClr val="F79646"/>
    </a:accent6>
    <a:hlink>
      <a:srgbClr val="4BACC6"/>
    </a:hlink>
    <a:folHlink>
      <a:srgbClr val="006D8A"/>
    </a:folHlink>
  </a:clrScheme>
</a:themeOverride>
</file>

<file path=docProps/app.xml><?xml version="1.0" encoding="utf-8"?>
<Properties xmlns="http://schemas.openxmlformats.org/officeDocument/2006/extended-properties" xmlns:vt="http://schemas.openxmlformats.org/officeDocument/2006/docPropsVTypes">
  <Template/>
  <TotalTime>2010</TotalTime>
  <Words>2725</Words>
  <Application>Microsoft Office PowerPoint</Application>
  <PresentationFormat>Widescreen</PresentationFormat>
  <Paragraphs>430</Paragraphs>
  <Slides>39</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Arabic Typesetting</vt:lpstr>
      <vt:lpstr>Arial</vt:lpstr>
      <vt:lpstr>Calibri</vt:lpstr>
      <vt:lpstr>Times</vt:lpstr>
      <vt:lpstr>Verdana</vt:lpstr>
      <vt:lpstr>Office Theme</vt:lpstr>
      <vt:lpstr>MDs4Wellness North Shore </vt:lpstr>
      <vt:lpstr>Opioid Crisis and Chronic Pain Management Project</vt:lpstr>
      <vt:lpstr>Assisted/Independent Living Pilot Project: “Health Hub”</vt:lpstr>
      <vt:lpstr>Physician Recruitment</vt:lpstr>
      <vt:lpstr>First Nations Health Care Access: Bringing Doctors into Safe Spaces</vt:lpstr>
      <vt:lpstr>PowerPoint Presentation</vt:lpstr>
      <vt:lpstr>PowerPoint Presentation</vt:lpstr>
      <vt:lpstr>Outreach Clinics</vt:lpstr>
      <vt:lpstr>Partnering with our 22 Indigenous Communities</vt:lpstr>
      <vt:lpstr>PowerPoint Presentation</vt:lpstr>
      <vt:lpstr>Victoria/South Island Patient Summaries Project</vt:lpstr>
      <vt:lpstr>Patient Medical Home Steering Committee</vt:lpstr>
      <vt:lpstr>Victoria-South Island Residential Care Initiative (Vic-SI RCI)</vt:lpstr>
      <vt:lpstr>Strengthening Relationships with Indigenous Communities</vt:lpstr>
      <vt:lpstr>Physicians Visit Local Indigenous Communities</vt:lpstr>
      <vt:lpstr>Reducing Sick Note Requests</vt:lpstr>
      <vt:lpstr>SHARE Mental Health Program</vt:lpstr>
      <vt:lpstr>Registered Nurse in Practice </vt:lpstr>
      <vt:lpstr>East Kootenay PCN – SCSP Engagement and Planning </vt:lpstr>
      <vt:lpstr>Ktunaxa Nation Partnership</vt:lpstr>
      <vt:lpstr>Nurse in Practice: Promoting Therapeutic Relationships</vt:lpstr>
      <vt:lpstr>Nurse in Practice: Health Promotion</vt:lpstr>
      <vt:lpstr>Building Meaningful Partnerships with First Nations </vt:lpstr>
      <vt:lpstr>PowerPoint Presentation</vt:lpstr>
      <vt:lpstr>Collaborative Redesign Approach </vt:lpstr>
      <vt:lpstr>EMPOWER THE NEXT GENERATION!</vt:lpstr>
      <vt:lpstr>CO-LOCATE, then COLLABORATE!</vt:lpstr>
      <vt:lpstr>PowerPoint Presentation</vt:lpstr>
      <vt:lpstr>Health Service Planning</vt:lpstr>
      <vt:lpstr>Primary health care inspired by YOU </vt:lpstr>
      <vt:lpstr>Better Together: Division of Family Practice and Facility Engagement Collaboration</vt:lpstr>
      <vt:lpstr>For Patients: Dementia Roadmap Booklet</vt:lpstr>
      <vt:lpstr>For Practitioner: ACEs Toolkit</vt:lpstr>
      <vt:lpstr>For Everyone: Primary Care Networks</vt:lpstr>
      <vt:lpstr>Neighbourhood Network Initiative </vt:lpstr>
      <vt:lpstr>Richmond RCI program</vt:lpstr>
      <vt:lpstr>PowerPoint Presentation</vt:lpstr>
      <vt:lpstr>PowerPoint Presentation</vt:lpstr>
      <vt:lpstr>PowerPoint Presentation</vt:lpstr>
    </vt:vector>
  </TitlesOfParts>
  <Company>BC Medical Association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Communications</dc:creator>
  <cp:lastModifiedBy>McGechaen, Caroline</cp:lastModifiedBy>
  <cp:revision>354</cp:revision>
  <dcterms:created xsi:type="dcterms:W3CDTF">2016-06-30T17:48:37Z</dcterms:created>
  <dcterms:modified xsi:type="dcterms:W3CDTF">2019-09-23T17:44:48Z</dcterms:modified>
</cp:coreProperties>
</file>