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20"/>
  </p:notesMasterIdLst>
  <p:handoutMasterIdLst>
    <p:handoutMasterId r:id="rId21"/>
  </p:handoutMasterIdLst>
  <p:sldIdLst>
    <p:sldId id="328" r:id="rId4"/>
    <p:sldId id="343" r:id="rId5"/>
    <p:sldId id="344" r:id="rId6"/>
    <p:sldId id="338" r:id="rId7"/>
    <p:sldId id="329" r:id="rId8"/>
    <p:sldId id="257" r:id="rId9"/>
    <p:sldId id="340" r:id="rId10"/>
    <p:sldId id="345" r:id="rId11"/>
    <p:sldId id="336" r:id="rId12"/>
    <p:sldId id="346" r:id="rId13"/>
    <p:sldId id="337" r:id="rId14"/>
    <p:sldId id="347" r:id="rId15"/>
    <p:sldId id="348" r:id="rId16"/>
    <p:sldId id="349" r:id="rId17"/>
    <p:sldId id="350" r:id="rId18"/>
    <p:sldId id="28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MH Evaluation Background" id="{44986BE8-F870-46DA-9BEB-26E3B07C0353}">
          <p14:sldIdLst>
            <p14:sldId id="328"/>
            <p14:sldId id="343"/>
            <p14:sldId id="344"/>
            <p14:sldId id="338"/>
            <p14:sldId id="329"/>
            <p14:sldId id="257"/>
            <p14:sldId id="340"/>
            <p14:sldId id="345"/>
            <p14:sldId id="336"/>
            <p14:sldId id="346"/>
            <p14:sldId id="337"/>
            <p14:sldId id="347"/>
            <p14:sldId id="348"/>
            <p14:sldId id="349"/>
            <p14:sldId id="350"/>
          </p14:sldIdLst>
        </p14:section>
        <p14:section name="General Discussion" id="{7E32A03D-C709-4A3A-A4F4-4322E2270F16}">
          <p14:sldIdLst>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8A"/>
    <a:srgbClr val="DC661E"/>
    <a:srgbClr val="BBC09B"/>
    <a:srgbClr val="8E8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500" autoAdjust="0"/>
  </p:normalViewPr>
  <p:slideViewPr>
    <p:cSldViewPr showGuides="1">
      <p:cViewPr varScale="1">
        <p:scale>
          <a:sx n="100" d="100"/>
          <a:sy n="100" d="100"/>
        </p:scale>
        <p:origin x="190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215FFD82-B636-4E4C-AB24-B7B56D061070}" type="datetimeFigureOut">
              <a:rPr lang="en-US" smtClean="0"/>
              <a:t>12/13/2019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F1951B3C-686E-42FF-B8EF-410841353DB7}" type="slidenum">
              <a:rPr lang="en-US" smtClean="0"/>
              <a:t>‹#›</a:t>
            </a:fld>
            <a:endParaRPr lang="en-US"/>
          </a:p>
        </p:txBody>
      </p:sp>
    </p:spTree>
    <p:extLst>
      <p:ext uri="{BB962C8B-B14F-4D97-AF65-F5344CB8AC3E}">
        <p14:creationId xmlns:p14="http://schemas.microsoft.com/office/powerpoint/2010/main" val="3976786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1344" y="0"/>
            <a:ext cx="3037840" cy="464820"/>
          </a:xfrm>
          <a:prstGeom prst="rect">
            <a:avLst/>
          </a:prstGeom>
        </p:spPr>
        <p:txBody>
          <a:bodyPr vert="horz" lIns="93164" tIns="46582" rIns="93164" bIns="46582" rtlCol="0"/>
          <a:lstStyle>
            <a:lvl1pPr algn="r">
              <a:defRPr sz="1200"/>
            </a:lvl1pPr>
          </a:lstStyle>
          <a:p>
            <a:fld id="{1CB80F1F-AE7F-4112-BD1F-7EC85A545A26}" type="datetimeFigureOut">
              <a:rPr lang="en-US" smtClean="0"/>
              <a:t>12/13/2019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29"/>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64" tIns="46582" rIns="93164" bIns="46582" rtlCol="0" anchor="b"/>
          <a:lstStyle>
            <a:lvl1pPr algn="r">
              <a:defRPr sz="1200"/>
            </a:lvl1pPr>
          </a:lstStyle>
          <a:p>
            <a:fld id="{BE664605-3CEA-4A26-B7C7-6FCD1C110CD9}" type="slidenum">
              <a:rPr lang="en-US" smtClean="0"/>
              <a:t>‹#›</a:t>
            </a:fld>
            <a:endParaRPr lang="en-US"/>
          </a:p>
        </p:txBody>
      </p:sp>
    </p:spTree>
    <p:extLst>
      <p:ext uri="{BB962C8B-B14F-4D97-AF65-F5344CB8AC3E}">
        <p14:creationId xmlns:p14="http://schemas.microsoft.com/office/powerpoint/2010/main" val="56161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664605-3CEA-4A26-B7C7-6FCD1C110CD9}" type="slidenum">
              <a:rPr lang="en-US" smtClean="0"/>
              <a:t>1</a:t>
            </a:fld>
            <a:endParaRPr lang="en-US"/>
          </a:p>
        </p:txBody>
      </p:sp>
    </p:spTree>
    <p:extLst>
      <p:ext uri="{BB962C8B-B14F-4D97-AF65-F5344CB8AC3E}">
        <p14:creationId xmlns:p14="http://schemas.microsoft.com/office/powerpoint/2010/main" val="167284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Our goals for this webinar are to </a:t>
            </a:r>
            <a:r>
              <a:rPr lang="en-CA" baseline="0" dirty="0" smtClean="0"/>
              <a:t>learn from each other, through discussions of different divisions and communities’ work, experiences, and knowledge and themes relevant to the PMH Evaluation. This is in the hope to </a:t>
            </a:r>
            <a:r>
              <a:rPr lang="en-CA" baseline="0" dirty="0" err="1" smtClean="0"/>
              <a:t>su</a:t>
            </a:r>
            <a:r>
              <a:rPr lang="en-US" baseline="0" dirty="0" err="1" smtClean="0"/>
              <a:t>pport</a:t>
            </a:r>
            <a:r>
              <a:rPr lang="en-US" baseline="0" dirty="0" smtClean="0"/>
              <a:t> continuous evaluation efforts (local and provincial) and also promote evaluation learning amongst divisions and communities.</a:t>
            </a:r>
          </a:p>
          <a:p>
            <a:pPr marL="171450" indent="-171450">
              <a:buFont typeface="Arial" panose="020B0604020202020204" pitchFamily="34" charset="0"/>
              <a:buChar char="•"/>
            </a:pPr>
            <a:r>
              <a:rPr lang="en-US" baseline="0" dirty="0" smtClean="0"/>
              <a:t>With the hour that we have, we’ll focus on how Divisions have been implementing evaluation to date and how their interim learning, through evaluation, is being applied to their work as it continues to progress. </a:t>
            </a:r>
          </a:p>
        </p:txBody>
      </p:sp>
      <p:sp>
        <p:nvSpPr>
          <p:cNvPr id="4" name="Slide Number Placeholder 3"/>
          <p:cNvSpPr>
            <a:spLocks noGrp="1"/>
          </p:cNvSpPr>
          <p:nvPr>
            <p:ph type="sldNum" sz="quarter" idx="10"/>
          </p:nvPr>
        </p:nvSpPr>
        <p:spPr/>
        <p:txBody>
          <a:bodyPr/>
          <a:lstStyle/>
          <a:p>
            <a:fld id="{BE664605-3CEA-4A26-B7C7-6FCD1C110CD9}" type="slidenum">
              <a:rPr lang="en-US" smtClean="0"/>
              <a:t>4</a:t>
            </a:fld>
            <a:endParaRPr lang="en-US" dirty="0"/>
          </a:p>
        </p:txBody>
      </p:sp>
    </p:spTree>
    <p:extLst>
      <p:ext uri="{BB962C8B-B14F-4D97-AF65-F5344CB8AC3E}">
        <p14:creationId xmlns:p14="http://schemas.microsoft.com/office/powerpoint/2010/main" val="317040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814388"/>
            <a:ext cx="4646612" cy="3486150"/>
          </a:xfrm>
        </p:spPr>
      </p:sp>
      <p:sp>
        <p:nvSpPr>
          <p:cNvPr id="3" name="Notes Placeholder 2"/>
          <p:cNvSpPr>
            <a:spLocks noGrp="1"/>
          </p:cNvSpPr>
          <p:nvPr>
            <p:ph type="body" idx="1"/>
          </p:nvPr>
        </p:nvSpPr>
        <p:spPr/>
        <p:txBody>
          <a:bodyPr/>
          <a:lstStyle/>
          <a:p>
            <a:r>
              <a:rPr lang="en-US" dirty="0" smtClean="0"/>
              <a:t>GPSC PMH Evaluation Framework approved by GPSC in January</a:t>
            </a:r>
            <a:r>
              <a:rPr lang="en-US" baseline="0" dirty="0" smtClean="0"/>
              <a:t> 2017.</a:t>
            </a:r>
          </a:p>
          <a:p>
            <a:pPr marL="171450" indent="-171450">
              <a:buFontTx/>
              <a:buChar char="-"/>
            </a:pPr>
            <a:r>
              <a:rPr lang="en-US" baseline="0" dirty="0" smtClean="0"/>
              <a:t>Direction was to focus on the four high-level outcomes, which align with the GPSC goals.</a:t>
            </a:r>
          </a:p>
          <a:p>
            <a:pPr marL="171450" indent="-171450">
              <a:buFontTx/>
              <a:buChar char="-"/>
            </a:pPr>
            <a:r>
              <a:rPr lang="en-CA" baseline="0" dirty="0" smtClean="0"/>
              <a:t>The PMH Evaluation Framework was designed to focus on fulfilment of PMH goals (outcomes) instead of just realization of PMH model.</a:t>
            </a:r>
          </a:p>
          <a:p>
            <a:pPr marL="171450" indent="-171450">
              <a:buFontTx/>
              <a:buChar char="-"/>
            </a:pPr>
            <a:r>
              <a:rPr lang="en-CA" baseline="0" dirty="0" smtClean="0"/>
              <a:t>However, progress indicators are also set to monitor implementation of the PMH across the province at the different levels to learn &amp; adapt the implementation strategy and supports accordingly. </a:t>
            </a:r>
          </a:p>
          <a:p>
            <a:pPr marL="171450" indent="-171450">
              <a:buFontTx/>
              <a:buChar char="-"/>
            </a:pPr>
            <a:r>
              <a:rPr lang="en-CA" baseline="0" dirty="0" smtClean="0">
                <a:solidFill>
                  <a:srgbClr val="FF0000"/>
                </a:solidFill>
              </a:rPr>
              <a:t>REVIEW: The evaluation is not designed to assess the achievements of individual divisions/communities but is intended to track progress toward goals at the provincial level. The approach of each individual division/community to the PMH work is unique. As a result, different sets of indicators in the framework will align to the work of each division, and not all indicators will be directly related to work of each community. Nevertheless, it is important that all indicators be collected from every community in the province. This approach was chosen so that a broad enough set of indicators would be available to track provincial outcomes related to all of the GPSC’s goals.</a:t>
            </a:r>
          </a:p>
          <a:p>
            <a:pPr marL="171450" indent="-171450">
              <a:buFontTx/>
              <a:buChar char="-"/>
            </a:pPr>
            <a:r>
              <a:rPr lang="en-CA" baseline="0" dirty="0" smtClean="0"/>
              <a:t>The GPSC PMH evaluation will triangulate data from multiple perspectives &amp; sources in collaboration with partners from different levels. Divisions and communities are some of the key partners that contribute to the success of the PMH evaluation. In the next slide we will see how divisions contribute to this evaluation using the three provincial methods currently in place.</a:t>
            </a:r>
            <a:endParaRPr lang="en-US" baseline="0" dirty="0" smtClean="0"/>
          </a:p>
        </p:txBody>
      </p:sp>
      <p:sp>
        <p:nvSpPr>
          <p:cNvPr id="4" name="Slide Number Placeholder 3"/>
          <p:cNvSpPr>
            <a:spLocks noGrp="1"/>
          </p:cNvSpPr>
          <p:nvPr>
            <p:ph type="sldNum" sz="quarter" idx="10"/>
          </p:nvPr>
        </p:nvSpPr>
        <p:spPr/>
        <p:txBody>
          <a:bodyPr/>
          <a:lstStyle/>
          <a:p>
            <a:fld id="{BE664605-3CEA-4A26-B7C7-6FCD1C110CD9}" type="slidenum">
              <a:rPr lang="en-US" smtClean="0"/>
              <a:t>5</a:t>
            </a:fld>
            <a:endParaRPr lang="en-US" dirty="0"/>
          </a:p>
        </p:txBody>
      </p:sp>
    </p:spTree>
    <p:extLst>
      <p:ext uri="{BB962C8B-B14F-4D97-AF65-F5344CB8AC3E}">
        <p14:creationId xmlns:p14="http://schemas.microsoft.com/office/powerpoint/2010/main" val="343131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814388"/>
            <a:ext cx="4646612" cy="3486150"/>
          </a:xfrm>
        </p:spPr>
      </p:sp>
      <p:sp>
        <p:nvSpPr>
          <p:cNvPr id="3" name="Notes Placeholder 2"/>
          <p:cNvSpPr>
            <a:spLocks noGrp="1"/>
          </p:cNvSpPr>
          <p:nvPr>
            <p:ph type="body" idx="1"/>
          </p:nvPr>
        </p:nvSpPr>
        <p:spPr/>
        <p:txBody>
          <a:bodyPr/>
          <a:lstStyle/>
          <a:p>
            <a:endParaRPr lang="en-US" dirty="0"/>
          </a:p>
          <a:p>
            <a:r>
              <a:rPr lang="en-US" dirty="0" smtClean="0"/>
              <a:t>High level overview of the Methods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This table gives an overview of the PMH Evaluation methods intended to capture the key outcomes in the long term. Shortly we will be hearing from communities about their involvement and participation in three of these methods.</a:t>
            </a:r>
            <a:endParaRPr lang="en-US" dirty="0" smtClean="0"/>
          </a:p>
          <a:p>
            <a:r>
              <a:rPr lang="en-US" dirty="0" smtClean="0"/>
              <a:t>- These methods were chosen to balance between</a:t>
            </a:r>
            <a:r>
              <a:rPr lang="en-US" baseline="0" dirty="0" smtClean="0"/>
              <a:t> standardized measures and flexible measures that cater to the community needs, and capture the emergent nature of system’s change.</a:t>
            </a:r>
          </a:p>
          <a:p>
            <a:r>
              <a:rPr lang="en-US" baseline="0" dirty="0" smtClean="0"/>
              <a:t>- These methods were also based on previous learnings and successes from A GP for Me evaluation learnings (Implementation and methods).</a:t>
            </a:r>
            <a:endParaRPr lang="en-US" dirty="0" smtClean="0"/>
          </a:p>
          <a:p>
            <a:pPr marL="171450" indent="-171450">
              <a:buFontTx/>
              <a:buChar char="-"/>
            </a:pPr>
            <a:r>
              <a:rPr lang="en-US" dirty="0" smtClean="0"/>
              <a:t>This presentation is highlighting</a:t>
            </a:r>
            <a:r>
              <a:rPr lang="en-US" baseline="0" dirty="0" smtClean="0"/>
              <a:t> experiences and learning from different communities that have implemented one of three methods: PMH Assessment, PMH Case studies and PMH MSC stories round one.</a:t>
            </a:r>
          </a:p>
          <a:p>
            <a:pPr marL="171450" indent="-171450">
              <a:buFontTx/>
              <a:buChar char="-"/>
            </a:pPr>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BE664605-3CEA-4A26-B7C7-6FCD1C110CD9}" type="slidenum">
              <a:rPr lang="en-US" smtClean="0"/>
              <a:t>6</a:t>
            </a:fld>
            <a:endParaRPr lang="en-US" dirty="0"/>
          </a:p>
        </p:txBody>
      </p:sp>
    </p:spTree>
    <p:extLst>
      <p:ext uri="{BB962C8B-B14F-4D97-AF65-F5344CB8AC3E}">
        <p14:creationId xmlns:p14="http://schemas.microsoft.com/office/powerpoint/2010/main" val="139198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BE664605-3CEA-4A26-B7C7-6FCD1C110CD9}" type="slidenum">
              <a:rPr lang="en-US" smtClean="0"/>
              <a:t>7</a:t>
            </a:fld>
            <a:endParaRPr lang="en-US" dirty="0"/>
          </a:p>
        </p:txBody>
      </p:sp>
    </p:spTree>
    <p:extLst>
      <p:ext uri="{BB962C8B-B14F-4D97-AF65-F5344CB8AC3E}">
        <p14:creationId xmlns:p14="http://schemas.microsoft.com/office/powerpoint/2010/main" val="277813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These case studies were initiated by interested divisions, and co-designed with the provincial evaluation team. </a:t>
            </a:r>
          </a:p>
          <a:p>
            <a:pPr marL="171450" indent="-171450">
              <a:buFontTx/>
              <a:buChar char="-"/>
            </a:pPr>
            <a:r>
              <a:rPr lang="en-US" baseline="0" dirty="0" smtClean="0"/>
              <a:t>Case studies are a mixed method flexible approach to evaluate the division’s PMH initiative in the community to identify lessons learned for other communities and simultaneously capture provincial PMH outcomes.</a:t>
            </a:r>
          </a:p>
          <a:p>
            <a:pPr marL="171450" indent="-171450">
              <a:buFontTx/>
              <a:buChar char="-"/>
            </a:pPr>
            <a:r>
              <a:rPr lang="en-US" baseline="0" dirty="0" smtClean="0"/>
              <a:t>Key themes and findings from some of these case studies will be reported and put up on the resource catalog and the GPSC website in the future.</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BE664605-3CEA-4A26-B7C7-6FCD1C110CD9}" type="slidenum">
              <a:rPr lang="en-US" smtClean="0"/>
              <a:t>9</a:t>
            </a:fld>
            <a:endParaRPr lang="en-US" dirty="0"/>
          </a:p>
        </p:txBody>
      </p:sp>
    </p:spTree>
    <p:extLst>
      <p:ext uri="{BB962C8B-B14F-4D97-AF65-F5344CB8AC3E}">
        <p14:creationId xmlns:p14="http://schemas.microsoft.com/office/powerpoint/2010/main" val="248181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This method is intended to capture physician, provider and patient stories of change and the significance of these changes to them.</a:t>
            </a:r>
          </a:p>
          <a:p>
            <a:pPr marL="171450" indent="-171450">
              <a:buFontTx/>
              <a:buChar char="-"/>
            </a:pPr>
            <a:r>
              <a:rPr lang="en-CA" baseline="0" dirty="0" smtClean="0"/>
              <a:t>There are three rounds of MSC, each including story collection (change as identified by a provider or patient) and selection (additional data from different parts of the system).</a:t>
            </a:r>
            <a:endParaRPr lang="en-US" baseline="0" dirty="0" smtClean="0"/>
          </a:p>
          <a:p>
            <a:pPr marL="171450" indent="-171450">
              <a:buFontTx/>
              <a:buChar char="-"/>
            </a:pPr>
            <a:r>
              <a:rPr lang="en-CA" sz="1200" kern="1200" dirty="0" smtClean="0">
                <a:solidFill>
                  <a:schemeClr val="tx1"/>
                </a:solidFill>
                <a:effectLst/>
                <a:latin typeface="+mn-lt"/>
                <a:ea typeface="+mn-ea"/>
                <a:cs typeface="+mn-cs"/>
              </a:rPr>
              <a:t>To date, all round one stories collected have demonstrated change in the area of </a:t>
            </a:r>
            <a:r>
              <a:rPr lang="en-CA" sz="1200" b="1" kern="1200" dirty="0" smtClean="0">
                <a:solidFill>
                  <a:schemeClr val="tx1"/>
                </a:solidFill>
                <a:effectLst/>
                <a:latin typeface="+mn-lt"/>
                <a:ea typeface="+mn-ea"/>
                <a:cs typeface="+mn-cs"/>
              </a:rPr>
              <a:t>Team-Based Care</a:t>
            </a:r>
            <a:r>
              <a:rPr lang="en-CA" sz="1200" kern="1200" dirty="0" smtClean="0">
                <a:solidFill>
                  <a:schemeClr val="tx1"/>
                </a:solidFill>
                <a:effectLst/>
                <a:latin typeface="+mn-lt"/>
                <a:ea typeface="+mn-ea"/>
                <a:cs typeface="+mn-cs"/>
              </a:rPr>
              <a:t>. </a:t>
            </a:r>
          </a:p>
          <a:p>
            <a:pPr marL="171450" indent="-171450">
              <a:buFontTx/>
              <a:buChar char="-"/>
            </a:pPr>
            <a:r>
              <a:rPr lang="en-US" sz="1200" kern="1200" dirty="0" smtClean="0">
                <a:solidFill>
                  <a:schemeClr val="tx1"/>
                </a:solidFill>
                <a:effectLst/>
                <a:latin typeface="+mn-lt"/>
                <a:ea typeface="+mn-ea"/>
                <a:cs typeface="+mn-cs"/>
              </a:rPr>
              <a:t>The PMH MSC round</a:t>
            </a:r>
            <a:r>
              <a:rPr lang="en-US" sz="1200" kern="1200" baseline="0" dirty="0" smtClean="0">
                <a:solidFill>
                  <a:schemeClr val="tx1"/>
                </a:solidFill>
                <a:effectLst/>
                <a:latin typeface="+mn-lt"/>
                <a:ea typeface="+mn-ea"/>
                <a:cs typeface="+mn-cs"/>
              </a:rPr>
              <a:t> one report is being reviewed and will be ready for dissemination in the near future.</a:t>
            </a:r>
          </a:p>
          <a:p>
            <a:pPr marL="171450" indent="-171450">
              <a:buFontTx/>
              <a:buChar char="-"/>
            </a:pPr>
            <a:r>
              <a:rPr lang="en-US" sz="1200" kern="1200" baseline="0" dirty="0" smtClean="0">
                <a:solidFill>
                  <a:schemeClr val="tx1"/>
                </a:solidFill>
                <a:effectLst/>
                <a:latin typeface="+mn-lt"/>
                <a:ea typeface="+mn-ea"/>
                <a:cs typeface="+mn-cs"/>
              </a:rPr>
              <a:t>Current work is being done to plan for a story selection process where decision-makers can reflect on these stories and learn about patient and provider perspectives.</a:t>
            </a:r>
            <a:endParaRPr lang="en-CA" dirty="0"/>
          </a:p>
        </p:txBody>
      </p:sp>
      <p:sp>
        <p:nvSpPr>
          <p:cNvPr id="4" name="Slide Number Placeholder 3"/>
          <p:cNvSpPr>
            <a:spLocks noGrp="1"/>
          </p:cNvSpPr>
          <p:nvPr>
            <p:ph type="sldNum" sz="quarter" idx="10"/>
          </p:nvPr>
        </p:nvSpPr>
        <p:spPr/>
        <p:txBody>
          <a:bodyPr/>
          <a:lstStyle/>
          <a:p>
            <a:fld id="{BE664605-3CEA-4A26-B7C7-6FCD1C110CD9}" type="slidenum">
              <a:rPr lang="en-US" smtClean="0"/>
              <a:t>11</a:t>
            </a:fld>
            <a:endParaRPr lang="en-US" dirty="0"/>
          </a:p>
        </p:txBody>
      </p:sp>
    </p:spTree>
    <p:extLst>
      <p:ext uri="{BB962C8B-B14F-4D97-AF65-F5344CB8AC3E}">
        <p14:creationId xmlns:p14="http://schemas.microsoft.com/office/powerpoint/2010/main" val="27372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BE664605-3CEA-4A26-B7C7-6FCD1C110CD9}" type="slidenum">
              <a:rPr lang="en-US" smtClean="0"/>
              <a:t>13</a:t>
            </a:fld>
            <a:endParaRPr lang="en-US" dirty="0"/>
          </a:p>
        </p:txBody>
      </p:sp>
    </p:spTree>
    <p:extLst>
      <p:ext uri="{BB962C8B-B14F-4D97-AF65-F5344CB8AC3E}">
        <p14:creationId xmlns:p14="http://schemas.microsoft.com/office/powerpoint/2010/main" val="26511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E664605-3CEA-4A26-B7C7-6FCD1C110CD9}" type="slidenum">
              <a:rPr lang="en-US" smtClean="0"/>
              <a:t>16</a:t>
            </a:fld>
            <a:endParaRPr lang="en-US"/>
          </a:p>
        </p:txBody>
      </p:sp>
    </p:spTree>
    <p:extLst>
      <p:ext uri="{BB962C8B-B14F-4D97-AF65-F5344CB8AC3E}">
        <p14:creationId xmlns:p14="http://schemas.microsoft.com/office/powerpoint/2010/main" val="2483387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Funder Logos">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0426"/>
            <a:ext cx="7543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76400" y="3886200"/>
            <a:ext cx="7010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A646B65-C9F8-4B41-9AA5-86B1207E16E8}"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a:p>
        </p:txBody>
      </p:sp>
      <p:pic>
        <p:nvPicPr>
          <p:cNvPr id="7" name="Picture 6" descr="BCID_V_key_pms_pos [Converte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27764" y="5661026"/>
            <a:ext cx="11525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oBC_w_BCMA_4C_CMY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7246" b="24448"/>
          <a:stretch/>
        </p:blipFill>
        <p:spPr bwMode="auto">
          <a:xfrm>
            <a:off x="7308851" y="5805489"/>
            <a:ext cx="13208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35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E2038-6F8F-4D28-B945-AC134074CC4E}"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227633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E2038-6F8F-4D28-B945-AC134074CC4E}"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202869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FE2038-6F8F-4D28-B945-AC134074CC4E}"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867088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E2038-6F8F-4D28-B945-AC134074CC4E}" type="datetimeFigureOut">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2263057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FE2038-6F8F-4D28-B945-AC134074CC4E}" type="datetimeFigureOut">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3042352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E2038-6F8F-4D28-B945-AC134074CC4E}" type="datetimeFigureOut">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1101347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E2038-6F8F-4D28-B945-AC134074CC4E}"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2983414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E2038-6F8F-4D28-B945-AC134074CC4E}"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4108937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E2038-6F8F-4D28-B945-AC134074CC4E}"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2971693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E2038-6F8F-4D28-B945-AC134074CC4E}"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141656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56351"/>
            <a:ext cx="914400" cy="365125"/>
          </a:xfrm>
        </p:spPr>
        <p:txBody>
          <a:bodyPr/>
          <a:lstStyle/>
          <a:p>
            <a:fld id="{BA646B65-C9F8-4B41-9AA5-86B1207E16E8}" type="datetimeFigureOut">
              <a:rPr lang="en-US" smtClean="0"/>
              <a:t>12/13/2019</a:t>
            </a:fld>
            <a:endParaRPr lang="en-US" dirty="0"/>
          </a:p>
        </p:txBody>
      </p:sp>
      <p:sp>
        <p:nvSpPr>
          <p:cNvPr id="5" name="Footer Placeholder 4"/>
          <p:cNvSpPr>
            <a:spLocks noGrp="1"/>
          </p:cNvSpPr>
          <p:nvPr>
            <p:ph type="ftr" sz="quarter" idx="11"/>
          </p:nvPr>
        </p:nvSpPr>
        <p:spPr>
          <a:xfrm>
            <a:off x="1143001" y="6356351"/>
            <a:ext cx="5084763"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dirty="0"/>
          </a:p>
        </p:txBody>
      </p:sp>
    </p:spTree>
    <p:extLst>
      <p:ext uri="{BB962C8B-B14F-4D97-AF65-F5344CB8AC3E}">
        <p14:creationId xmlns:p14="http://schemas.microsoft.com/office/powerpoint/2010/main" val="1854736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5A8B-79F5-4A75-828E-A2DC7AFEF59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09ADC2C8-3DC8-430E-85E6-2E53C3C9088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92DEA10-2213-4D60-B076-F2736B1DC989}"/>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5" name="Footer Placeholder 4">
            <a:extLst>
              <a:ext uri="{FF2B5EF4-FFF2-40B4-BE49-F238E27FC236}">
                <a16:creationId xmlns:a16="http://schemas.microsoft.com/office/drawing/2014/main" id="{C2785B2F-6094-4FD3-8BBE-A40AD33CE6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623DBE-8126-4DBF-B9DC-5FE9E053EE47}"/>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362800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F1A6-F156-4625-B40E-7546606CB0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72DE781-DA9D-406C-BFD9-AB173AF0ED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98FDC4-B867-42A0-A17D-54FD8D7DDCBB}"/>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5" name="Footer Placeholder 4">
            <a:extLst>
              <a:ext uri="{FF2B5EF4-FFF2-40B4-BE49-F238E27FC236}">
                <a16:creationId xmlns:a16="http://schemas.microsoft.com/office/drawing/2014/main" id="{683B904B-4C36-4D60-9804-1616873AFE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4F880F-74DA-46A1-84A5-E7E3CB452D23}"/>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185082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B378-714A-48AE-826F-E3E6783CDB6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CF815BC-713E-471D-BEC1-18239E7169B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D35FF4-01AC-4267-918F-79168E918A77}"/>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5" name="Footer Placeholder 4">
            <a:extLst>
              <a:ext uri="{FF2B5EF4-FFF2-40B4-BE49-F238E27FC236}">
                <a16:creationId xmlns:a16="http://schemas.microsoft.com/office/drawing/2014/main" id="{28C02022-7C85-4E4A-A1B8-8A6BD59B56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29214B-E0C1-4E03-95A0-37BD5E324143}"/>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1452684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E3FD-6791-4185-86E8-B3752390B06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AEB0F0D-5373-49D0-AB15-8FA46067DB5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A2DEA48-A417-4BB9-A26C-7E1E15935A5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50425F9-4E67-4BE0-9BDC-7A44750A638F}"/>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6" name="Footer Placeholder 5">
            <a:extLst>
              <a:ext uri="{FF2B5EF4-FFF2-40B4-BE49-F238E27FC236}">
                <a16:creationId xmlns:a16="http://schemas.microsoft.com/office/drawing/2014/main" id="{87416B5C-DBFB-42F3-A138-38FDFA3B80D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EB1A407-5944-4BA8-8949-93622B24F9DB}"/>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1049331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59BEC-9905-4410-BD13-AFA6BDF8BC5E}"/>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4C2C3B4-91C1-425F-914E-EC8ED19EEA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E61714D-C830-4E2F-A745-426162630EF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0F63B46-D5AA-4E79-992B-50FEFC02664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2AAD774-B7F8-4E8A-A005-DC3D04D08B3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916F1ED-873F-4733-A11B-31D26AFB7F21}"/>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8" name="Footer Placeholder 7">
            <a:extLst>
              <a:ext uri="{FF2B5EF4-FFF2-40B4-BE49-F238E27FC236}">
                <a16:creationId xmlns:a16="http://schemas.microsoft.com/office/drawing/2014/main" id="{C255E86B-D420-4911-B92F-5F34DF6EBFD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3F2DFFC-3F18-4225-948E-DF5353CEE1C0}"/>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1338444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84AB-CC7B-4F5E-B963-21C4FCC61E2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4489F6A-B364-4242-BD53-46D0265F7CD7}"/>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4" name="Footer Placeholder 3">
            <a:extLst>
              <a:ext uri="{FF2B5EF4-FFF2-40B4-BE49-F238E27FC236}">
                <a16:creationId xmlns:a16="http://schemas.microsoft.com/office/drawing/2014/main" id="{A6B5753F-C68A-4570-82EB-8E6571046C2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382ECCA-7C32-41ED-B381-127323E9072E}"/>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3570615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0D7A1-B060-4278-885D-7282DA417D35}"/>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3" name="Footer Placeholder 2">
            <a:extLst>
              <a:ext uri="{FF2B5EF4-FFF2-40B4-BE49-F238E27FC236}">
                <a16:creationId xmlns:a16="http://schemas.microsoft.com/office/drawing/2014/main" id="{2FD8890A-66E1-4D4F-A6C6-26471283FA3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6D5C693-8F27-46B9-BA96-8E2D97BC3DED}"/>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1515800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07C84-80F5-41A5-BE2B-F6D734EEF4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54072C0-DC4A-43AE-8C3B-6216A016F56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A93FDBB-E987-4B4B-B7FD-C8691113B29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6643560-4A8F-4EDA-86D5-636BFE0EEF48}"/>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6" name="Footer Placeholder 5">
            <a:extLst>
              <a:ext uri="{FF2B5EF4-FFF2-40B4-BE49-F238E27FC236}">
                <a16:creationId xmlns:a16="http://schemas.microsoft.com/office/drawing/2014/main" id="{368F92DB-C488-4BDF-BA92-30FEFF978E9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D9F8CD-814B-4D3F-B4C9-3C843E36986A}"/>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4252992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70E0-E510-4A37-99FA-610C04B640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59F73F5-211A-4316-9B35-EA8F5332517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938CB517-46E9-4A02-9393-410FA59C21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68D92E8-5990-4C7C-A59C-E0D283E8AE72}"/>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6" name="Footer Placeholder 5">
            <a:extLst>
              <a:ext uri="{FF2B5EF4-FFF2-40B4-BE49-F238E27FC236}">
                <a16:creationId xmlns:a16="http://schemas.microsoft.com/office/drawing/2014/main" id="{07FCE89A-74C7-457D-AE83-1C2222AD3F7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6D07CFF-0565-47E8-9574-10F2CEA39E22}"/>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3676681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2BBD-701C-46A0-9945-2017078A8A2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4DB4D71-24C6-4099-BB1F-2DC1D6F257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5D82CA9-885E-437C-ABED-E3674932A97C}"/>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5" name="Footer Placeholder 4">
            <a:extLst>
              <a:ext uri="{FF2B5EF4-FFF2-40B4-BE49-F238E27FC236}">
                <a16:creationId xmlns:a16="http://schemas.microsoft.com/office/drawing/2014/main" id="{E2C5BBBD-A04E-445D-94F6-D24455E3DDB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81A9BA-F77B-49CC-ABC1-FDF41B2F068E}"/>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372139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Funder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56351"/>
            <a:ext cx="914400" cy="365125"/>
          </a:xfrm>
        </p:spPr>
        <p:txBody>
          <a:bodyPr/>
          <a:lstStyle/>
          <a:p>
            <a:fld id="{BA646B65-C9F8-4B41-9AA5-86B1207E16E8}" type="datetimeFigureOut">
              <a:rPr lang="en-US" smtClean="0"/>
              <a:t>12/13/2019</a:t>
            </a:fld>
            <a:endParaRPr lang="en-US" dirty="0"/>
          </a:p>
        </p:txBody>
      </p:sp>
      <p:sp>
        <p:nvSpPr>
          <p:cNvPr id="5" name="Footer Placeholder 4"/>
          <p:cNvSpPr>
            <a:spLocks noGrp="1"/>
          </p:cNvSpPr>
          <p:nvPr>
            <p:ph type="ftr" sz="quarter" idx="11"/>
          </p:nvPr>
        </p:nvSpPr>
        <p:spPr>
          <a:xfrm>
            <a:off x="1143001" y="6356351"/>
            <a:ext cx="5084763"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367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3BC2A-EC65-4377-B2B5-5C91FB00393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34CADF5-30DC-4557-8D6F-59F8155787E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D0E8BC-C584-4D22-A1F1-443E4624D4E9}"/>
              </a:ext>
            </a:extLst>
          </p:cNvPr>
          <p:cNvSpPr>
            <a:spLocks noGrp="1"/>
          </p:cNvSpPr>
          <p:nvPr>
            <p:ph type="dt" sz="half" idx="10"/>
          </p:nvPr>
        </p:nvSpPr>
        <p:spPr/>
        <p:txBody>
          <a:bodyPr/>
          <a:lstStyle/>
          <a:p>
            <a:fld id="{A2B17D09-331E-409C-B40A-D0A7EFB6C3A8}" type="datetimeFigureOut">
              <a:rPr lang="en-CA" smtClean="0"/>
              <a:t>2019-12-13</a:t>
            </a:fld>
            <a:endParaRPr lang="en-CA"/>
          </a:p>
        </p:txBody>
      </p:sp>
      <p:sp>
        <p:nvSpPr>
          <p:cNvPr id="5" name="Footer Placeholder 4">
            <a:extLst>
              <a:ext uri="{FF2B5EF4-FFF2-40B4-BE49-F238E27FC236}">
                <a16:creationId xmlns:a16="http://schemas.microsoft.com/office/drawing/2014/main" id="{F82BAAB4-8171-4758-93D0-0E52EB7A81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516AB4-6A1D-4F1C-BA5C-04DE76D1A64E}"/>
              </a:ext>
            </a:extLst>
          </p:cNvPr>
          <p:cNvSpPr>
            <a:spLocks noGrp="1"/>
          </p:cNvSpPr>
          <p:nvPr>
            <p:ph type="sldNum" sz="quarter" idx="12"/>
          </p:nvPr>
        </p:nvSpPr>
        <p:spPr/>
        <p:txBody>
          <a:bodyPr/>
          <a:lstStyle/>
          <a:p>
            <a:fld id="{6D7197BD-B7B0-4BD7-8E9A-5A2C0463831A}" type="slidenum">
              <a:rPr lang="en-CA" smtClean="0"/>
              <a:t>‹#›</a:t>
            </a:fld>
            <a:endParaRPr lang="en-CA"/>
          </a:p>
        </p:txBody>
      </p:sp>
    </p:spTree>
    <p:extLst>
      <p:ext uri="{BB962C8B-B14F-4D97-AF65-F5344CB8AC3E}">
        <p14:creationId xmlns:p14="http://schemas.microsoft.com/office/powerpoint/2010/main" val="243141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A646B65-C9F8-4B41-9AA5-86B1207E16E8}" type="datetimeFigureOut">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DA492-9AC2-4DD3-A802-F493823DFAF1}" type="slidenum">
              <a:rPr lang="en-US" smtClean="0"/>
              <a:t>‹#›</a:t>
            </a:fld>
            <a:endParaRPr lang="en-US"/>
          </a:p>
        </p:txBody>
      </p:sp>
    </p:spTree>
    <p:extLst>
      <p:ext uri="{BB962C8B-B14F-4D97-AF65-F5344CB8AC3E}">
        <p14:creationId xmlns:p14="http://schemas.microsoft.com/office/powerpoint/2010/main" val="103238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Funder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A646B65-C9F8-4B41-9AA5-86B1207E16E8}" type="datetimeFigureOut">
              <a:rPr lang="en-US" smtClean="0"/>
              <a:t>12/13/2019</a:t>
            </a:fld>
            <a:endParaRPr lang="en-US"/>
          </a:p>
        </p:txBody>
      </p:sp>
      <p:sp>
        <p:nvSpPr>
          <p:cNvPr id="4" name="Footer Placeholder 3"/>
          <p:cNvSpPr>
            <a:spLocks noGrp="1"/>
          </p:cNvSpPr>
          <p:nvPr>
            <p:ph type="ftr" sz="quarter" idx="11"/>
          </p:nvPr>
        </p:nvSpPr>
        <p:spPr>
          <a:xfrm>
            <a:off x="1143000" y="6356351"/>
            <a:ext cx="5181600" cy="365125"/>
          </a:xfrm>
        </p:spPr>
        <p:txBody>
          <a:bodyPr/>
          <a:lstStyle/>
          <a:p>
            <a:endParaRPr lang="en-US" dirty="0"/>
          </a:p>
        </p:txBody>
      </p:sp>
      <p:sp>
        <p:nvSpPr>
          <p:cNvPr id="5" name="Slide Number Placeholder 4"/>
          <p:cNvSpPr>
            <a:spLocks noGrp="1"/>
          </p:cNvSpPr>
          <p:nvPr>
            <p:ph type="sldNum" sz="quarter" idx="12"/>
          </p:nvPr>
        </p:nvSpPr>
        <p:spPr/>
        <p:txBody>
          <a:bodyPr/>
          <a:lstStyle/>
          <a:p>
            <a:fld id="{B77DA492-9AC2-4DD3-A802-F493823DFAF1}"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17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a:p>
        </p:txBody>
      </p:sp>
    </p:spTree>
    <p:extLst>
      <p:ext uri="{BB962C8B-B14F-4D97-AF65-F5344CB8AC3E}">
        <p14:creationId xmlns:p14="http://schemas.microsoft.com/office/powerpoint/2010/main" val="2972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Funder Log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12/13/2019</a:t>
            </a:fld>
            <a:endParaRPr lang="en-US"/>
          </a:p>
        </p:txBody>
      </p:sp>
      <p:sp>
        <p:nvSpPr>
          <p:cNvPr id="3" name="Footer Placeholder 2"/>
          <p:cNvSpPr>
            <a:spLocks noGrp="1"/>
          </p:cNvSpPr>
          <p:nvPr>
            <p:ph type="ftr" sz="quarter" idx="11"/>
          </p:nvPr>
        </p:nvSpPr>
        <p:spPr>
          <a:xfrm>
            <a:off x="1143000" y="6356351"/>
            <a:ext cx="5181600" cy="365125"/>
          </a:xfrm>
        </p:spPr>
        <p:txBody>
          <a:bodyPr/>
          <a:lstStyle/>
          <a:p>
            <a:endParaRPr lang="en-US"/>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39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Funder Log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12/13/2019</a:t>
            </a:fld>
            <a:endParaRPr lang="en-US"/>
          </a:p>
        </p:txBody>
      </p:sp>
      <p:sp>
        <p:nvSpPr>
          <p:cNvPr id="3" name="Footer Placeholder 2"/>
          <p:cNvSpPr>
            <a:spLocks noGrp="1"/>
          </p:cNvSpPr>
          <p:nvPr>
            <p:ph type="ftr" sz="quarter" idx="11"/>
          </p:nvPr>
        </p:nvSpPr>
        <p:spPr>
          <a:xfrm>
            <a:off x="1143000" y="6356351"/>
            <a:ext cx="5181600" cy="365125"/>
          </a:xfrm>
        </p:spPr>
        <p:txBody>
          <a:bodyPr/>
          <a:lstStyle/>
          <a:p>
            <a:endParaRPr lang="en-US"/>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0" y="3048000"/>
            <a:ext cx="9144000" cy="1261884"/>
          </a:xfrm>
          <a:prstGeom prst="rect">
            <a:avLst/>
          </a:prstGeom>
          <a:noFill/>
        </p:spPr>
        <p:txBody>
          <a:bodyPr wrap="square" rtlCol="0">
            <a:spAutoFit/>
          </a:bodyPr>
          <a:lstStyle/>
          <a:p>
            <a:pPr algn="ctr"/>
            <a:r>
              <a:rPr lang="en-US" sz="3800" dirty="0" smtClean="0">
                <a:solidFill>
                  <a:schemeClr val="tx2"/>
                </a:solidFill>
              </a:rPr>
              <a:t>Thank you</a:t>
            </a:r>
          </a:p>
          <a:p>
            <a:pPr algn="ctr"/>
            <a:endParaRPr lang="en-US" sz="3800" dirty="0">
              <a:solidFill>
                <a:schemeClr val="tx2"/>
              </a:solidFill>
            </a:endParaRPr>
          </a:p>
        </p:txBody>
      </p:sp>
      <p:sp>
        <p:nvSpPr>
          <p:cNvPr id="10" name="TextBox 9"/>
          <p:cNvSpPr txBox="1"/>
          <p:nvPr userDrawn="1"/>
        </p:nvSpPr>
        <p:spPr>
          <a:xfrm>
            <a:off x="2057400" y="3886200"/>
            <a:ext cx="5791200" cy="400110"/>
          </a:xfrm>
          <a:prstGeom prst="rect">
            <a:avLst/>
          </a:prstGeom>
          <a:noFill/>
        </p:spPr>
        <p:txBody>
          <a:bodyPr wrap="square" rtlCol="0">
            <a:spAutoFit/>
          </a:bodyPr>
          <a:lstStyle/>
          <a:p>
            <a:r>
              <a:rPr lang="en-US" sz="2000" dirty="0" smtClean="0">
                <a:solidFill>
                  <a:schemeClr val="tx2"/>
                </a:solidFill>
                <a:latin typeface="+mn-lt"/>
                <a:ea typeface="Verdana" panose="020B0604030504040204" pitchFamily="34" charset="0"/>
                <a:cs typeface="Verdana" panose="020B0604030504040204" pitchFamily="34" charset="0"/>
              </a:rPr>
              <a:t>E</a:t>
            </a:r>
            <a:r>
              <a:rPr lang="en-US" sz="2000" dirty="0" smtClean="0">
                <a:solidFill>
                  <a:schemeClr val="tx1">
                    <a:lumMod val="75000"/>
                    <a:lumOff val="25000"/>
                  </a:schemeClr>
                </a:solidFill>
                <a:latin typeface="+mn-lt"/>
                <a:ea typeface="Verdana" panose="020B0604030504040204" pitchFamily="34" charset="0"/>
                <a:cs typeface="Verdana" panose="020B0604030504040204" pitchFamily="34" charset="0"/>
              </a:rPr>
              <a:t> </a:t>
            </a:r>
            <a:r>
              <a:rPr lang="en-US" dirty="0" smtClean="0">
                <a:latin typeface="+mn-lt"/>
              </a:rPr>
              <a:t>gpsc@doctorsofbc.ca </a:t>
            </a:r>
            <a:r>
              <a:rPr lang="en-US" sz="2000" dirty="0" smtClean="0">
                <a:solidFill>
                  <a:schemeClr val="accent1"/>
                </a:solidFill>
                <a:latin typeface="+mn-lt"/>
                <a:ea typeface="Verdana" panose="020B0604030504040204" pitchFamily="34" charset="0"/>
                <a:cs typeface="Verdana" panose="020B0604030504040204" pitchFamily="34" charset="0"/>
              </a:rPr>
              <a:t>|</a:t>
            </a:r>
            <a:r>
              <a:rPr lang="en-US" sz="2000" dirty="0" smtClean="0">
                <a:solidFill>
                  <a:schemeClr val="tx1">
                    <a:lumMod val="75000"/>
                    <a:lumOff val="25000"/>
                  </a:schemeClr>
                </a:solidFill>
                <a:latin typeface="+mn-lt"/>
                <a:ea typeface="Verdana" panose="020B0604030504040204" pitchFamily="34" charset="0"/>
                <a:cs typeface="Verdana" panose="020B0604030504040204" pitchFamily="34" charset="0"/>
              </a:rPr>
              <a:t> </a:t>
            </a:r>
            <a:r>
              <a:rPr lang="en-US" sz="2000" dirty="0" smtClean="0">
                <a:solidFill>
                  <a:schemeClr val="tx2"/>
                </a:solidFill>
                <a:latin typeface="+mn-lt"/>
                <a:ea typeface="Verdana" panose="020B0604030504040204" pitchFamily="34" charset="0"/>
                <a:cs typeface="Verdana" panose="020B0604030504040204" pitchFamily="34" charset="0"/>
              </a:rPr>
              <a:t>W</a:t>
            </a:r>
            <a:r>
              <a:rPr lang="en-US" dirty="0" smtClean="0">
                <a:latin typeface="+mn-lt"/>
              </a:rPr>
              <a:t> www.gpscbc.ca </a:t>
            </a:r>
            <a:endParaRPr lang="en-US" dirty="0">
              <a:latin typeface="+mn-lt"/>
            </a:endParaRPr>
          </a:p>
        </p:txBody>
      </p:sp>
    </p:spTree>
    <p:extLst>
      <p:ext uri="{BB962C8B-B14F-4D97-AF65-F5344CB8AC3E}">
        <p14:creationId xmlns:p14="http://schemas.microsoft.com/office/powerpoint/2010/main" val="98230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FE2038-6F8F-4D28-B945-AC134074CC4E}"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6B016-8CC3-409A-898D-BF43E133CB69}" type="slidenum">
              <a:rPr lang="en-US" smtClean="0"/>
              <a:t>‹#›</a:t>
            </a:fld>
            <a:endParaRPr lang="en-US"/>
          </a:p>
        </p:txBody>
      </p:sp>
    </p:spTree>
    <p:extLst>
      <p:ext uri="{BB962C8B-B14F-4D97-AF65-F5344CB8AC3E}">
        <p14:creationId xmlns:p14="http://schemas.microsoft.com/office/powerpoint/2010/main" val="40706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1295400"/>
            <a:ext cx="7848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2590801"/>
            <a:ext cx="7848600" cy="3535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356351"/>
            <a:ext cx="914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A646B65-C9F8-4B41-9AA5-86B1207E16E8}" type="datetimeFigureOut">
              <a:rPr lang="en-US" smtClean="0"/>
              <a:pPr/>
              <a:t>12/13/2019</a:t>
            </a:fld>
            <a:endParaRPr lang="en-US" dirty="0"/>
          </a:p>
        </p:txBody>
      </p:sp>
      <p:sp>
        <p:nvSpPr>
          <p:cNvPr id="5" name="Footer Placeholder 4"/>
          <p:cNvSpPr>
            <a:spLocks noGrp="1"/>
          </p:cNvSpPr>
          <p:nvPr>
            <p:ph type="ftr" sz="quarter" idx="3"/>
          </p:nvPr>
        </p:nvSpPr>
        <p:spPr>
          <a:xfrm>
            <a:off x="1143000" y="6356351"/>
            <a:ext cx="670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010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DA492-9AC2-4DD3-A802-F493823DFAF1}" type="slidenum">
              <a:rPr lang="en-US" smtClean="0"/>
              <a:t>‹#›</a:t>
            </a:fld>
            <a:endParaRPr lang="en-US"/>
          </a:p>
        </p:txBody>
      </p:sp>
    </p:spTree>
    <p:extLst>
      <p:ext uri="{BB962C8B-B14F-4D97-AF65-F5344CB8AC3E}">
        <p14:creationId xmlns:p14="http://schemas.microsoft.com/office/powerpoint/2010/main" val="342248630"/>
      </p:ext>
    </p:extLst>
  </p:cSld>
  <p:clrMap bg1="lt1" tx1="dk1" bg2="lt2" tx2="dk2" accent1="accent1" accent2="accent2" accent3="accent3" accent4="accent4" accent5="accent5" accent6="accent6" hlink="hlink" folHlink="folHlink"/>
  <p:sldLayoutIdLst>
    <p:sldLayoutId id="2147483662" r:id="rId1"/>
    <p:sldLayoutId id="2147483657" r:id="rId2"/>
    <p:sldLayoutId id="2147483650" r:id="rId3"/>
    <p:sldLayoutId id="2147483661" r:id="rId4"/>
    <p:sldLayoutId id="2147483654" r:id="rId5"/>
    <p:sldLayoutId id="2147483655" r:id="rId6"/>
    <p:sldLayoutId id="2147483660" r:id="rId7"/>
    <p:sldLayoutId id="2147483658" r:id="rId8"/>
  </p:sldLayoutIdLst>
  <p:txStyles>
    <p:titleStyle>
      <a:lvl1pPr algn="l" defTabSz="914400" rtl="0" eaLnBrk="1" latinLnBrk="0" hangingPunct="1">
        <a:spcBef>
          <a:spcPct val="0"/>
        </a:spcBef>
        <a:buNone/>
        <a:defRPr sz="3800" b="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E2038-6F8F-4D28-B945-AC134074CC4E}" type="datetimeFigureOut">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B016-8CC3-409A-898D-BF43E133CB69}" type="slidenum">
              <a:rPr lang="en-US" smtClean="0"/>
              <a:t>‹#›</a:t>
            </a:fld>
            <a:endParaRPr lang="en-US"/>
          </a:p>
        </p:txBody>
      </p:sp>
    </p:spTree>
    <p:extLst>
      <p:ext uri="{BB962C8B-B14F-4D97-AF65-F5344CB8AC3E}">
        <p14:creationId xmlns:p14="http://schemas.microsoft.com/office/powerpoint/2010/main" val="8606882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772B1-A57E-4EF7-B82E-4F887B68652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9F0BF44-8FE4-4CDB-853D-8F2E9C6ADE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79485C-87E9-4FD0-8E70-565421CB11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B17D09-331E-409C-B40A-D0A7EFB6C3A8}" type="datetimeFigureOut">
              <a:rPr lang="en-CA" smtClean="0"/>
              <a:t>2019-12-13</a:t>
            </a:fld>
            <a:endParaRPr lang="en-CA"/>
          </a:p>
        </p:txBody>
      </p:sp>
      <p:sp>
        <p:nvSpPr>
          <p:cNvPr id="5" name="Footer Placeholder 4">
            <a:extLst>
              <a:ext uri="{FF2B5EF4-FFF2-40B4-BE49-F238E27FC236}">
                <a16:creationId xmlns:a16="http://schemas.microsoft.com/office/drawing/2014/main" id="{5107937C-E386-4669-A1C3-13716C89368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E2B25C2-9AC5-4CDF-A88B-0322D5980D3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7197BD-B7B0-4BD7-8E9A-5A2C0463831A}" type="slidenum">
              <a:rPr lang="en-CA" smtClean="0"/>
              <a:t>‹#›</a:t>
            </a:fld>
            <a:endParaRPr lang="en-CA"/>
          </a:p>
        </p:txBody>
      </p:sp>
    </p:spTree>
    <p:extLst>
      <p:ext uri="{BB962C8B-B14F-4D97-AF65-F5344CB8AC3E}">
        <p14:creationId xmlns:p14="http://schemas.microsoft.com/office/powerpoint/2010/main" val="17489594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mailto:evaluation@doctorsofbc.ca"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67000"/>
            <a:ext cx="7467600" cy="685801"/>
          </a:xfrm>
        </p:spPr>
        <p:txBody>
          <a:bodyPr>
            <a:noAutofit/>
          </a:bodyPr>
          <a:lstStyle/>
          <a:p>
            <a:pPr algn="ctr"/>
            <a:r>
              <a:rPr lang="en-US" sz="4000" dirty="0" smtClean="0"/>
              <a:t>2016-2019</a:t>
            </a:r>
            <a:endParaRPr lang="en-CA" sz="4000" dirty="0"/>
          </a:p>
        </p:txBody>
      </p:sp>
      <p:sp>
        <p:nvSpPr>
          <p:cNvPr id="3" name="Subtitle 2"/>
          <p:cNvSpPr>
            <a:spLocks noGrp="1"/>
          </p:cNvSpPr>
          <p:nvPr>
            <p:ph type="subTitle" idx="1"/>
          </p:nvPr>
        </p:nvSpPr>
        <p:spPr>
          <a:xfrm>
            <a:off x="1066800" y="3923152"/>
            <a:ext cx="6176962" cy="1295400"/>
          </a:xfrm>
        </p:spPr>
        <p:txBody>
          <a:bodyPr>
            <a:normAutofit/>
          </a:bodyPr>
          <a:lstStyle/>
          <a:p>
            <a:r>
              <a:rPr lang="en-US" sz="2400" dirty="0" smtClean="0"/>
              <a:t>GPSC PMH Evaluation Check-In</a:t>
            </a:r>
          </a:p>
          <a:p>
            <a:r>
              <a:rPr lang="en-US" sz="2400" dirty="0" smtClean="0"/>
              <a:t>Division Learning Series</a:t>
            </a:r>
          </a:p>
          <a:p>
            <a:r>
              <a:rPr lang="en-US" sz="2400" dirty="0" smtClean="0"/>
              <a:t>January 2019</a:t>
            </a:r>
          </a:p>
          <a:p>
            <a:endParaRPr lang="en-CA" sz="2400" dirty="0"/>
          </a:p>
        </p:txBody>
      </p:sp>
      <p:sp>
        <p:nvSpPr>
          <p:cNvPr id="4" name="Title 1"/>
          <p:cNvSpPr txBox="1">
            <a:spLocks/>
          </p:cNvSpPr>
          <p:nvPr/>
        </p:nvSpPr>
        <p:spPr>
          <a:xfrm>
            <a:off x="1247775" y="1524001"/>
            <a:ext cx="7848600" cy="1066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b="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smtClean="0"/>
              <a:t>Patient Medical Home (PMH)</a:t>
            </a:r>
            <a:endParaRPr lang="en-CA" sz="4000"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781300"/>
            <a:ext cx="1955541" cy="1681079"/>
          </a:xfrm>
          <a:prstGeom prst="rect">
            <a:avLst/>
          </a:prstGeom>
        </p:spPr>
      </p:pic>
      <p:pic>
        <p:nvPicPr>
          <p:cNvPr id="6" name="Picture 5"/>
          <p:cNvPicPr>
            <a:picLocks noChangeAspect="1"/>
          </p:cNvPicPr>
          <p:nvPr/>
        </p:nvPicPr>
        <p:blipFill>
          <a:blip r:embed="rId4">
            <a:duotone>
              <a:schemeClr val="bg2">
                <a:shade val="45000"/>
                <a:satMod val="135000"/>
              </a:schemeClr>
              <a:prstClr val="white"/>
            </a:duotone>
          </a:blip>
          <a:stretch>
            <a:fillRect/>
          </a:stretch>
        </p:blipFill>
        <p:spPr>
          <a:xfrm>
            <a:off x="76200" y="76200"/>
            <a:ext cx="609600" cy="609600"/>
          </a:xfrm>
          <a:prstGeom prst="rect">
            <a:avLst/>
          </a:prstGeom>
        </p:spPr>
      </p:pic>
      <p:pic>
        <p:nvPicPr>
          <p:cNvPr id="7" name="Picture 6"/>
          <p:cNvPicPr>
            <a:picLocks noChangeAspect="1"/>
          </p:cNvPicPr>
          <p:nvPr/>
        </p:nvPicPr>
        <p:blipFill>
          <a:blip r:embed="rId5"/>
          <a:stretch>
            <a:fillRect/>
          </a:stretch>
        </p:blipFill>
        <p:spPr>
          <a:xfrm>
            <a:off x="3125541" y="5715000"/>
            <a:ext cx="3184307" cy="914400"/>
          </a:xfrm>
          <a:prstGeom prst="rect">
            <a:avLst/>
          </a:prstGeom>
        </p:spPr>
      </p:pic>
    </p:spTree>
    <p:extLst>
      <p:ext uri="{BB962C8B-B14F-4D97-AF65-F5344CB8AC3E}">
        <p14:creationId xmlns:p14="http://schemas.microsoft.com/office/powerpoint/2010/main" val="23479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Divisions’ Experiences</a:t>
            </a:r>
            <a:endParaRPr lang="en-CA" dirty="0"/>
          </a:p>
        </p:txBody>
      </p:sp>
      <p:pic>
        <p:nvPicPr>
          <p:cNvPr id="4" name="Picture 3"/>
          <p:cNvPicPr>
            <a:picLocks noChangeAspect="1"/>
          </p:cNvPicPr>
          <p:nvPr/>
        </p:nvPicPr>
        <p:blipFill>
          <a:blip r:embed="rId2"/>
          <a:stretch>
            <a:fillRect/>
          </a:stretch>
        </p:blipFill>
        <p:spPr>
          <a:xfrm>
            <a:off x="1116106" y="91440"/>
            <a:ext cx="2209800" cy="6345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429000"/>
            <a:ext cx="4998720" cy="1633728"/>
          </a:xfrm>
          <a:prstGeom prst="rect">
            <a:avLst/>
          </a:prstGeom>
        </p:spPr>
      </p:pic>
    </p:spTree>
    <p:extLst>
      <p:ext uri="{BB962C8B-B14F-4D97-AF65-F5344CB8AC3E}">
        <p14:creationId xmlns:p14="http://schemas.microsoft.com/office/powerpoint/2010/main" val="191562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19200"/>
            <a:ext cx="7848600" cy="1066800"/>
          </a:xfrm>
        </p:spPr>
        <p:txBody>
          <a:bodyPr>
            <a:normAutofit/>
          </a:bodyPr>
          <a:lstStyle/>
          <a:p>
            <a:r>
              <a:rPr lang="en-US" sz="3600" dirty="0" smtClean="0"/>
              <a:t>PMH Most Significant Change stories</a:t>
            </a:r>
            <a:endParaRPr lang="en-CA" sz="3600" dirty="0"/>
          </a:p>
        </p:txBody>
      </p:sp>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76200" y="76200"/>
            <a:ext cx="609600" cy="609600"/>
          </a:xfrm>
          <a:prstGeom prst="rect">
            <a:avLst/>
          </a:prstGeom>
        </p:spPr>
      </p:pic>
      <p:sp>
        <p:nvSpPr>
          <p:cNvPr id="3" name="Content Placeholder 2"/>
          <p:cNvSpPr>
            <a:spLocks noGrp="1"/>
          </p:cNvSpPr>
          <p:nvPr>
            <p:ph idx="1"/>
          </p:nvPr>
        </p:nvSpPr>
        <p:spPr>
          <a:xfrm>
            <a:off x="2895600" y="4280423"/>
            <a:ext cx="5943600" cy="990600"/>
          </a:xfrm>
        </p:spPr>
        <p:txBody>
          <a:bodyPr>
            <a:noAutofit/>
          </a:bodyPr>
          <a:lstStyle/>
          <a:p>
            <a:r>
              <a:rPr lang="en-US" sz="2000" dirty="0" smtClean="0"/>
              <a:t>MSC stories collected in three Rounds; Division identifies storytellers</a:t>
            </a:r>
            <a:endParaRPr lang="en-CA" sz="2000" dirty="0"/>
          </a:p>
        </p:txBody>
      </p:sp>
      <p:pic>
        <p:nvPicPr>
          <p:cNvPr id="2050" name="Picture 2" descr="Image result for implementation icon"/>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1843" y="4114800"/>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895600" y="5715000"/>
            <a:ext cx="59436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Round 1 of story collection completed with 12 stories collected.</a:t>
            </a:r>
            <a:endParaRPr lang="en-CA" sz="2000" dirty="0"/>
          </a:p>
        </p:txBody>
      </p:sp>
      <p:sp>
        <p:nvSpPr>
          <p:cNvPr id="9" name="Content Placeholder 2"/>
          <p:cNvSpPr txBox="1">
            <a:spLocks/>
          </p:cNvSpPr>
          <p:nvPr/>
        </p:nvSpPr>
        <p:spPr>
          <a:xfrm>
            <a:off x="2883946" y="2826157"/>
            <a:ext cx="5943600" cy="99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MSC stories are collected from individuals (providers and patients) that have experienced a change in their community</a:t>
            </a:r>
            <a:endParaRPr lang="en-CA" sz="2000" dirty="0"/>
          </a:p>
        </p:txBody>
      </p:sp>
      <p:pic>
        <p:nvPicPr>
          <p:cNvPr id="5" name="Picture 4"/>
          <p:cNvPicPr>
            <a:picLocks noChangeAspect="1"/>
          </p:cNvPicPr>
          <p:nvPr/>
        </p:nvPicPr>
        <p:blipFill rotWithShape="1">
          <a:blip r:embed="rId5">
            <a:duotone>
              <a:schemeClr val="accent5">
                <a:shade val="45000"/>
                <a:satMod val="135000"/>
              </a:schemeClr>
              <a:prstClr val="white"/>
            </a:duotone>
          </a:blip>
          <a:srcRect b="11226"/>
          <a:stretch/>
        </p:blipFill>
        <p:spPr>
          <a:xfrm>
            <a:off x="1219200" y="2438400"/>
            <a:ext cx="1459686" cy="1385529"/>
          </a:xfrm>
          <a:prstGeom prst="rect">
            <a:avLst/>
          </a:prstGeom>
        </p:spPr>
      </p:pic>
      <p:pic>
        <p:nvPicPr>
          <p:cNvPr id="10" name="Picture 9"/>
          <p:cNvPicPr>
            <a:picLocks noChangeAspect="1"/>
          </p:cNvPicPr>
          <p:nvPr/>
        </p:nvPicPr>
        <p:blipFill>
          <a:blip r:embed="rId6">
            <a:duotone>
              <a:schemeClr val="accent5">
                <a:shade val="45000"/>
                <a:satMod val="135000"/>
              </a:schemeClr>
              <a:prstClr val="white"/>
            </a:duotone>
          </a:blip>
          <a:stretch>
            <a:fillRect/>
          </a:stretch>
        </p:blipFill>
        <p:spPr>
          <a:xfrm>
            <a:off x="1572451" y="5638800"/>
            <a:ext cx="854411" cy="740962"/>
          </a:xfrm>
          <a:prstGeom prst="rect">
            <a:avLst/>
          </a:prstGeom>
        </p:spPr>
      </p:pic>
      <p:pic>
        <p:nvPicPr>
          <p:cNvPr id="12" name="Picture 11"/>
          <p:cNvPicPr>
            <a:picLocks noChangeAspect="1"/>
          </p:cNvPicPr>
          <p:nvPr/>
        </p:nvPicPr>
        <p:blipFill>
          <a:blip r:embed="rId7"/>
          <a:stretch>
            <a:fillRect/>
          </a:stretch>
        </p:blipFill>
        <p:spPr>
          <a:xfrm>
            <a:off x="1116106" y="91440"/>
            <a:ext cx="2209800" cy="634562"/>
          </a:xfrm>
          <a:prstGeom prst="rect">
            <a:avLst/>
          </a:prstGeom>
        </p:spPr>
      </p:pic>
    </p:spTree>
    <p:extLst>
      <p:ext uri="{BB962C8B-B14F-4D97-AF65-F5344CB8AC3E}">
        <p14:creationId xmlns:p14="http://schemas.microsoft.com/office/powerpoint/2010/main" val="111655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Divisions’ Experiences</a:t>
            </a:r>
            <a:endParaRPr lang="en-CA" dirty="0"/>
          </a:p>
        </p:txBody>
      </p:sp>
      <p:pic>
        <p:nvPicPr>
          <p:cNvPr id="4" name="Picture 3"/>
          <p:cNvPicPr>
            <a:picLocks noChangeAspect="1"/>
          </p:cNvPicPr>
          <p:nvPr/>
        </p:nvPicPr>
        <p:blipFill>
          <a:blip r:embed="rId2"/>
          <a:stretch>
            <a:fillRect/>
          </a:stretch>
        </p:blipFill>
        <p:spPr>
          <a:xfrm>
            <a:off x="1116106" y="91440"/>
            <a:ext cx="2209800" cy="6345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352800"/>
            <a:ext cx="4998720" cy="1633728"/>
          </a:xfrm>
          <a:prstGeom prst="rect">
            <a:avLst/>
          </a:prstGeom>
        </p:spPr>
      </p:pic>
    </p:spTree>
    <p:extLst>
      <p:ext uri="{BB962C8B-B14F-4D97-AF65-F5344CB8AC3E}">
        <p14:creationId xmlns:p14="http://schemas.microsoft.com/office/powerpoint/2010/main" val="378446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19200"/>
            <a:ext cx="7848600" cy="1066800"/>
          </a:xfrm>
        </p:spPr>
        <p:txBody>
          <a:bodyPr>
            <a:normAutofit/>
          </a:bodyPr>
          <a:lstStyle/>
          <a:p>
            <a:r>
              <a:rPr lang="en-US" sz="3600" dirty="0" smtClean="0"/>
              <a:t>PMH Local Evaluation</a:t>
            </a:r>
            <a:endParaRPr lang="en-CA" sz="3600" dirty="0"/>
          </a:p>
        </p:txBody>
      </p:sp>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76200" y="76200"/>
            <a:ext cx="609600" cy="609600"/>
          </a:xfrm>
          <a:prstGeom prst="rect">
            <a:avLst/>
          </a:prstGeom>
        </p:spPr>
      </p:pic>
      <p:sp>
        <p:nvSpPr>
          <p:cNvPr id="3" name="Content Placeholder 2"/>
          <p:cNvSpPr>
            <a:spLocks noGrp="1"/>
          </p:cNvSpPr>
          <p:nvPr>
            <p:ph idx="1"/>
          </p:nvPr>
        </p:nvSpPr>
        <p:spPr>
          <a:xfrm>
            <a:off x="2895600" y="4280423"/>
            <a:ext cx="5943600" cy="990600"/>
          </a:xfrm>
        </p:spPr>
        <p:txBody>
          <a:bodyPr>
            <a:noAutofit/>
          </a:bodyPr>
          <a:lstStyle/>
          <a:p>
            <a:r>
              <a:rPr lang="en-US" sz="2000" dirty="0" smtClean="0"/>
              <a:t>This local evaluation is coordinated by the divisions using a portion of their PMH Funding</a:t>
            </a:r>
            <a:endParaRPr lang="en-CA" sz="2000" dirty="0"/>
          </a:p>
        </p:txBody>
      </p:sp>
      <p:sp>
        <p:nvSpPr>
          <p:cNvPr id="8" name="Content Placeholder 2"/>
          <p:cNvSpPr txBox="1">
            <a:spLocks/>
          </p:cNvSpPr>
          <p:nvPr/>
        </p:nvSpPr>
        <p:spPr>
          <a:xfrm>
            <a:off x="2895600" y="5715000"/>
            <a:ext cx="59436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Local experiences </a:t>
            </a:r>
            <a:endParaRPr lang="en-CA" sz="2000" dirty="0"/>
          </a:p>
        </p:txBody>
      </p:sp>
      <p:sp>
        <p:nvSpPr>
          <p:cNvPr id="9" name="Content Placeholder 2"/>
          <p:cNvSpPr txBox="1">
            <a:spLocks/>
          </p:cNvSpPr>
          <p:nvPr/>
        </p:nvSpPr>
        <p:spPr>
          <a:xfrm>
            <a:off x="2883946" y="2826157"/>
            <a:ext cx="59436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These are division-led evaluations on local PMH projects.</a:t>
            </a:r>
            <a:endParaRPr lang="en-CA" sz="2000" dirty="0"/>
          </a:p>
        </p:txBody>
      </p:sp>
      <p:pic>
        <p:nvPicPr>
          <p:cNvPr id="12" name="Picture 11"/>
          <p:cNvPicPr>
            <a:picLocks noChangeAspect="1"/>
          </p:cNvPicPr>
          <p:nvPr/>
        </p:nvPicPr>
        <p:blipFill>
          <a:blip r:embed="rId4"/>
          <a:stretch>
            <a:fillRect/>
          </a:stretch>
        </p:blipFill>
        <p:spPr>
          <a:xfrm>
            <a:off x="1116106" y="91440"/>
            <a:ext cx="2209800" cy="634562"/>
          </a:xfrm>
          <a:prstGeom prst="rect">
            <a:avLst/>
          </a:prstGeom>
        </p:spPr>
      </p:pic>
      <p:pic>
        <p:nvPicPr>
          <p:cNvPr id="1028" name="Picture 4" descr="Related image"/>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9552" y="2500296"/>
            <a:ext cx="1316461" cy="13164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ocal implementation icon"/>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9241" y="3990768"/>
            <a:ext cx="1280255" cy="12802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47800" y="5562600"/>
            <a:ext cx="906369" cy="90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37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Divisions’ Experiences</a:t>
            </a:r>
            <a:endParaRPr lang="en-CA" dirty="0"/>
          </a:p>
        </p:txBody>
      </p:sp>
      <p:pic>
        <p:nvPicPr>
          <p:cNvPr id="4" name="Picture 3"/>
          <p:cNvPicPr>
            <a:picLocks noChangeAspect="1"/>
          </p:cNvPicPr>
          <p:nvPr/>
        </p:nvPicPr>
        <p:blipFill>
          <a:blip r:embed="rId2"/>
          <a:stretch>
            <a:fillRect/>
          </a:stretch>
        </p:blipFill>
        <p:spPr>
          <a:xfrm>
            <a:off x="1116106" y="91440"/>
            <a:ext cx="2209800" cy="6345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724400"/>
            <a:ext cx="3665106" cy="119786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2527370"/>
            <a:ext cx="3534543" cy="115519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3581400"/>
            <a:ext cx="3503952" cy="1299026"/>
          </a:xfrm>
          <a:prstGeom prst="rect">
            <a:avLst/>
          </a:prstGeom>
        </p:spPr>
      </p:pic>
    </p:spTree>
    <p:extLst>
      <p:ext uri="{BB962C8B-B14F-4D97-AF65-F5344CB8AC3E}">
        <p14:creationId xmlns:p14="http://schemas.microsoft.com/office/powerpoint/2010/main" val="117290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45649E51-E501-4F5D-86A2-D8814EA66E8A}"/>
              </a:ext>
            </a:extLst>
          </p:cNvPr>
          <p:cNvGrpSpPr/>
          <p:nvPr/>
        </p:nvGrpSpPr>
        <p:grpSpPr>
          <a:xfrm>
            <a:off x="4451866" y="1618107"/>
            <a:ext cx="1655885" cy="3774273"/>
            <a:chOff x="6902942" y="693174"/>
            <a:chExt cx="4448400" cy="4631524"/>
          </a:xfrm>
        </p:grpSpPr>
        <p:sp>
          <p:nvSpPr>
            <p:cNvPr id="54" name="Rectangle 53">
              <a:extLst>
                <a:ext uri="{FF2B5EF4-FFF2-40B4-BE49-F238E27FC236}">
                  <a16:creationId xmlns:a16="http://schemas.microsoft.com/office/drawing/2014/main" id="{7B532BEA-CEBA-4AF2-AA01-D178E805BDFD}"/>
                </a:ext>
              </a:extLst>
            </p:cNvPr>
            <p:cNvSpPr/>
            <p:nvPr/>
          </p:nvSpPr>
          <p:spPr>
            <a:xfrm>
              <a:off x="6916994" y="693174"/>
              <a:ext cx="4434348" cy="1032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200" dirty="0">
                  <a:solidFill>
                    <a:prstClr val="white"/>
                  </a:solidFill>
                  <a:latin typeface="Calibri" panose="020F0502020204030204"/>
                </a:rPr>
                <a:t>Step 1: Development of Division-level evaluation framework</a:t>
              </a:r>
            </a:p>
          </p:txBody>
        </p:sp>
        <p:sp>
          <p:nvSpPr>
            <p:cNvPr id="55" name="Rectangle 54">
              <a:extLst>
                <a:ext uri="{FF2B5EF4-FFF2-40B4-BE49-F238E27FC236}">
                  <a16:creationId xmlns:a16="http://schemas.microsoft.com/office/drawing/2014/main" id="{CFF8C574-B080-40AC-8D34-4680920CCEE0}"/>
                </a:ext>
              </a:extLst>
            </p:cNvPr>
            <p:cNvSpPr/>
            <p:nvPr/>
          </p:nvSpPr>
          <p:spPr>
            <a:xfrm>
              <a:off x="6916994" y="1896881"/>
              <a:ext cx="4434348" cy="10323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200" dirty="0">
                  <a:solidFill>
                    <a:prstClr val="white"/>
                  </a:solidFill>
                  <a:latin typeface="Calibri" panose="020F0502020204030204"/>
                </a:rPr>
                <a:t>Step 2: Development of Chapter-level evaluation plans</a:t>
              </a:r>
            </a:p>
          </p:txBody>
        </p:sp>
        <p:sp>
          <p:nvSpPr>
            <p:cNvPr id="56" name="Rectangle 55">
              <a:extLst>
                <a:ext uri="{FF2B5EF4-FFF2-40B4-BE49-F238E27FC236}">
                  <a16:creationId xmlns:a16="http://schemas.microsoft.com/office/drawing/2014/main" id="{11DFCCB3-985A-43AF-8E9A-F1678B3244E5}"/>
                </a:ext>
              </a:extLst>
            </p:cNvPr>
            <p:cNvSpPr/>
            <p:nvPr/>
          </p:nvSpPr>
          <p:spPr>
            <a:xfrm>
              <a:off x="6902942" y="3094596"/>
              <a:ext cx="4434348" cy="10323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200" dirty="0">
                  <a:solidFill>
                    <a:prstClr val="white"/>
                  </a:solidFill>
                  <a:latin typeface="Calibri" panose="020F0502020204030204"/>
                </a:rPr>
                <a:t>Step 3: Chapter-level data collection</a:t>
              </a:r>
            </a:p>
          </p:txBody>
        </p:sp>
        <p:sp>
          <p:nvSpPr>
            <p:cNvPr id="57" name="Rectangle 56">
              <a:extLst>
                <a:ext uri="{FF2B5EF4-FFF2-40B4-BE49-F238E27FC236}">
                  <a16:creationId xmlns:a16="http://schemas.microsoft.com/office/drawing/2014/main" id="{35449196-21B6-4032-AD8B-3F90FEF241A4}"/>
                </a:ext>
              </a:extLst>
            </p:cNvPr>
            <p:cNvSpPr/>
            <p:nvPr/>
          </p:nvSpPr>
          <p:spPr>
            <a:xfrm>
              <a:off x="6902942" y="4292311"/>
              <a:ext cx="4434348" cy="1032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200" dirty="0">
                  <a:solidFill>
                    <a:prstClr val="white"/>
                  </a:solidFill>
                  <a:latin typeface="Calibri" panose="020F0502020204030204"/>
                </a:rPr>
                <a:t>Step 4: Division-level evaluation report</a:t>
              </a:r>
            </a:p>
          </p:txBody>
        </p:sp>
      </p:grpSp>
      <p:grpSp>
        <p:nvGrpSpPr>
          <p:cNvPr id="61" name="Group 60">
            <a:extLst>
              <a:ext uri="{FF2B5EF4-FFF2-40B4-BE49-F238E27FC236}">
                <a16:creationId xmlns:a16="http://schemas.microsoft.com/office/drawing/2014/main" id="{E993AB21-FD14-456C-B828-FC2A25FF46A6}"/>
              </a:ext>
            </a:extLst>
          </p:cNvPr>
          <p:cNvGrpSpPr/>
          <p:nvPr/>
        </p:nvGrpSpPr>
        <p:grpSpPr>
          <a:xfrm>
            <a:off x="218355" y="1266672"/>
            <a:ext cx="4006384" cy="4649585"/>
            <a:chOff x="226675" y="523891"/>
            <a:chExt cx="5341845" cy="6199447"/>
          </a:xfrm>
        </p:grpSpPr>
        <p:sp>
          <p:nvSpPr>
            <p:cNvPr id="4" name="Oval 3">
              <a:extLst>
                <a:ext uri="{FF2B5EF4-FFF2-40B4-BE49-F238E27FC236}">
                  <a16:creationId xmlns:a16="http://schemas.microsoft.com/office/drawing/2014/main" id="{8C10F985-7A7A-4B03-A289-1BC123607BC6}"/>
                </a:ext>
              </a:extLst>
            </p:cNvPr>
            <p:cNvSpPr/>
            <p:nvPr/>
          </p:nvSpPr>
          <p:spPr>
            <a:xfrm>
              <a:off x="840658" y="2599084"/>
              <a:ext cx="2595716" cy="2231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b="1" dirty="0">
                  <a:solidFill>
                    <a:prstClr val="white"/>
                  </a:solidFill>
                  <a:latin typeface="Calibri" panose="020F0502020204030204"/>
                </a:rPr>
                <a:t>Rural and Remote Division</a:t>
              </a:r>
            </a:p>
          </p:txBody>
        </p:sp>
        <p:sp>
          <p:nvSpPr>
            <p:cNvPr id="5" name="Oval 4">
              <a:extLst>
                <a:ext uri="{FF2B5EF4-FFF2-40B4-BE49-F238E27FC236}">
                  <a16:creationId xmlns:a16="http://schemas.microsoft.com/office/drawing/2014/main" id="{F46D5265-BFC5-49D2-9CEA-356636DB5B68}"/>
                </a:ext>
              </a:extLst>
            </p:cNvPr>
            <p:cNvSpPr/>
            <p:nvPr/>
          </p:nvSpPr>
          <p:spPr>
            <a:xfrm>
              <a:off x="226675" y="1087214"/>
              <a:ext cx="1205948" cy="10734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125" dirty="0">
                  <a:solidFill>
                    <a:prstClr val="white"/>
                  </a:solidFill>
                  <a:latin typeface="Calibri" panose="020F0502020204030204"/>
                </a:rPr>
                <a:t>Bella Bella</a:t>
              </a:r>
            </a:p>
          </p:txBody>
        </p:sp>
        <p:sp>
          <p:nvSpPr>
            <p:cNvPr id="6" name="Oval 5">
              <a:extLst>
                <a:ext uri="{FF2B5EF4-FFF2-40B4-BE49-F238E27FC236}">
                  <a16:creationId xmlns:a16="http://schemas.microsoft.com/office/drawing/2014/main" id="{1155899C-80A8-49E4-BC9D-45CCB6095CF8}"/>
                </a:ext>
              </a:extLst>
            </p:cNvPr>
            <p:cNvSpPr/>
            <p:nvPr/>
          </p:nvSpPr>
          <p:spPr>
            <a:xfrm>
              <a:off x="1472379" y="523891"/>
              <a:ext cx="1205948" cy="10734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125" dirty="0">
                  <a:solidFill>
                    <a:prstClr val="white"/>
                  </a:solidFill>
                  <a:latin typeface="Calibri" panose="020F0502020204030204"/>
                </a:rPr>
                <a:t>Bella Coola</a:t>
              </a:r>
            </a:p>
          </p:txBody>
        </p:sp>
        <p:sp>
          <p:nvSpPr>
            <p:cNvPr id="7" name="Oval 6">
              <a:extLst>
                <a:ext uri="{FF2B5EF4-FFF2-40B4-BE49-F238E27FC236}">
                  <a16:creationId xmlns:a16="http://schemas.microsoft.com/office/drawing/2014/main" id="{C56129EF-4530-454A-A547-39D62B1C379D}"/>
                </a:ext>
              </a:extLst>
            </p:cNvPr>
            <p:cNvSpPr/>
            <p:nvPr/>
          </p:nvSpPr>
          <p:spPr>
            <a:xfrm>
              <a:off x="2744481" y="992472"/>
              <a:ext cx="1205948" cy="10734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125" dirty="0">
                  <a:solidFill>
                    <a:prstClr val="white"/>
                  </a:solidFill>
                  <a:latin typeface="Calibri" panose="020F0502020204030204"/>
                </a:rPr>
                <a:t>Gabriola</a:t>
              </a:r>
            </a:p>
          </p:txBody>
        </p:sp>
        <p:sp>
          <p:nvSpPr>
            <p:cNvPr id="8" name="Oval 7">
              <a:extLst>
                <a:ext uri="{FF2B5EF4-FFF2-40B4-BE49-F238E27FC236}">
                  <a16:creationId xmlns:a16="http://schemas.microsoft.com/office/drawing/2014/main" id="{D850D11D-EDBF-4E7B-9F9A-045BF50D280F}"/>
                </a:ext>
              </a:extLst>
            </p:cNvPr>
            <p:cNvSpPr/>
            <p:nvPr/>
          </p:nvSpPr>
          <p:spPr>
            <a:xfrm>
              <a:off x="3649691" y="1906713"/>
              <a:ext cx="1205948" cy="10734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125" dirty="0">
                  <a:solidFill>
                    <a:prstClr val="white"/>
                  </a:solidFill>
                  <a:latin typeface="Calibri" panose="020F0502020204030204"/>
                </a:rPr>
                <a:t>Hazel-ton</a:t>
              </a:r>
            </a:p>
          </p:txBody>
        </p:sp>
        <p:sp>
          <p:nvSpPr>
            <p:cNvPr id="9" name="Oval 8">
              <a:extLst>
                <a:ext uri="{FF2B5EF4-FFF2-40B4-BE49-F238E27FC236}">
                  <a16:creationId xmlns:a16="http://schemas.microsoft.com/office/drawing/2014/main" id="{C3B61EAC-8C78-452A-87D2-535531834C87}"/>
                </a:ext>
              </a:extLst>
            </p:cNvPr>
            <p:cNvSpPr/>
            <p:nvPr/>
          </p:nvSpPr>
          <p:spPr>
            <a:xfrm>
              <a:off x="3950429" y="3094596"/>
              <a:ext cx="1205948" cy="10734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125" dirty="0">
                  <a:solidFill>
                    <a:prstClr val="white"/>
                  </a:solidFill>
                  <a:latin typeface="Calibri" panose="020F0502020204030204"/>
                </a:rPr>
                <a:t>Long Beach</a:t>
              </a:r>
            </a:p>
          </p:txBody>
        </p:sp>
        <p:sp>
          <p:nvSpPr>
            <p:cNvPr id="10" name="Oval 9">
              <a:extLst>
                <a:ext uri="{FF2B5EF4-FFF2-40B4-BE49-F238E27FC236}">
                  <a16:creationId xmlns:a16="http://schemas.microsoft.com/office/drawing/2014/main" id="{D04E4F27-833C-4668-A38E-F774A2500E04}"/>
                </a:ext>
              </a:extLst>
            </p:cNvPr>
            <p:cNvSpPr/>
            <p:nvPr/>
          </p:nvSpPr>
          <p:spPr>
            <a:xfrm>
              <a:off x="3664439" y="4297552"/>
              <a:ext cx="1205948" cy="10734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125" dirty="0">
                  <a:solidFill>
                    <a:prstClr val="white"/>
                  </a:solidFill>
                  <a:latin typeface="Calibri" panose="020F0502020204030204"/>
                </a:rPr>
                <a:t>North Van Isl.</a:t>
              </a:r>
            </a:p>
          </p:txBody>
        </p:sp>
        <p:sp>
          <p:nvSpPr>
            <p:cNvPr id="11" name="Oval 10">
              <a:extLst>
                <a:ext uri="{FF2B5EF4-FFF2-40B4-BE49-F238E27FC236}">
                  <a16:creationId xmlns:a16="http://schemas.microsoft.com/office/drawing/2014/main" id="{7050B8BC-B6CC-48ED-B44D-F88EA616283F}"/>
                </a:ext>
              </a:extLst>
            </p:cNvPr>
            <p:cNvSpPr/>
            <p:nvPr/>
          </p:nvSpPr>
          <p:spPr>
            <a:xfrm>
              <a:off x="2818221" y="5299319"/>
              <a:ext cx="1205948" cy="10734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125" dirty="0">
                  <a:solidFill>
                    <a:prstClr val="white"/>
                  </a:solidFill>
                  <a:latin typeface="Calibri" panose="020F0502020204030204"/>
                </a:rPr>
                <a:t>Revel-stoke</a:t>
              </a:r>
            </a:p>
          </p:txBody>
        </p:sp>
        <p:sp>
          <p:nvSpPr>
            <p:cNvPr id="12" name="Oval 11">
              <a:extLst>
                <a:ext uri="{FF2B5EF4-FFF2-40B4-BE49-F238E27FC236}">
                  <a16:creationId xmlns:a16="http://schemas.microsoft.com/office/drawing/2014/main" id="{D48F8058-FC0A-4EAE-B674-22B121A69DE7}"/>
                </a:ext>
              </a:extLst>
            </p:cNvPr>
            <p:cNvSpPr/>
            <p:nvPr/>
          </p:nvSpPr>
          <p:spPr>
            <a:xfrm>
              <a:off x="1472379" y="5649912"/>
              <a:ext cx="1205948" cy="10734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125" dirty="0">
                  <a:solidFill>
                    <a:prstClr val="white"/>
                  </a:solidFill>
                  <a:latin typeface="Calibri" panose="020F0502020204030204"/>
                </a:rPr>
                <a:t>Salt Spring</a:t>
              </a:r>
            </a:p>
          </p:txBody>
        </p:sp>
        <p:sp>
          <p:nvSpPr>
            <p:cNvPr id="13" name="Oval 12">
              <a:extLst>
                <a:ext uri="{FF2B5EF4-FFF2-40B4-BE49-F238E27FC236}">
                  <a16:creationId xmlns:a16="http://schemas.microsoft.com/office/drawing/2014/main" id="{463B730F-B2AA-4562-92CF-9FA1CD7471E4}"/>
                </a:ext>
              </a:extLst>
            </p:cNvPr>
            <p:cNvSpPr/>
            <p:nvPr/>
          </p:nvSpPr>
          <p:spPr>
            <a:xfrm>
              <a:off x="226675" y="5103098"/>
              <a:ext cx="1205948" cy="107342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CA" sz="1125" dirty="0">
                  <a:solidFill>
                    <a:prstClr val="white"/>
                  </a:solidFill>
                  <a:latin typeface="Calibri" panose="020F0502020204030204"/>
                </a:rPr>
                <a:t>West. Interior</a:t>
              </a:r>
            </a:p>
          </p:txBody>
        </p:sp>
        <p:cxnSp>
          <p:nvCxnSpPr>
            <p:cNvPr id="17" name="Straight Connector 16">
              <a:extLst>
                <a:ext uri="{FF2B5EF4-FFF2-40B4-BE49-F238E27FC236}">
                  <a16:creationId xmlns:a16="http://schemas.microsoft.com/office/drawing/2014/main" id="{6C4F66BD-5522-4F4F-86D2-F4652B6D6D32}"/>
                </a:ext>
              </a:extLst>
            </p:cNvPr>
            <p:cNvCxnSpPr>
              <a:cxnSpLocks/>
            </p:cNvCxnSpPr>
            <p:nvPr/>
          </p:nvCxnSpPr>
          <p:spPr>
            <a:xfrm flipH="1" flipV="1">
              <a:off x="1061358" y="2083641"/>
              <a:ext cx="391143" cy="765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952960-9DA5-48DD-8597-F091B0BF7B6A}"/>
                </a:ext>
              </a:extLst>
            </p:cNvPr>
            <p:cNvCxnSpPr>
              <a:cxnSpLocks/>
              <a:stCxn id="4" idx="0"/>
              <a:endCxn id="6" idx="4"/>
            </p:cNvCxnSpPr>
            <p:nvPr/>
          </p:nvCxnSpPr>
          <p:spPr>
            <a:xfrm flipH="1" flipV="1">
              <a:off x="2075353" y="1597317"/>
              <a:ext cx="63163" cy="1001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933561-97AF-4716-826C-E85A83C19387}"/>
                </a:ext>
              </a:extLst>
            </p:cNvPr>
            <p:cNvCxnSpPr>
              <a:cxnSpLocks/>
            </p:cNvCxnSpPr>
            <p:nvPr/>
          </p:nvCxnSpPr>
          <p:spPr>
            <a:xfrm flipV="1">
              <a:off x="2741490" y="1961537"/>
              <a:ext cx="302236" cy="781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3BB3F5-24CC-4FB3-AE24-D34AF0D956F9}"/>
                </a:ext>
              </a:extLst>
            </p:cNvPr>
            <p:cNvCxnSpPr>
              <a:cxnSpLocks/>
              <a:endCxn id="8" idx="3"/>
            </p:cNvCxnSpPr>
            <p:nvPr/>
          </p:nvCxnSpPr>
          <p:spPr>
            <a:xfrm flipV="1">
              <a:off x="3257043" y="2822939"/>
              <a:ext cx="569255" cy="334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CA3568-EBCF-4922-9182-653186DE3CBA}"/>
                </a:ext>
              </a:extLst>
            </p:cNvPr>
            <p:cNvCxnSpPr>
              <a:cxnSpLocks/>
              <a:stCxn id="4" idx="6"/>
              <a:endCxn id="9" idx="2"/>
            </p:cNvCxnSpPr>
            <p:nvPr/>
          </p:nvCxnSpPr>
          <p:spPr>
            <a:xfrm flipV="1">
              <a:off x="3436374" y="3631309"/>
              <a:ext cx="514055" cy="83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F4AFFCF-45E8-4C29-8E42-21578AD6F727}"/>
                </a:ext>
              </a:extLst>
            </p:cNvPr>
            <p:cNvCxnSpPr>
              <a:cxnSpLocks/>
              <a:endCxn id="10" idx="1"/>
            </p:cNvCxnSpPr>
            <p:nvPr/>
          </p:nvCxnSpPr>
          <p:spPr>
            <a:xfrm>
              <a:off x="3293379" y="4158835"/>
              <a:ext cx="547667" cy="295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EED7BD-BA54-4D82-B48D-6A3D7DB8471B}"/>
                </a:ext>
              </a:extLst>
            </p:cNvPr>
            <p:cNvCxnSpPr>
              <a:cxnSpLocks/>
            </p:cNvCxnSpPr>
            <p:nvPr/>
          </p:nvCxnSpPr>
          <p:spPr>
            <a:xfrm>
              <a:off x="2833796" y="4503920"/>
              <a:ext cx="423247" cy="867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0B70AE-10DB-47B2-AD23-06F4883D78F1}"/>
                </a:ext>
              </a:extLst>
            </p:cNvPr>
            <p:cNvCxnSpPr>
              <a:cxnSpLocks/>
              <a:stCxn id="4" idx="4"/>
              <a:endCxn id="12" idx="0"/>
            </p:cNvCxnSpPr>
            <p:nvPr/>
          </p:nvCxnSpPr>
          <p:spPr>
            <a:xfrm flipH="1">
              <a:off x="2075353" y="4830738"/>
              <a:ext cx="63163" cy="819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F142174-D358-41CB-9405-3ECC0A4EFBDC}"/>
                </a:ext>
              </a:extLst>
            </p:cNvPr>
            <p:cNvCxnSpPr>
              <a:cxnSpLocks/>
              <a:stCxn id="4" idx="3"/>
              <a:endCxn id="13" idx="0"/>
            </p:cNvCxnSpPr>
            <p:nvPr/>
          </p:nvCxnSpPr>
          <p:spPr>
            <a:xfrm flipH="1">
              <a:off x="829649" y="4503920"/>
              <a:ext cx="391143" cy="599178"/>
            </a:xfrm>
            <a:prstGeom prst="line">
              <a:avLst/>
            </a:prstGeom>
          </p:spPr>
          <p:style>
            <a:lnRef idx="1">
              <a:schemeClr val="accent1"/>
            </a:lnRef>
            <a:fillRef idx="0">
              <a:schemeClr val="accent1"/>
            </a:fillRef>
            <a:effectRef idx="0">
              <a:schemeClr val="accent1"/>
            </a:effectRef>
            <a:fontRef idx="minor">
              <a:schemeClr val="tx1"/>
            </a:fontRef>
          </p:style>
        </p:cxnSp>
        <p:sp>
          <p:nvSpPr>
            <p:cNvPr id="59" name="Arrow: Chevron 58">
              <a:extLst>
                <a:ext uri="{FF2B5EF4-FFF2-40B4-BE49-F238E27FC236}">
                  <a16:creationId xmlns:a16="http://schemas.microsoft.com/office/drawing/2014/main" id="{2B1D0643-E2D7-4E84-90E7-2EF515716B10}"/>
                </a:ext>
              </a:extLst>
            </p:cNvPr>
            <p:cNvSpPr/>
            <p:nvPr/>
          </p:nvSpPr>
          <p:spPr>
            <a:xfrm>
              <a:off x="5005242" y="992471"/>
              <a:ext cx="563278" cy="5100451"/>
            </a:xfrm>
            <a:prstGeom prst="chevron">
              <a:avLst>
                <a:gd name="adj" fmla="val 79518"/>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black"/>
                </a:solidFill>
                <a:latin typeface="Calibri" panose="020F0502020204030204"/>
              </a:endParaRPr>
            </a:p>
          </p:txBody>
        </p:sp>
      </p:grpSp>
      <p:sp>
        <p:nvSpPr>
          <p:cNvPr id="60" name="Arrow: Chevron 59">
            <a:extLst>
              <a:ext uri="{FF2B5EF4-FFF2-40B4-BE49-F238E27FC236}">
                <a16:creationId xmlns:a16="http://schemas.microsoft.com/office/drawing/2014/main" id="{4BBCC356-18C3-4D75-9854-6562B6F7F8E2}"/>
              </a:ext>
            </a:extLst>
          </p:cNvPr>
          <p:cNvSpPr/>
          <p:nvPr/>
        </p:nvSpPr>
        <p:spPr>
          <a:xfrm>
            <a:off x="6340108" y="1618106"/>
            <a:ext cx="422459" cy="3774274"/>
          </a:xfrm>
          <a:prstGeom prst="chevron">
            <a:avLst>
              <a:gd name="adj" fmla="val 79518"/>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black"/>
              </a:solidFill>
              <a:latin typeface="Calibri" panose="020F0502020204030204"/>
            </a:endParaRPr>
          </a:p>
        </p:txBody>
      </p:sp>
      <p:sp>
        <p:nvSpPr>
          <p:cNvPr id="62" name="TextBox 61">
            <a:extLst>
              <a:ext uri="{FF2B5EF4-FFF2-40B4-BE49-F238E27FC236}">
                <a16:creationId xmlns:a16="http://schemas.microsoft.com/office/drawing/2014/main" id="{41139247-E934-492E-9B8D-5954627425B7}"/>
              </a:ext>
            </a:extLst>
          </p:cNvPr>
          <p:cNvSpPr txBox="1"/>
          <p:nvPr/>
        </p:nvSpPr>
        <p:spPr>
          <a:xfrm>
            <a:off x="0" y="855681"/>
            <a:ext cx="9144000" cy="323165"/>
          </a:xfrm>
          <a:prstGeom prst="rect">
            <a:avLst/>
          </a:prstGeom>
          <a:solidFill>
            <a:schemeClr val="accent4">
              <a:lumMod val="20000"/>
              <a:lumOff val="80000"/>
            </a:schemeClr>
          </a:solidFill>
        </p:spPr>
        <p:txBody>
          <a:bodyPr wrap="square" rtlCol="0">
            <a:spAutoFit/>
          </a:bodyPr>
          <a:lstStyle/>
          <a:p>
            <a:pPr algn="ctr" defTabSz="685800"/>
            <a:r>
              <a:rPr lang="en-CA" sz="1500" b="1" dirty="0">
                <a:solidFill>
                  <a:prstClr val="black">
                    <a:lumMod val="75000"/>
                    <a:lumOff val="25000"/>
                  </a:prstClr>
                </a:solidFill>
                <a:latin typeface="Calibri" panose="020F0502020204030204"/>
              </a:rPr>
              <a:t>Rural and Remote Division of Family Practice: PMH Evaluation Framework</a:t>
            </a:r>
          </a:p>
        </p:txBody>
      </p:sp>
      <p:sp>
        <p:nvSpPr>
          <p:cNvPr id="63" name="Rectangle 62">
            <a:extLst>
              <a:ext uri="{FF2B5EF4-FFF2-40B4-BE49-F238E27FC236}">
                <a16:creationId xmlns:a16="http://schemas.microsoft.com/office/drawing/2014/main" id="{7BE5D5F5-47BD-467F-9349-72E655324C1B}"/>
              </a:ext>
            </a:extLst>
          </p:cNvPr>
          <p:cNvSpPr/>
          <p:nvPr/>
        </p:nvSpPr>
        <p:spPr>
          <a:xfrm>
            <a:off x="6926195" y="1618106"/>
            <a:ext cx="1999451" cy="382533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Aft>
                <a:spcPts val="450"/>
              </a:spcAft>
            </a:pPr>
            <a:r>
              <a:rPr lang="en-CA" sz="1350" b="1" dirty="0">
                <a:solidFill>
                  <a:prstClr val="black">
                    <a:lumMod val="75000"/>
                    <a:lumOff val="25000"/>
                  </a:prstClr>
                </a:solidFill>
                <a:latin typeface="Calibri" panose="020F0502020204030204"/>
              </a:rPr>
              <a:t>Provincial PMH Goals</a:t>
            </a:r>
          </a:p>
          <a:p>
            <a:pPr marL="214313" indent="-214313" defTabSz="685800">
              <a:spcAft>
                <a:spcPts val="450"/>
              </a:spcAft>
              <a:buFont typeface="Wingdings" panose="05000000000000000000" pitchFamily="2" charset="2"/>
              <a:buChar char="Ø"/>
            </a:pPr>
            <a:r>
              <a:rPr lang="en-CA" sz="1050" dirty="0">
                <a:solidFill>
                  <a:prstClr val="black">
                    <a:lumMod val="75000"/>
                    <a:lumOff val="25000"/>
                  </a:prstClr>
                </a:solidFill>
                <a:latin typeface="Calibri" panose="020F0502020204030204"/>
              </a:rPr>
              <a:t>To </a:t>
            </a:r>
            <a:r>
              <a:rPr lang="en-CA" sz="1050" b="1" dirty="0">
                <a:solidFill>
                  <a:prstClr val="black">
                    <a:lumMod val="75000"/>
                    <a:lumOff val="25000"/>
                  </a:prstClr>
                </a:solidFill>
                <a:latin typeface="Calibri" panose="020F0502020204030204"/>
              </a:rPr>
              <a:t>increase</a:t>
            </a:r>
            <a:r>
              <a:rPr lang="en-CA" sz="1050" dirty="0">
                <a:solidFill>
                  <a:prstClr val="black">
                    <a:lumMod val="75000"/>
                    <a:lumOff val="25000"/>
                  </a:prstClr>
                </a:solidFill>
                <a:latin typeface="Calibri" panose="020F0502020204030204"/>
              </a:rPr>
              <a:t> </a:t>
            </a:r>
            <a:r>
              <a:rPr lang="en-CA" sz="1050" b="1" dirty="0">
                <a:solidFill>
                  <a:prstClr val="black">
                    <a:lumMod val="75000"/>
                    <a:lumOff val="25000"/>
                  </a:prstClr>
                </a:solidFill>
                <a:latin typeface="Calibri" panose="020F0502020204030204"/>
              </a:rPr>
              <a:t>patient access</a:t>
            </a:r>
            <a:r>
              <a:rPr lang="en-CA" sz="1050" dirty="0">
                <a:solidFill>
                  <a:prstClr val="black">
                    <a:lumMod val="75000"/>
                    <a:lumOff val="25000"/>
                  </a:prstClr>
                </a:solidFill>
                <a:latin typeface="Calibri" panose="020F0502020204030204"/>
              </a:rPr>
              <a:t> to appropriate, comprehensive, quality primary health care for each community.</a:t>
            </a:r>
          </a:p>
          <a:p>
            <a:pPr marL="214313" indent="-214313" defTabSz="685800">
              <a:spcAft>
                <a:spcPts val="450"/>
              </a:spcAft>
              <a:buFont typeface="Wingdings" panose="05000000000000000000" pitchFamily="2" charset="2"/>
              <a:buChar char="Ø"/>
            </a:pPr>
            <a:r>
              <a:rPr lang="en-CA" sz="1050" dirty="0">
                <a:solidFill>
                  <a:prstClr val="black">
                    <a:lumMod val="75000"/>
                    <a:lumOff val="25000"/>
                  </a:prstClr>
                </a:solidFill>
                <a:latin typeface="Calibri" panose="020F0502020204030204"/>
              </a:rPr>
              <a:t>To </a:t>
            </a:r>
            <a:r>
              <a:rPr lang="en-CA" sz="1050" b="1" dirty="0">
                <a:solidFill>
                  <a:prstClr val="black">
                    <a:lumMod val="75000"/>
                    <a:lumOff val="25000"/>
                  </a:prstClr>
                </a:solidFill>
                <a:latin typeface="Calibri" panose="020F0502020204030204"/>
              </a:rPr>
              <a:t>improve</a:t>
            </a:r>
            <a:r>
              <a:rPr lang="en-CA" sz="1050" dirty="0">
                <a:solidFill>
                  <a:prstClr val="black">
                    <a:lumMod val="75000"/>
                    <a:lumOff val="25000"/>
                  </a:prstClr>
                </a:solidFill>
                <a:latin typeface="Calibri" panose="020F0502020204030204"/>
              </a:rPr>
              <a:t> </a:t>
            </a:r>
            <a:r>
              <a:rPr lang="en-CA" sz="1050" b="1" dirty="0">
                <a:solidFill>
                  <a:prstClr val="black">
                    <a:lumMod val="75000"/>
                    <a:lumOff val="25000"/>
                  </a:prstClr>
                </a:solidFill>
                <a:latin typeface="Calibri" panose="020F0502020204030204"/>
              </a:rPr>
              <a:t>support for patients</a:t>
            </a:r>
            <a:r>
              <a:rPr lang="en-CA" sz="1050" dirty="0">
                <a:solidFill>
                  <a:prstClr val="black">
                    <a:lumMod val="75000"/>
                    <a:lumOff val="25000"/>
                  </a:prstClr>
                </a:solidFill>
                <a:latin typeface="Calibri" panose="020F0502020204030204"/>
              </a:rPr>
              <a:t>, particularly vulnerable patients, through enhanced and simplified linkages between providers.</a:t>
            </a:r>
          </a:p>
          <a:p>
            <a:pPr marL="214313" indent="-214313" defTabSz="685800">
              <a:spcAft>
                <a:spcPts val="450"/>
              </a:spcAft>
              <a:buFont typeface="Wingdings" panose="05000000000000000000" pitchFamily="2" charset="2"/>
              <a:buChar char="Ø"/>
            </a:pPr>
            <a:r>
              <a:rPr lang="en-CA" sz="1050" dirty="0">
                <a:solidFill>
                  <a:prstClr val="black">
                    <a:lumMod val="75000"/>
                    <a:lumOff val="25000"/>
                  </a:prstClr>
                </a:solidFill>
                <a:latin typeface="Calibri" panose="020F0502020204030204"/>
              </a:rPr>
              <a:t>To contribute to a more effective, efficient, and </a:t>
            </a:r>
            <a:r>
              <a:rPr lang="en-CA" sz="1050" b="1" dirty="0">
                <a:solidFill>
                  <a:prstClr val="black">
                    <a:lumMod val="75000"/>
                    <a:lumOff val="25000"/>
                  </a:prstClr>
                </a:solidFill>
                <a:latin typeface="Calibri" panose="020F0502020204030204"/>
              </a:rPr>
              <a:t>sustainable health care system</a:t>
            </a:r>
            <a:r>
              <a:rPr lang="en-CA" sz="1050" dirty="0">
                <a:solidFill>
                  <a:prstClr val="black">
                    <a:lumMod val="75000"/>
                    <a:lumOff val="25000"/>
                  </a:prstClr>
                </a:solidFill>
                <a:latin typeface="Calibri" panose="020F0502020204030204"/>
              </a:rPr>
              <a:t> that will increase capacity and meet future patient needs.</a:t>
            </a:r>
          </a:p>
          <a:p>
            <a:pPr marL="214313" indent="-214313" defTabSz="685800">
              <a:spcAft>
                <a:spcPts val="450"/>
              </a:spcAft>
              <a:buFont typeface="Wingdings" panose="05000000000000000000" pitchFamily="2" charset="2"/>
              <a:buChar char="Ø"/>
            </a:pPr>
            <a:r>
              <a:rPr lang="en-CA" sz="1050" dirty="0">
                <a:solidFill>
                  <a:prstClr val="black">
                    <a:lumMod val="75000"/>
                    <a:lumOff val="25000"/>
                  </a:prstClr>
                </a:solidFill>
                <a:latin typeface="Calibri" panose="020F0502020204030204"/>
              </a:rPr>
              <a:t>To </a:t>
            </a:r>
            <a:r>
              <a:rPr lang="en-CA" sz="1050" b="1" dirty="0">
                <a:solidFill>
                  <a:prstClr val="black">
                    <a:lumMod val="75000"/>
                    <a:lumOff val="25000"/>
                  </a:prstClr>
                </a:solidFill>
                <a:latin typeface="Calibri" panose="020F0502020204030204"/>
              </a:rPr>
              <a:t>retain and attract family doctors</a:t>
            </a:r>
            <a:r>
              <a:rPr lang="en-CA" sz="1050" dirty="0">
                <a:solidFill>
                  <a:prstClr val="black">
                    <a:lumMod val="75000"/>
                    <a:lumOff val="25000"/>
                  </a:prstClr>
                </a:solidFill>
                <a:latin typeface="Calibri" panose="020F0502020204030204"/>
              </a:rPr>
              <a:t> and teams working with them in healthy and vibrant work environments.</a:t>
            </a:r>
          </a:p>
          <a:p>
            <a:pPr algn="ctr" defTabSz="685800"/>
            <a:endParaRPr lang="en-CA" sz="1050" dirty="0">
              <a:solidFill>
                <a:prstClr val="white"/>
              </a:solidFill>
              <a:latin typeface="Calibri" panose="020F0502020204030204"/>
            </a:endParaRPr>
          </a:p>
        </p:txBody>
      </p:sp>
      <p:pic>
        <p:nvPicPr>
          <p:cNvPr id="65" name="Picture 64">
            <a:extLst>
              <a:ext uri="{FF2B5EF4-FFF2-40B4-BE49-F238E27FC236}">
                <a16:creationId xmlns:a16="http://schemas.microsoft.com/office/drawing/2014/main" id="{8EA780D9-F1A0-4F13-B496-D039AE1FD3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086692" y="5508335"/>
            <a:ext cx="1678458" cy="419415"/>
          </a:xfrm>
          <a:prstGeom prst="rect">
            <a:avLst/>
          </a:prstGeom>
        </p:spPr>
      </p:pic>
      <p:pic>
        <p:nvPicPr>
          <p:cNvPr id="66" name="Picture 65" descr="C:\Users\R&amp;A-5\Dropbox\RA-Temporary Drive\Supporting Files\Logos\DFP Logos\Rural and Remote.jpg">
            <a:extLst>
              <a:ext uri="{FF2B5EF4-FFF2-40B4-BE49-F238E27FC236}">
                <a16:creationId xmlns:a16="http://schemas.microsoft.com/office/drawing/2014/main" id="{D6A9DA2F-219A-4F9F-B4F4-7A924F4F9B63}"/>
              </a:ext>
            </a:extLst>
          </p:cNvPr>
          <p:cNvPicPr/>
          <p:nvPr/>
        </p:nvPicPr>
        <p:blipFill rotWithShape="1">
          <a:blip r:embed="rId3" cstate="print">
            <a:extLst>
              <a:ext uri="{28A0092B-C50C-407E-A947-70E740481C1C}">
                <a14:useLocalDpi xmlns:a14="http://schemas.microsoft.com/office/drawing/2010/main" val="0"/>
              </a:ext>
            </a:extLst>
          </a:blip>
          <a:srcRect t="13427" r="333" b="28309"/>
          <a:stretch/>
        </p:blipFill>
        <p:spPr bwMode="auto">
          <a:xfrm>
            <a:off x="5084787" y="5526637"/>
            <a:ext cx="2020766" cy="4385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713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smtClean="0"/>
              <a:t>Questions?</a:t>
            </a:r>
            <a:endParaRPr lang="en-CA" sz="3600" dirty="0"/>
          </a:p>
        </p:txBody>
      </p:sp>
      <p:sp>
        <p:nvSpPr>
          <p:cNvPr id="3" name="Subtitle 2"/>
          <p:cNvSpPr>
            <a:spLocks noGrp="1"/>
          </p:cNvSpPr>
          <p:nvPr>
            <p:ph type="subTitle" idx="1"/>
          </p:nvPr>
        </p:nvSpPr>
        <p:spPr/>
        <p:txBody>
          <a:bodyPr/>
          <a:lstStyle/>
          <a:p>
            <a:r>
              <a:rPr lang="en-US" dirty="0" smtClean="0"/>
              <a:t>Email: </a:t>
            </a:r>
            <a:r>
              <a:rPr lang="en-US" dirty="0" smtClean="0">
                <a:hlinkClick r:id="rId3"/>
              </a:rPr>
              <a:t>evaluation@doctorsofbc.ca</a:t>
            </a:r>
            <a:r>
              <a:rPr lang="en-US" dirty="0" smtClean="0"/>
              <a:t> </a:t>
            </a:r>
            <a:endParaRPr lang="en-CA" dirty="0"/>
          </a:p>
        </p:txBody>
      </p:sp>
      <p:pic>
        <p:nvPicPr>
          <p:cNvPr id="5" name="Picture 4"/>
          <p:cNvPicPr>
            <a:picLocks noChangeAspect="1"/>
          </p:cNvPicPr>
          <p:nvPr/>
        </p:nvPicPr>
        <p:blipFill>
          <a:blip r:embed="rId4"/>
          <a:stretch>
            <a:fillRect/>
          </a:stretch>
        </p:blipFill>
        <p:spPr>
          <a:xfrm>
            <a:off x="3505200" y="5867400"/>
            <a:ext cx="2719934" cy="781051"/>
          </a:xfrm>
          <a:prstGeom prst="rect">
            <a:avLst/>
          </a:prstGeom>
        </p:spPr>
      </p:pic>
    </p:spTree>
    <p:extLst>
      <p:ext uri="{BB962C8B-B14F-4D97-AF65-F5344CB8AC3E}">
        <p14:creationId xmlns:p14="http://schemas.microsoft.com/office/powerpoint/2010/main" val="114195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0912" y="75406"/>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smtClean="0">
                <a:ln>
                  <a:noFill/>
                </a:ln>
                <a:solidFill>
                  <a:srgbClr val="006D8A"/>
                </a:solidFill>
                <a:effectLst/>
                <a:uLnTx/>
                <a:uFillTx/>
                <a:latin typeface="Verdana" pitchFamily="34" charset="0"/>
                <a:ea typeface="+mj-ea"/>
                <a:cs typeface="+mj-cs"/>
              </a:rPr>
              <a:t>Technology Overview</a:t>
            </a:r>
            <a:endParaRPr kumimoji="0" lang="en-CA" altLang="en-US" sz="3000" b="1" i="0" u="none" strike="noStrike" kern="1200" cap="none" spc="0" normalizeH="0" baseline="0" noProof="0" dirty="0">
              <a:ln>
                <a:noFill/>
              </a:ln>
              <a:solidFill>
                <a:srgbClr val="006D8A"/>
              </a:solidFill>
              <a:effectLst/>
              <a:uLnTx/>
              <a:uFillTx/>
              <a:latin typeface="Verdana" pitchFamily="34" charset="0"/>
              <a:ea typeface="+mj-ea"/>
              <a:cs typeface="+mj-cs"/>
            </a:endParaRPr>
          </a:p>
        </p:txBody>
      </p:sp>
      <p:sp>
        <p:nvSpPr>
          <p:cNvPr id="5" name="Content Placeholder 1"/>
          <p:cNvSpPr txBox="1">
            <a:spLocks/>
          </p:cNvSpPr>
          <p:nvPr/>
        </p:nvSpPr>
        <p:spPr>
          <a:xfrm>
            <a:off x="282507" y="1331913"/>
            <a:ext cx="6118294" cy="514508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688A"/>
              </a:buClr>
              <a:buSzTx/>
              <a:buFontTx/>
              <a:buNone/>
              <a:tabLst/>
              <a:defRPr/>
            </a:pPr>
            <a:r>
              <a:rPr kumimoji="0" lang="en-US"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You are currently muted</a:t>
            </a:r>
            <a:r>
              <a:rPr kumimoji="0" lang="en-US"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To ask a question, or make a comment, please raise your hand.</a:t>
            </a:r>
          </a:p>
          <a:p>
            <a:pPr marL="0" marR="0" lvl="0" indent="0" algn="l" defTabSz="914400" rtl="0" eaLnBrk="1" fontAlgn="auto" latinLnBrk="0" hangingPunct="1">
              <a:lnSpc>
                <a:spcPct val="100000"/>
              </a:lnSpc>
              <a:spcBef>
                <a:spcPct val="20000"/>
              </a:spcBef>
              <a:spcAft>
                <a:spcPts val="0"/>
              </a:spcAft>
              <a:buClr>
                <a:srgbClr val="00688A"/>
              </a:buClr>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30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When your hand is raised</a:t>
            </a:r>
            <a:r>
              <a:rPr kumimoji="0" lang="en-US"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ct val="20000"/>
              </a:spcBef>
              <a:spcAft>
                <a:spcPts val="3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button will look like this:</a:t>
            </a:r>
          </a:p>
          <a:p>
            <a:pPr marL="0" marR="0" lvl="0" indent="0" algn="l" defTabSz="914400" rtl="0" eaLnBrk="1" fontAlgn="auto" latinLnBrk="0" hangingPunct="1">
              <a:lnSpc>
                <a:spcPct val="100000"/>
              </a:lnSpc>
              <a:spcBef>
                <a:spcPct val="20000"/>
              </a:spcBef>
              <a:spcAft>
                <a:spcPts val="0"/>
              </a:spcAft>
              <a:buClr>
                <a:srgbClr val="00688A"/>
              </a:buClr>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endParaRPr kumimoji="0" lang="en-US"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If you’re experiencing technical difficulties you can send </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 message </a:t>
            </a:r>
            <a:r>
              <a:rPr kumimoji="0" lang="en-US"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a:t>
            </a:r>
            <a:r>
              <a:rPr kumimoji="0" lang="en-US"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organizers </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through the questions window</a:t>
            </a:r>
            <a:r>
              <a:rPr kumimoji="0" lang="en-US" sz="2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endParaRPr kumimoji="0" lang="en-US" sz="2000" b="0" i="0" u="none" strike="noStrike" kern="1200" cap="none" spc="0" normalizeH="0" baseline="0" noProof="0" dirty="0" smtClean="0">
              <a:ln>
                <a:noFill/>
              </a:ln>
              <a:solidFill>
                <a:srgbClr val="141313"/>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141313"/>
                </a:solidFill>
                <a:effectLst/>
                <a:uLnTx/>
                <a:uFillTx/>
                <a:latin typeface="Calibri"/>
                <a:ea typeface="+mn-ea"/>
                <a:cs typeface="+mn-cs"/>
              </a:rPr>
              <a:t>Note: questions </a:t>
            </a:r>
            <a:r>
              <a:rPr kumimoji="0" lang="en-US" sz="1800" b="0" i="0" u="none" strike="noStrike" kern="1200" cap="none" spc="0" normalizeH="0" baseline="0" noProof="0" dirty="0">
                <a:ln>
                  <a:noFill/>
                </a:ln>
                <a:solidFill>
                  <a:srgbClr val="141313"/>
                </a:solidFill>
                <a:effectLst/>
                <a:uLnTx/>
                <a:uFillTx/>
                <a:latin typeface="Calibri"/>
                <a:ea typeface="+mn-ea"/>
                <a:cs typeface="+mn-cs"/>
              </a:rPr>
              <a:t>are sent to the </a:t>
            </a:r>
            <a:r>
              <a:rPr kumimoji="0" lang="en-US" sz="1800" b="0" i="0" u="none" strike="noStrike" kern="1200" cap="none" spc="0" normalizeH="0" baseline="0" noProof="0" dirty="0" smtClean="0">
                <a:ln>
                  <a:noFill/>
                </a:ln>
                <a:solidFill>
                  <a:srgbClr val="141313"/>
                </a:solidFill>
                <a:effectLst/>
                <a:uLnTx/>
                <a:uFillTx/>
                <a:latin typeface="Calibri"/>
                <a:ea typeface="+mn-ea"/>
                <a:cs typeface="+mn-cs"/>
              </a:rPr>
              <a:t>organizers only</a:t>
            </a:r>
            <a:r>
              <a:rPr kumimoji="0" lang="en-US" sz="1800" b="0" i="0" u="none" strike="noStrike" kern="1200" cap="none" spc="0" normalizeH="0" baseline="0" noProof="0" dirty="0">
                <a:ln>
                  <a:noFill/>
                </a:ln>
                <a:solidFill>
                  <a:srgbClr val="141313"/>
                </a:solidFill>
                <a:effectLst/>
                <a:uLnTx/>
                <a:uFillTx/>
                <a:latin typeface="Calibri"/>
                <a:ea typeface="+mn-ea"/>
                <a:cs typeface="+mn-cs"/>
              </a:rPr>
              <a:t>. Other webinar attendees won’t see them unless the organizer shares both the question and response with all attendees.</a:t>
            </a:r>
          </a:p>
          <a:p>
            <a:pPr marL="0" marR="0" lvl="0" indent="0" algn="l" defTabSz="914400" rtl="0" eaLnBrk="1" fontAlgn="auto" latinLnBrk="0" hangingPunct="1">
              <a:lnSpc>
                <a:spcPct val="100000"/>
              </a:lnSpc>
              <a:spcBef>
                <a:spcPct val="20000"/>
              </a:spcBef>
              <a:spcAft>
                <a:spcPts val="0"/>
              </a:spcAft>
              <a:buClr>
                <a:srgbClr val="00688A"/>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
                <a:srgbClr val="00688A"/>
              </a:buClr>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2105" b="12863"/>
          <a:stretch/>
        </p:blipFill>
        <p:spPr bwMode="auto">
          <a:xfrm>
            <a:off x="6461255" y="594518"/>
            <a:ext cx="2459587" cy="517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669" b="9297"/>
          <a:stretch/>
        </p:blipFill>
        <p:spPr bwMode="auto">
          <a:xfrm>
            <a:off x="4432852" y="2438401"/>
            <a:ext cx="672548" cy="75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461255" y="1981200"/>
            <a:ext cx="244345" cy="3792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6400800" y="533400"/>
            <a:ext cx="304800" cy="227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Arrow Connector 6"/>
          <p:cNvCxnSpPr/>
          <p:nvPr/>
        </p:nvCxnSpPr>
        <p:spPr>
          <a:xfrm>
            <a:off x="3200400" y="4648200"/>
            <a:ext cx="3260855" cy="457200"/>
          </a:xfrm>
          <a:prstGeom prst="straightConnector1">
            <a:avLst/>
          </a:prstGeom>
          <a:ln w="28575">
            <a:solidFill>
              <a:srgbClr val="DC661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446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106" y="914400"/>
            <a:ext cx="7848600" cy="1066800"/>
          </a:xfrm>
        </p:spPr>
        <p:txBody>
          <a:bodyPr/>
          <a:lstStyle/>
          <a:p>
            <a:r>
              <a:rPr lang="en-US" dirty="0" smtClean="0"/>
              <a:t>Agenda</a:t>
            </a:r>
            <a:endParaRPr lang="en-CA" dirty="0"/>
          </a:p>
        </p:txBody>
      </p:sp>
      <p:sp>
        <p:nvSpPr>
          <p:cNvPr id="3" name="Content Placeholder 2"/>
          <p:cNvSpPr>
            <a:spLocks noGrp="1"/>
          </p:cNvSpPr>
          <p:nvPr>
            <p:ph idx="1"/>
          </p:nvPr>
        </p:nvSpPr>
        <p:spPr>
          <a:xfrm>
            <a:off x="990600" y="1828800"/>
            <a:ext cx="7848600" cy="3535363"/>
          </a:xfrm>
        </p:spPr>
        <p:txBody>
          <a:bodyPr>
            <a:normAutofit/>
          </a:bodyPr>
          <a:lstStyle/>
          <a:p>
            <a:pPr lvl="0"/>
            <a:r>
              <a:rPr lang="en-CA" dirty="0" smtClean="0"/>
              <a:t>GPSC </a:t>
            </a:r>
            <a:r>
              <a:rPr lang="en-CA" dirty="0"/>
              <a:t>PMH </a:t>
            </a:r>
            <a:r>
              <a:rPr lang="en-CA" dirty="0" smtClean="0"/>
              <a:t>Evaluation </a:t>
            </a:r>
            <a:r>
              <a:rPr lang="en-CA" dirty="0"/>
              <a:t>P</a:t>
            </a:r>
            <a:r>
              <a:rPr lang="en-CA" dirty="0" smtClean="0"/>
              <a:t>rovincial overview </a:t>
            </a:r>
          </a:p>
          <a:p>
            <a:pPr lvl="0"/>
            <a:r>
              <a:rPr lang="en-US" dirty="0" smtClean="0"/>
              <a:t>PMH Assessment: East Kootenay, and Mission </a:t>
            </a:r>
            <a:endParaRPr lang="en-CA" dirty="0"/>
          </a:p>
          <a:p>
            <a:pPr lvl="0"/>
            <a:r>
              <a:rPr lang="en-US" dirty="0"/>
              <a:t>Case </a:t>
            </a:r>
            <a:r>
              <a:rPr lang="en-US" dirty="0" smtClean="0"/>
              <a:t>Studies: Central Okanagan </a:t>
            </a:r>
          </a:p>
          <a:p>
            <a:pPr lvl="0"/>
            <a:r>
              <a:rPr lang="en-US" dirty="0" smtClean="0"/>
              <a:t>Most </a:t>
            </a:r>
            <a:r>
              <a:rPr lang="en-US" dirty="0"/>
              <a:t>Significant Change (MSC) </a:t>
            </a:r>
            <a:r>
              <a:rPr lang="en-US" dirty="0" smtClean="0"/>
              <a:t>Stories: Kootenay Boundary</a:t>
            </a:r>
            <a:endParaRPr lang="en-CA" dirty="0"/>
          </a:p>
          <a:p>
            <a:pPr lvl="0"/>
            <a:r>
              <a:rPr lang="en-US" dirty="0"/>
              <a:t>Local </a:t>
            </a:r>
            <a:r>
              <a:rPr lang="en-US" dirty="0" smtClean="0"/>
              <a:t>evaluation: North Shore, Rural </a:t>
            </a:r>
            <a:r>
              <a:rPr lang="en-US" smtClean="0"/>
              <a:t>&amp; Remote, </a:t>
            </a:r>
            <a:r>
              <a:rPr lang="en-US" dirty="0" smtClean="0"/>
              <a:t>and Kootenay Boundary</a:t>
            </a:r>
            <a:endParaRPr lang="en-CA" dirty="0"/>
          </a:p>
        </p:txBody>
      </p:sp>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76200" y="76200"/>
            <a:ext cx="609600" cy="609600"/>
          </a:xfrm>
          <a:prstGeom prst="rect">
            <a:avLst/>
          </a:prstGeom>
        </p:spPr>
      </p:pic>
      <p:pic>
        <p:nvPicPr>
          <p:cNvPr id="5" name="Picture 4"/>
          <p:cNvPicPr>
            <a:picLocks noChangeAspect="1"/>
          </p:cNvPicPr>
          <p:nvPr/>
        </p:nvPicPr>
        <p:blipFill>
          <a:blip r:embed="rId3"/>
          <a:stretch>
            <a:fillRect/>
          </a:stretch>
        </p:blipFill>
        <p:spPr>
          <a:xfrm>
            <a:off x="1116106" y="91440"/>
            <a:ext cx="2209800" cy="634562"/>
          </a:xfrm>
          <a:prstGeom prst="rect">
            <a:avLst/>
          </a:prstGeom>
        </p:spPr>
      </p:pic>
    </p:spTree>
    <p:extLst>
      <p:ext uri="{BB962C8B-B14F-4D97-AF65-F5344CB8AC3E}">
        <p14:creationId xmlns:p14="http://schemas.microsoft.com/office/powerpoint/2010/main" val="241347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CA" dirty="0"/>
          </a:p>
        </p:txBody>
      </p:sp>
      <p:sp>
        <p:nvSpPr>
          <p:cNvPr id="3" name="Content Placeholder 2"/>
          <p:cNvSpPr>
            <a:spLocks noGrp="1"/>
          </p:cNvSpPr>
          <p:nvPr>
            <p:ph idx="1"/>
          </p:nvPr>
        </p:nvSpPr>
        <p:spPr/>
        <p:txBody>
          <a:bodyPr/>
          <a:lstStyle/>
          <a:p>
            <a:r>
              <a:rPr lang="en-US" dirty="0" smtClean="0"/>
              <a:t>Provide a brief review and update of the provincial PMH evaluation framework</a:t>
            </a:r>
          </a:p>
          <a:p>
            <a:pPr marL="0" indent="0">
              <a:buNone/>
            </a:pPr>
            <a:endParaRPr lang="en-US" dirty="0" smtClean="0"/>
          </a:p>
          <a:p>
            <a:r>
              <a:rPr lang="en-US" dirty="0" smtClean="0"/>
              <a:t>Have a space to share PMH evaluation experiences to date from participating communities (provincial and local components)</a:t>
            </a:r>
            <a:endParaRPr lang="en-CA" dirty="0"/>
          </a:p>
        </p:txBody>
      </p:sp>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76200" y="76200"/>
            <a:ext cx="609600" cy="609600"/>
          </a:xfrm>
          <a:prstGeom prst="rect">
            <a:avLst/>
          </a:prstGeom>
        </p:spPr>
      </p:pic>
      <p:pic>
        <p:nvPicPr>
          <p:cNvPr id="5" name="Picture 4"/>
          <p:cNvPicPr>
            <a:picLocks noChangeAspect="1"/>
          </p:cNvPicPr>
          <p:nvPr/>
        </p:nvPicPr>
        <p:blipFill>
          <a:blip r:embed="rId4"/>
          <a:stretch>
            <a:fillRect/>
          </a:stretch>
        </p:blipFill>
        <p:spPr>
          <a:xfrm>
            <a:off x="1116106" y="91440"/>
            <a:ext cx="2209800" cy="634562"/>
          </a:xfrm>
          <a:prstGeom prst="rect">
            <a:avLst/>
          </a:prstGeom>
        </p:spPr>
      </p:pic>
    </p:spTree>
    <p:extLst>
      <p:ext uri="{BB962C8B-B14F-4D97-AF65-F5344CB8AC3E}">
        <p14:creationId xmlns:p14="http://schemas.microsoft.com/office/powerpoint/2010/main" val="14397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9"/>
          <p:cNvSpPr txBox="1">
            <a:spLocks/>
          </p:cNvSpPr>
          <p:nvPr/>
        </p:nvSpPr>
        <p:spPr>
          <a:xfrm>
            <a:off x="1676400" y="3886200"/>
            <a:ext cx="7010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2" name="Title 1"/>
          <p:cNvSpPr>
            <a:spLocks noGrp="1"/>
          </p:cNvSpPr>
          <p:nvPr>
            <p:ph type="title"/>
          </p:nvPr>
        </p:nvSpPr>
        <p:spPr>
          <a:xfrm>
            <a:off x="990600" y="1219200"/>
            <a:ext cx="7924800" cy="990600"/>
          </a:xfrm>
        </p:spPr>
        <p:txBody>
          <a:bodyPr>
            <a:normAutofit/>
          </a:bodyPr>
          <a:lstStyle/>
          <a:p>
            <a:r>
              <a:rPr lang="en-US" sz="3600" dirty="0" smtClean="0"/>
              <a:t>GPSC PMH Evaluation Framework</a:t>
            </a:r>
            <a:endParaRPr lang="en-CA" sz="3600" dirty="0"/>
          </a:p>
        </p:txBody>
      </p:sp>
      <p:pic>
        <p:nvPicPr>
          <p:cNvPr id="4" name="Content Placeholder 3"/>
          <p:cNvPicPr>
            <a:picLocks noGrp="1" noChangeAspect="1"/>
          </p:cNvPicPr>
          <p:nvPr>
            <p:ph idx="1"/>
          </p:nvPr>
        </p:nvPicPr>
        <p:blipFill>
          <a:blip r:embed="rId3"/>
          <a:stretch>
            <a:fillRect/>
          </a:stretch>
        </p:blipFill>
        <p:spPr>
          <a:xfrm>
            <a:off x="2803461" y="2133600"/>
            <a:ext cx="4299078" cy="4167717"/>
          </a:xfrm>
          <a:prstGeom prst="rect">
            <a:avLst/>
          </a:prstGeom>
        </p:spPr>
      </p:pic>
      <p:pic>
        <p:nvPicPr>
          <p:cNvPr id="5" name="Picture 4"/>
          <p:cNvPicPr>
            <a:picLocks noChangeAspect="1"/>
          </p:cNvPicPr>
          <p:nvPr/>
        </p:nvPicPr>
        <p:blipFill>
          <a:blip r:embed="rId4">
            <a:duotone>
              <a:schemeClr val="bg2">
                <a:shade val="45000"/>
                <a:satMod val="135000"/>
              </a:schemeClr>
              <a:prstClr val="white"/>
            </a:duotone>
          </a:blip>
          <a:stretch>
            <a:fillRect/>
          </a:stretch>
        </p:blipFill>
        <p:spPr>
          <a:xfrm>
            <a:off x="76200" y="76200"/>
            <a:ext cx="609600" cy="609600"/>
          </a:xfrm>
          <a:prstGeom prst="rect">
            <a:avLst/>
          </a:prstGeom>
        </p:spPr>
      </p:pic>
      <p:pic>
        <p:nvPicPr>
          <p:cNvPr id="6" name="Picture 5"/>
          <p:cNvPicPr>
            <a:picLocks noChangeAspect="1"/>
          </p:cNvPicPr>
          <p:nvPr/>
        </p:nvPicPr>
        <p:blipFill>
          <a:blip r:embed="rId5"/>
          <a:stretch>
            <a:fillRect/>
          </a:stretch>
        </p:blipFill>
        <p:spPr>
          <a:xfrm>
            <a:off x="1116106" y="91440"/>
            <a:ext cx="2209800" cy="634562"/>
          </a:xfrm>
          <a:prstGeom prst="rect">
            <a:avLst/>
          </a:prstGeom>
        </p:spPr>
      </p:pic>
    </p:spTree>
    <p:extLst>
      <p:ext uri="{BB962C8B-B14F-4D97-AF65-F5344CB8AC3E}">
        <p14:creationId xmlns:p14="http://schemas.microsoft.com/office/powerpoint/2010/main" val="2775436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9"/>
          <p:cNvSpPr txBox="1">
            <a:spLocks/>
          </p:cNvSpPr>
          <p:nvPr/>
        </p:nvSpPr>
        <p:spPr>
          <a:xfrm>
            <a:off x="1676400" y="3886200"/>
            <a:ext cx="7010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2" name="Title 1"/>
          <p:cNvSpPr>
            <a:spLocks noGrp="1"/>
          </p:cNvSpPr>
          <p:nvPr>
            <p:ph type="title"/>
          </p:nvPr>
        </p:nvSpPr>
        <p:spPr>
          <a:xfrm>
            <a:off x="1143000" y="1219200"/>
            <a:ext cx="7543800" cy="990600"/>
          </a:xfrm>
        </p:spPr>
        <p:txBody>
          <a:bodyPr>
            <a:normAutofit/>
          </a:bodyPr>
          <a:lstStyle/>
          <a:p>
            <a:r>
              <a:rPr lang="en-US" sz="3600" dirty="0" smtClean="0"/>
              <a:t>PMH Evaluation Methods</a:t>
            </a:r>
            <a:endParaRPr lang="en-C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2363759"/>
              </p:ext>
            </p:extLst>
          </p:nvPr>
        </p:nvGraphicFramePr>
        <p:xfrm>
          <a:off x="1257299" y="2286000"/>
          <a:ext cx="7277100" cy="3789067"/>
        </p:xfrm>
        <a:graphic>
          <a:graphicData uri="http://schemas.openxmlformats.org/drawingml/2006/table">
            <a:tbl>
              <a:tblPr firstRow="1" firstCol="1" bandRow="1"/>
              <a:tblGrid>
                <a:gridCol w="1913053">
                  <a:extLst>
                    <a:ext uri="{9D8B030D-6E8A-4147-A177-3AD203B41FA5}">
                      <a16:colId xmlns:a16="http://schemas.microsoft.com/office/drawing/2014/main" val="2787884936"/>
                    </a:ext>
                  </a:extLst>
                </a:gridCol>
                <a:gridCol w="1275368">
                  <a:extLst>
                    <a:ext uri="{9D8B030D-6E8A-4147-A177-3AD203B41FA5}">
                      <a16:colId xmlns:a16="http://schemas.microsoft.com/office/drawing/2014/main" val="1885579398"/>
                    </a:ext>
                  </a:extLst>
                </a:gridCol>
                <a:gridCol w="1270419">
                  <a:extLst>
                    <a:ext uri="{9D8B030D-6E8A-4147-A177-3AD203B41FA5}">
                      <a16:colId xmlns:a16="http://schemas.microsoft.com/office/drawing/2014/main" val="26270012"/>
                    </a:ext>
                  </a:extLst>
                </a:gridCol>
                <a:gridCol w="1409130">
                  <a:extLst>
                    <a:ext uri="{9D8B030D-6E8A-4147-A177-3AD203B41FA5}">
                      <a16:colId xmlns:a16="http://schemas.microsoft.com/office/drawing/2014/main" val="1073242329"/>
                    </a:ext>
                  </a:extLst>
                </a:gridCol>
                <a:gridCol w="1409130">
                  <a:extLst>
                    <a:ext uri="{9D8B030D-6E8A-4147-A177-3AD203B41FA5}">
                      <a16:colId xmlns:a16="http://schemas.microsoft.com/office/drawing/2014/main" val="732466232"/>
                    </a:ext>
                  </a:extLst>
                </a:gridCol>
              </a:tblGrid>
              <a:tr h="420191">
                <a:tc rowSpan="2">
                  <a:txBody>
                    <a:bodyPr/>
                    <a:lstStyle/>
                    <a:p>
                      <a:pPr marL="0" marR="0" algn="ctr">
                        <a:lnSpc>
                          <a:spcPct val="100000"/>
                        </a:lnSpc>
                        <a:spcBef>
                          <a:spcPts val="0"/>
                        </a:spcBef>
                        <a:spcAft>
                          <a:spcPts val="0"/>
                        </a:spcAft>
                      </a:pPr>
                      <a:r>
                        <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Methods</a:t>
                      </a:r>
                      <a:endParaRPr lang="en-C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marR="0" algn="ctr">
                        <a:lnSpc>
                          <a:spcPct val="100000"/>
                        </a:lnSpc>
                        <a:spcBef>
                          <a:spcPts val="0"/>
                        </a:spcBef>
                        <a:spcAft>
                          <a:spcPts val="0"/>
                        </a:spcAf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Key Outcome Areas</a:t>
                      </a:r>
                      <a:endParaRPr lang="en-C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102251560"/>
                  </a:ext>
                </a:extLst>
              </a:tr>
              <a:tr h="747802">
                <a:tc vMerge="1">
                  <a:txBody>
                    <a:bodyPr/>
                    <a:lstStyle/>
                    <a:p>
                      <a:endParaRPr lang="en-CA"/>
                    </a:p>
                  </a:txBody>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Access</a:t>
                      </a:r>
                      <a:endParaRPr lang="en-C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C09B"/>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Cost</a:t>
                      </a:r>
                      <a:endParaRPr lang="en-C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661E"/>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Patient Experience</a:t>
                      </a:r>
                      <a:endParaRPr lang="en-C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8981"/>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Physician Experience</a:t>
                      </a:r>
                      <a:endParaRPr lang="en-CA"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D8A"/>
                    </a:solidFill>
                  </a:tcPr>
                </a:tc>
                <a:extLst>
                  <a:ext uri="{0D108BD9-81ED-4DB2-BD59-A6C34878D82A}">
                    <a16:rowId xmlns:a16="http://schemas.microsoft.com/office/drawing/2014/main" val="3456240595"/>
                  </a:ext>
                </a:extLst>
              </a:tr>
              <a:tr h="407221">
                <a:tc>
                  <a:txBody>
                    <a:bodyPr/>
                    <a:lstStyle/>
                    <a:p>
                      <a:pPr marL="0" marR="0" algn="l">
                        <a:lnSpc>
                          <a:spcPct val="100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PMH Assessment Survey</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8981">
                        <a:alpha val="20000"/>
                      </a:srgbClr>
                    </a:solid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8981">
                        <a:alpha val="20000"/>
                      </a:srgbClr>
                    </a:solid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8981">
                        <a:alpha val="20000"/>
                      </a:srgbClr>
                    </a:solid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quantitative</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2323434"/>
                  </a:ext>
                </a:extLst>
              </a:tr>
              <a:tr h="407221">
                <a:tc>
                  <a:txBody>
                    <a:bodyPr/>
                    <a:lstStyle/>
                    <a:p>
                      <a:pPr marL="0" marR="0" algn="l">
                        <a:lnSpc>
                          <a:spcPct val="10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Case </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Studies</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qualitative</a:t>
                      </a:r>
                      <a:endParaRPr lang="en-CA"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8981">
                        <a:alpha val="20000"/>
                      </a:srgbClr>
                    </a:solidFill>
                  </a:tcPr>
                </a:tc>
                <a:tc>
                  <a:txBody>
                    <a:bodyPr/>
                    <a:lstStyle/>
                    <a:p>
                      <a:pPr marL="0" marR="0" algn="ctr">
                        <a:lnSpc>
                          <a:spcPct val="100000"/>
                        </a:lnSpc>
                        <a:spcBef>
                          <a:spcPts val="0"/>
                        </a:spcBef>
                        <a:spcAft>
                          <a:spcPts val="0"/>
                        </a:spcAft>
                      </a:pP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qualitative</a:t>
                      </a:r>
                      <a:endParaRPr lang="en-CA"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qualitative</a:t>
                      </a:r>
                      <a:endParaRPr lang="en-CA"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8466738"/>
                  </a:ext>
                </a:extLst>
              </a:tr>
              <a:tr h="407221">
                <a:tc>
                  <a:txBody>
                    <a:bodyPr/>
                    <a:lstStyle/>
                    <a:p>
                      <a:pPr marL="0" marR="0" algn="l">
                        <a:lnSpc>
                          <a:spcPct val="10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Most Significant </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Change Stories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qualitative</a:t>
                      </a:r>
                      <a:endParaRPr lang="en-CA"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8981">
                        <a:alpha val="20000"/>
                      </a:srgbClr>
                    </a:solidFill>
                  </a:tcPr>
                </a:tc>
                <a:tc>
                  <a:txBody>
                    <a:bodyPr/>
                    <a:lstStyle/>
                    <a:p>
                      <a:pPr marL="0" marR="0" algn="ctr">
                        <a:lnSpc>
                          <a:spcPct val="100000"/>
                        </a:lnSpc>
                        <a:spcBef>
                          <a:spcPts val="0"/>
                        </a:spcBef>
                        <a:spcAft>
                          <a:spcPts val="0"/>
                        </a:spcAft>
                      </a:pP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qualitative</a:t>
                      </a:r>
                      <a:endParaRPr lang="en-CA"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qualitative</a:t>
                      </a:r>
                      <a:endParaRPr lang="en-CA" sz="1000" dirty="0">
                        <a:solidFill>
                          <a:srgbClr val="006D8A"/>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8508256"/>
                  </a:ext>
                </a:extLst>
              </a:tr>
              <a:tr h="475090">
                <a:tc>
                  <a:txBody>
                    <a:bodyPr/>
                    <a:lstStyle/>
                    <a:p>
                      <a:pPr marL="0" marR="0" algn="l">
                        <a:lnSpc>
                          <a:spcPct val="10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Patient </a:t>
                      </a: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Survey (CCHS + GPSC)</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quantitative</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8981">
                        <a:alpha val="20000"/>
                      </a:srgbClr>
                    </a:solid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quantitative</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8981">
                        <a:alpha val="20000"/>
                      </a:srgbClr>
                    </a:solidFill>
                  </a:tcPr>
                </a:tc>
                <a:extLst>
                  <a:ext uri="{0D108BD9-81ED-4DB2-BD59-A6C34878D82A}">
                    <a16:rowId xmlns:a16="http://schemas.microsoft.com/office/drawing/2014/main" val="4175457025"/>
                  </a:ext>
                </a:extLst>
              </a:tr>
              <a:tr h="475090">
                <a:tc>
                  <a:txBody>
                    <a:bodyPr/>
                    <a:lstStyle/>
                    <a:p>
                      <a:pPr marL="0" marR="0" algn="l">
                        <a:lnSpc>
                          <a:spcPct val="100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MOH Administrative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data</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quantitative</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quantitative</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quantitative</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solidFill>
                          <a:srgbClr val="DC661E"/>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8981">
                        <a:alpha val="20000"/>
                      </a:srgbClr>
                    </a:solidFill>
                  </a:tcPr>
                </a:tc>
                <a:extLst>
                  <a:ext uri="{0D108BD9-81ED-4DB2-BD59-A6C34878D82A}">
                    <a16:rowId xmlns:a16="http://schemas.microsoft.com/office/drawing/2014/main" val="1344978294"/>
                  </a:ext>
                </a:extLst>
              </a:tr>
              <a:tr h="449231">
                <a:tc>
                  <a:txBody>
                    <a:bodyPr/>
                    <a:lstStyle/>
                    <a:p>
                      <a:pPr marL="0" marR="0" algn="l">
                        <a:lnSpc>
                          <a:spcPct val="10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Document review</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000" dirty="0" smtClean="0">
                          <a:solidFill>
                            <a:srgbClr val="006D8A"/>
                          </a:solidFill>
                          <a:effectLst/>
                          <a:latin typeface="Calibri" panose="020F0502020204030204" pitchFamily="34" charset="0"/>
                          <a:ea typeface="Calibri" panose="020F0502020204030204" pitchFamily="34" charset="0"/>
                          <a:cs typeface="Times New Roman" panose="02020603050405020304" pitchFamily="18" charset="0"/>
                        </a:rPr>
                        <a:t>Mixed</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000" dirty="0" smtClean="0">
                          <a:solidFill>
                            <a:srgbClr val="DC661E"/>
                          </a:solidFill>
                          <a:effectLst/>
                          <a:latin typeface="Calibri" panose="020F0502020204030204" pitchFamily="34" charset="0"/>
                          <a:ea typeface="Calibri" panose="020F0502020204030204" pitchFamily="34" charset="0"/>
                          <a:cs typeface="Times New Roman" panose="02020603050405020304" pitchFamily="18" charset="0"/>
                        </a:rPr>
                        <a:t>Method</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6D8A"/>
                          </a:solidFill>
                          <a:effectLst/>
                          <a:uLnTx/>
                          <a:uFillTx/>
                          <a:latin typeface="Calibri" panose="020F0502020204030204" pitchFamily="34" charset="0"/>
                          <a:ea typeface="Calibri" panose="020F0502020204030204" pitchFamily="34" charset="0"/>
                          <a:cs typeface="Times New Roman" panose="02020603050405020304" pitchFamily="18" charset="0"/>
                        </a:rPr>
                        <a:t>Mixed</a:t>
                      </a:r>
                      <a:r>
                        <a:rPr kumimoji="0" lang="en-US" sz="1000" b="0" i="0" u="none" strike="noStrike" kern="1200" cap="none" spc="0" normalizeH="0" baseline="0" noProof="0" dirty="0" smtClean="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kern="1200" cap="none" spc="0" normalizeH="0" baseline="0" noProof="0" dirty="0" smtClean="0">
                          <a:ln>
                            <a:noFill/>
                          </a:ln>
                          <a:solidFill>
                            <a:srgbClr val="DC661E"/>
                          </a:solidFill>
                          <a:effectLst/>
                          <a:uLnTx/>
                          <a:uFillTx/>
                          <a:latin typeface="Calibri" panose="020F0502020204030204" pitchFamily="34" charset="0"/>
                          <a:ea typeface="Calibri" panose="020F0502020204030204" pitchFamily="34" charset="0"/>
                          <a:cs typeface="Times New Roman" panose="02020603050405020304" pitchFamily="18" charset="0"/>
                        </a:rPr>
                        <a:t>Method</a:t>
                      </a:r>
                      <a:r>
                        <a:rPr kumimoji="0" lang="en-US" sz="1000" b="0" i="0" u="none" strike="noStrike" kern="1200" cap="none" spc="0" normalizeH="0" baseline="0" noProof="0" dirty="0" smtClean="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CA" sz="10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6D8A"/>
                          </a:solidFill>
                          <a:effectLst/>
                          <a:uLnTx/>
                          <a:uFillTx/>
                          <a:latin typeface="Calibri" panose="020F0502020204030204" pitchFamily="34" charset="0"/>
                          <a:ea typeface="Calibri" panose="020F0502020204030204" pitchFamily="34" charset="0"/>
                          <a:cs typeface="Times New Roman" panose="02020603050405020304" pitchFamily="18" charset="0"/>
                        </a:rPr>
                        <a:t>Mixed</a:t>
                      </a:r>
                      <a:r>
                        <a:rPr kumimoji="0" lang="en-US" sz="1000" b="0" i="0" u="none" strike="noStrike" kern="1200" cap="none" spc="0" normalizeH="0" baseline="0" noProof="0" dirty="0" smtClean="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kern="1200" cap="none" spc="0" normalizeH="0" baseline="0" noProof="0" dirty="0" smtClean="0">
                          <a:ln>
                            <a:noFill/>
                          </a:ln>
                          <a:solidFill>
                            <a:srgbClr val="DC661E"/>
                          </a:solidFill>
                          <a:effectLst/>
                          <a:uLnTx/>
                          <a:uFillTx/>
                          <a:latin typeface="Calibri" panose="020F0502020204030204" pitchFamily="34" charset="0"/>
                          <a:ea typeface="Calibri" panose="020F0502020204030204" pitchFamily="34" charset="0"/>
                          <a:cs typeface="Times New Roman" panose="02020603050405020304" pitchFamily="18" charset="0"/>
                        </a:rPr>
                        <a:t>Method</a:t>
                      </a:r>
                      <a:r>
                        <a:rPr kumimoji="0" lang="en-US" sz="1000" b="0" i="0" u="none" strike="noStrike" kern="1200" cap="none" spc="0" normalizeH="0" baseline="0" noProof="0" dirty="0" smtClean="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CA" sz="10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6D8A"/>
                          </a:solidFill>
                          <a:effectLst/>
                          <a:uLnTx/>
                          <a:uFillTx/>
                          <a:latin typeface="Calibri" panose="020F0502020204030204" pitchFamily="34" charset="0"/>
                          <a:ea typeface="Calibri" panose="020F0502020204030204" pitchFamily="34" charset="0"/>
                          <a:cs typeface="Times New Roman" panose="02020603050405020304" pitchFamily="18" charset="0"/>
                        </a:rPr>
                        <a:t>Mixed</a:t>
                      </a:r>
                      <a:r>
                        <a:rPr kumimoji="0" lang="en-US" sz="1000" b="0" i="0" u="none" strike="noStrike" kern="1200" cap="none" spc="0" normalizeH="0" baseline="0" noProof="0" dirty="0" smtClean="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kern="1200" cap="none" spc="0" normalizeH="0" baseline="0" noProof="0" dirty="0" smtClean="0">
                          <a:ln>
                            <a:noFill/>
                          </a:ln>
                          <a:solidFill>
                            <a:srgbClr val="DC661E"/>
                          </a:solidFill>
                          <a:effectLst/>
                          <a:uLnTx/>
                          <a:uFillTx/>
                          <a:latin typeface="Calibri" panose="020F0502020204030204" pitchFamily="34" charset="0"/>
                          <a:ea typeface="Calibri" panose="020F0502020204030204" pitchFamily="34" charset="0"/>
                          <a:cs typeface="Times New Roman" panose="02020603050405020304" pitchFamily="18" charset="0"/>
                        </a:rPr>
                        <a:t>Method</a:t>
                      </a:r>
                      <a:r>
                        <a:rPr kumimoji="0" lang="en-US" sz="1000" b="0" i="0" u="none" strike="noStrike" kern="1200" cap="none" spc="0" normalizeH="0" baseline="0" noProof="0" dirty="0" smtClean="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CA" sz="10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5282" marR="65282" marT="34454" marB="3445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1876801"/>
                  </a:ext>
                </a:extLst>
              </a:tr>
            </a:tbl>
          </a:graphicData>
        </a:graphic>
      </p:graphicFrame>
      <p:pic>
        <p:nvPicPr>
          <p:cNvPr id="8" name="Picture 7"/>
          <p:cNvPicPr>
            <a:picLocks noChangeAspect="1"/>
          </p:cNvPicPr>
          <p:nvPr/>
        </p:nvPicPr>
        <p:blipFill>
          <a:blip r:embed="rId3">
            <a:duotone>
              <a:schemeClr val="bg2">
                <a:shade val="45000"/>
                <a:satMod val="135000"/>
              </a:schemeClr>
              <a:prstClr val="white"/>
            </a:duotone>
          </a:blip>
          <a:stretch>
            <a:fillRect/>
          </a:stretch>
        </p:blipFill>
        <p:spPr>
          <a:xfrm>
            <a:off x="76200" y="76200"/>
            <a:ext cx="609600" cy="609600"/>
          </a:xfrm>
          <a:prstGeom prst="rect">
            <a:avLst/>
          </a:prstGeom>
        </p:spPr>
      </p:pic>
      <p:pic>
        <p:nvPicPr>
          <p:cNvPr id="6" name="Picture 5"/>
          <p:cNvPicPr>
            <a:picLocks noChangeAspect="1"/>
          </p:cNvPicPr>
          <p:nvPr/>
        </p:nvPicPr>
        <p:blipFill>
          <a:blip r:embed="rId4"/>
          <a:stretch>
            <a:fillRect/>
          </a:stretch>
        </p:blipFill>
        <p:spPr>
          <a:xfrm>
            <a:off x="1116106" y="91440"/>
            <a:ext cx="2209800" cy="634562"/>
          </a:xfrm>
          <a:prstGeom prst="rect">
            <a:avLst/>
          </a:prstGeom>
        </p:spPr>
      </p:pic>
    </p:spTree>
    <p:extLst>
      <p:ext uri="{BB962C8B-B14F-4D97-AF65-F5344CB8AC3E}">
        <p14:creationId xmlns:p14="http://schemas.microsoft.com/office/powerpoint/2010/main" val="2741107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90600"/>
            <a:ext cx="7848600" cy="1066800"/>
          </a:xfrm>
        </p:spPr>
        <p:txBody>
          <a:bodyPr>
            <a:normAutofit/>
          </a:bodyPr>
          <a:lstStyle/>
          <a:p>
            <a:r>
              <a:rPr lang="en-US" sz="3600" dirty="0" smtClean="0"/>
              <a:t>PMH Assessment</a:t>
            </a:r>
            <a:endParaRPr lang="en-CA" sz="3600" dirty="0"/>
          </a:p>
        </p:txBody>
      </p:sp>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76200" y="76200"/>
            <a:ext cx="609600" cy="609600"/>
          </a:xfrm>
          <a:prstGeom prst="rect">
            <a:avLst/>
          </a:prstGeom>
        </p:spPr>
      </p:pic>
      <p:sp>
        <p:nvSpPr>
          <p:cNvPr id="5" name="TextBox 4"/>
          <p:cNvSpPr txBox="1"/>
          <p:nvPr/>
        </p:nvSpPr>
        <p:spPr>
          <a:xfrm>
            <a:off x="3004970" y="3781336"/>
            <a:ext cx="5943600" cy="1477328"/>
          </a:xfrm>
          <a:prstGeom prst="rect">
            <a:avLst/>
          </a:prstGeom>
          <a:noFill/>
        </p:spPr>
        <p:txBody>
          <a:bodyPr wrap="square" rtlCol="0">
            <a:spAutoFit/>
          </a:bodyPr>
          <a:lstStyle/>
          <a:p>
            <a:r>
              <a:rPr lang="en-US" dirty="0" smtClean="0"/>
              <a:t>The PMH Assessment is administered through PSP and can be completed by primary care providers individually, with a PSP coach or by division event supported centrally.</a:t>
            </a:r>
          </a:p>
          <a:p>
            <a:endParaRPr lang="en-CA" dirty="0"/>
          </a:p>
        </p:txBody>
      </p:sp>
      <p:pic>
        <p:nvPicPr>
          <p:cNvPr id="7" name="Content Placeholder 6"/>
          <p:cNvPicPr>
            <a:picLocks noGrp="1" noChangeAspect="1"/>
          </p:cNvPicPr>
          <p:nvPr>
            <p:ph idx="1"/>
          </p:nvPr>
        </p:nvPicPr>
        <p:blipFill rotWithShape="1">
          <a:blip r:embed="rId4">
            <a:clrChange>
              <a:clrFrom>
                <a:srgbClr val="F5F7F9"/>
              </a:clrFrom>
              <a:clrTo>
                <a:srgbClr val="F5F7F9">
                  <a:alpha val="0"/>
                </a:srgbClr>
              </a:clrTo>
            </a:clrChange>
            <a:duotone>
              <a:prstClr val="black"/>
              <a:srgbClr val="006D8A">
                <a:tint val="45000"/>
                <a:satMod val="400000"/>
              </a:srgbClr>
            </a:duotone>
          </a:blip>
          <a:srcRect l="5882" t="5882" r="5882" b="11765"/>
          <a:stretch/>
        </p:blipFill>
        <p:spPr>
          <a:xfrm>
            <a:off x="1264064" y="4917141"/>
            <a:ext cx="1551214" cy="1447800"/>
          </a:xfrm>
          <a:prstGeom prst="rect">
            <a:avLst/>
          </a:prstGeom>
          <a:noFill/>
        </p:spPr>
      </p:pic>
      <p:pic>
        <p:nvPicPr>
          <p:cNvPr id="8" name="Picture 7"/>
          <p:cNvPicPr>
            <a:picLocks noChangeAspect="1"/>
          </p:cNvPicPr>
          <p:nvPr/>
        </p:nvPicPr>
        <p:blipFill>
          <a:blip r:embed="rId5">
            <a:duotone>
              <a:schemeClr val="accent4">
                <a:shade val="45000"/>
                <a:satMod val="135000"/>
              </a:schemeClr>
              <a:prstClr val="white"/>
            </a:duotone>
          </a:blip>
          <a:stretch>
            <a:fillRect/>
          </a:stretch>
        </p:blipFill>
        <p:spPr>
          <a:xfrm>
            <a:off x="1391971" y="2169234"/>
            <a:ext cx="1295400" cy="1295400"/>
          </a:xfrm>
          <a:prstGeom prst="rect">
            <a:avLst/>
          </a:prstGeom>
        </p:spPr>
      </p:pic>
      <p:sp>
        <p:nvSpPr>
          <p:cNvPr id="9" name="TextBox 8"/>
          <p:cNvSpPr txBox="1"/>
          <p:nvPr/>
        </p:nvSpPr>
        <p:spPr>
          <a:xfrm>
            <a:off x="3008556" y="2429470"/>
            <a:ext cx="5943600" cy="1200329"/>
          </a:xfrm>
          <a:prstGeom prst="rect">
            <a:avLst/>
          </a:prstGeom>
          <a:noFill/>
        </p:spPr>
        <p:txBody>
          <a:bodyPr wrap="square" rtlCol="0">
            <a:spAutoFit/>
          </a:bodyPr>
          <a:lstStyle/>
          <a:p>
            <a:r>
              <a:rPr lang="en-US" dirty="0" smtClean="0"/>
              <a:t>A practice self-assessment tool intended to help primary care providers reflect on the 12 PMH attributes</a:t>
            </a:r>
          </a:p>
          <a:p>
            <a:endParaRPr lang="en-CA" dirty="0"/>
          </a:p>
        </p:txBody>
      </p:sp>
      <p:sp>
        <p:nvSpPr>
          <p:cNvPr id="10" name="TextBox 9"/>
          <p:cNvSpPr txBox="1"/>
          <p:nvPr/>
        </p:nvSpPr>
        <p:spPr>
          <a:xfrm>
            <a:off x="3048000" y="5410202"/>
            <a:ext cx="5943600" cy="1200329"/>
          </a:xfrm>
          <a:prstGeom prst="rect">
            <a:avLst/>
          </a:prstGeom>
          <a:noFill/>
        </p:spPr>
        <p:txBody>
          <a:bodyPr wrap="square" rtlCol="0">
            <a:spAutoFit/>
          </a:bodyPr>
          <a:lstStyle/>
          <a:p>
            <a:r>
              <a:rPr lang="en-US" dirty="0" smtClean="0"/>
              <a:t>To date, 1,500 </a:t>
            </a:r>
            <a:r>
              <a:rPr lang="en-US" dirty="0"/>
              <a:t>PMH </a:t>
            </a:r>
            <a:r>
              <a:rPr lang="en-US" dirty="0" smtClean="0"/>
              <a:t>Assessments </a:t>
            </a:r>
            <a:r>
              <a:rPr lang="en-US" dirty="0"/>
              <a:t>(~ </a:t>
            </a:r>
            <a:r>
              <a:rPr lang="en-US" dirty="0" smtClean="0"/>
              <a:t>38% of MSOC 50 GPs) have been completed as of Jan/5/2019</a:t>
            </a:r>
          </a:p>
          <a:p>
            <a:endParaRPr lang="en-CA" dirty="0"/>
          </a:p>
        </p:txBody>
      </p:sp>
      <p:pic>
        <p:nvPicPr>
          <p:cNvPr id="11" name="Picture 10"/>
          <p:cNvPicPr>
            <a:picLocks noChangeAspect="1"/>
          </p:cNvPicPr>
          <p:nvPr/>
        </p:nvPicPr>
        <p:blipFill>
          <a:blip r:embed="rId6">
            <a:duotone>
              <a:schemeClr val="accent4">
                <a:shade val="45000"/>
                <a:satMod val="135000"/>
              </a:schemeClr>
              <a:prstClr val="white"/>
            </a:duotone>
          </a:blip>
          <a:stretch>
            <a:fillRect/>
          </a:stretch>
        </p:blipFill>
        <p:spPr>
          <a:xfrm>
            <a:off x="1171943" y="3635637"/>
            <a:ext cx="1795375" cy="1281504"/>
          </a:xfrm>
          <a:prstGeom prst="rect">
            <a:avLst/>
          </a:prstGeom>
        </p:spPr>
      </p:pic>
      <p:pic>
        <p:nvPicPr>
          <p:cNvPr id="12" name="Picture 11"/>
          <p:cNvPicPr>
            <a:picLocks noChangeAspect="1"/>
          </p:cNvPicPr>
          <p:nvPr/>
        </p:nvPicPr>
        <p:blipFill>
          <a:blip r:embed="rId7"/>
          <a:stretch>
            <a:fillRect/>
          </a:stretch>
        </p:blipFill>
        <p:spPr>
          <a:xfrm>
            <a:off x="1116106" y="91440"/>
            <a:ext cx="2209800" cy="634562"/>
          </a:xfrm>
          <a:prstGeom prst="rect">
            <a:avLst/>
          </a:prstGeom>
        </p:spPr>
      </p:pic>
    </p:spTree>
    <p:extLst>
      <p:ext uri="{BB962C8B-B14F-4D97-AF65-F5344CB8AC3E}">
        <p14:creationId xmlns:p14="http://schemas.microsoft.com/office/powerpoint/2010/main" val="350234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Divisions’ Experiences</a:t>
            </a:r>
            <a:endParaRPr lang="en-CA" dirty="0"/>
          </a:p>
        </p:txBody>
      </p:sp>
      <p:pic>
        <p:nvPicPr>
          <p:cNvPr id="4" name="Picture 3"/>
          <p:cNvPicPr>
            <a:picLocks noChangeAspect="1"/>
          </p:cNvPicPr>
          <p:nvPr/>
        </p:nvPicPr>
        <p:blipFill>
          <a:blip r:embed="rId2"/>
          <a:stretch>
            <a:fillRect/>
          </a:stretch>
        </p:blipFill>
        <p:spPr>
          <a:xfrm>
            <a:off x="1116106" y="91440"/>
            <a:ext cx="2209800" cy="6345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2459736"/>
            <a:ext cx="4998720" cy="16337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4060213"/>
            <a:ext cx="4998720" cy="1633728"/>
          </a:xfrm>
          <a:prstGeom prst="rect">
            <a:avLst/>
          </a:prstGeom>
        </p:spPr>
      </p:pic>
    </p:spTree>
    <p:extLst>
      <p:ext uri="{BB962C8B-B14F-4D97-AF65-F5344CB8AC3E}">
        <p14:creationId xmlns:p14="http://schemas.microsoft.com/office/powerpoint/2010/main" val="318156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PMH Case studies</a:t>
            </a:r>
            <a:endParaRPr lang="en-CA" sz="3600" dirty="0"/>
          </a:p>
        </p:txBody>
      </p:sp>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76200" y="76200"/>
            <a:ext cx="609600" cy="609600"/>
          </a:xfrm>
          <a:prstGeom prst="rect">
            <a:avLst/>
          </a:prstGeom>
        </p:spPr>
      </p:pic>
      <p:sp>
        <p:nvSpPr>
          <p:cNvPr id="6" name="TextBox 5"/>
          <p:cNvSpPr txBox="1"/>
          <p:nvPr/>
        </p:nvSpPr>
        <p:spPr>
          <a:xfrm>
            <a:off x="3021105" y="3810000"/>
            <a:ext cx="5943600" cy="1477328"/>
          </a:xfrm>
          <a:prstGeom prst="rect">
            <a:avLst/>
          </a:prstGeom>
          <a:noFill/>
        </p:spPr>
        <p:txBody>
          <a:bodyPr wrap="square" rtlCol="0">
            <a:spAutoFit/>
          </a:bodyPr>
          <a:lstStyle/>
          <a:p>
            <a:r>
              <a:rPr lang="en-US" dirty="0" smtClean="0"/>
              <a:t>A collaboration between Division, GPSC evaluation team and an evaluation consultant to plan best method and evaluation strategy for the local PMH initiative.</a:t>
            </a:r>
          </a:p>
          <a:p>
            <a:endParaRPr lang="en-CA" dirty="0"/>
          </a:p>
        </p:txBody>
      </p:sp>
      <p:pic>
        <p:nvPicPr>
          <p:cNvPr id="1026" name="Picture 2" descr="Related image"/>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07864" y="3733800"/>
            <a:ext cx="1347821" cy="13478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17457738"/>
            <a:ext cx="1197792" cy="15319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ase study icons"/>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2356821"/>
            <a:ext cx="914400" cy="115998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033656" y="2404850"/>
            <a:ext cx="5943600" cy="1200329"/>
          </a:xfrm>
          <a:prstGeom prst="rect">
            <a:avLst/>
          </a:prstGeom>
          <a:noFill/>
        </p:spPr>
        <p:txBody>
          <a:bodyPr wrap="square" rtlCol="0">
            <a:spAutoFit/>
          </a:bodyPr>
          <a:lstStyle/>
          <a:p>
            <a:r>
              <a:rPr lang="en-US" dirty="0" smtClean="0"/>
              <a:t>A deeper dive mixed method evaluation examining a division-led PMH initiative to unearth lessons learned for other communities</a:t>
            </a:r>
          </a:p>
          <a:p>
            <a:endParaRPr lang="en-CA" dirty="0"/>
          </a:p>
        </p:txBody>
      </p:sp>
      <p:sp>
        <p:nvSpPr>
          <p:cNvPr id="21" name="TextBox 20"/>
          <p:cNvSpPr txBox="1"/>
          <p:nvPr/>
        </p:nvSpPr>
        <p:spPr>
          <a:xfrm>
            <a:off x="3021105" y="5482288"/>
            <a:ext cx="5943600" cy="923330"/>
          </a:xfrm>
          <a:prstGeom prst="rect">
            <a:avLst/>
          </a:prstGeom>
          <a:noFill/>
        </p:spPr>
        <p:txBody>
          <a:bodyPr wrap="square" rtlCol="0">
            <a:spAutoFit/>
          </a:bodyPr>
          <a:lstStyle/>
          <a:p>
            <a:r>
              <a:rPr lang="en-US" dirty="0" smtClean="0"/>
              <a:t>To date, 7 case studies have been completed in collaboration with 5 divisions.</a:t>
            </a:r>
          </a:p>
          <a:p>
            <a:endParaRPr lang="en-CA" dirty="0"/>
          </a:p>
        </p:txBody>
      </p:sp>
      <p:pic>
        <p:nvPicPr>
          <p:cNvPr id="1042" name="Picture 18" descr="Related image"/>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0200" y="5482288"/>
            <a:ext cx="1023389" cy="10233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8"/>
          <a:stretch>
            <a:fillRect/>
          </a:stretch>
        </p:blipFill>
        <p:spPr>
          <a:xfrm>
            <a:off x="1116106" y="91440"/>
            <a:ext cx="2209800" cy="634562"/>
          </a:xfrm>
          <a:prstGeom prst="rect">
            <a:avLst/>
          </a:prstGeom>
        </p:spPr>
      </p:pic>
    </p:spTree>
    <p:extLst>
      <p:ext uri="{BB962C8B-B14F-4D97-AF65-F5344CB8AC3E}">
        <p14:creationId xmlns:p14="http://schemas.microsoft.com/office/powerpoint/2010/main" val="1373242799"/>
      </p:ext>
    </p:extLst>
  </p:cSld>
  <p:clrMapOvr>
    <a:masterClrMapping/>
  </p:clrMapOvr>
</p:sld>
</file>

<file path=ppt/theme/theme1.xml><?xml version="1.0" encoding="utf-8"?>
<a:theme xmlns:a="http://schemas.openxmlformats.org/drawingml/2006/main" name="Office Theme">
  <a:themeElements>
    <a:clrScheme name="GPSC">
      <a:dk1>
        <a:srgbClr val="231F20"/>
      </a:dk1>
      <a:lt1>
        <a:sysClr val="window" lastClr="FFFFFF"/>
      </a:lt1>
      <a:dk2>
        <a:srgbClr val="006D8A"/>
      </a:dk2>
      <a:lt2>
        <a:srgbClr val="4BACC6"/>
      </a:lt2>
      <a:accent1>
        <a:srgbClr val="DC661E"/>
      </a:accent1>
      <a:accent2>
        <a:srgbClr val="BBC09B"/>
      </a:accent2>
      <a:accent3>
        <a:srgbClr val="8E8981"/>
      </a:accent3>
      <a:accent4>
        <a:srgbClr val="006D8A"/>
      </a:accent4>
      <a:accent5>
        <a:srgbClr val="4BACC6"/>
      </a:accent5>
      <a:accent6>
        <a:srgbClr val="F79646"/>
      </a:accent6>
      <a:hlink>
        <a:srgbClr val="4BACC6"/>
      </a:hlink>
      <a:folHlink>
        <a:srgbClr val="006D8A"/>
      </a:folHlink>
    </a:clrScheme>
    <a:fontScheme name="GPS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44546A"/>
      </a:dk2>
      <a:lt2>
        <a:srgbClr val="E7E6E6"/>
      </a:lt2>
      <a:accent1>
        <a:srgbClr val="006D8A"/>
      </a:accent1>
      <a:accent2>
        <a:srgbClr val="00909E"/>
      </a:accent2>
      <a:accent3>
        <a:srgbClr val="CCDDE7"/>
      </a:accent3>
      <a:accent4>
        <a:srgbClr val="939598"/>
      </a:accent4>
      <a:accent5>
        <a:srgbClr val="F3912C"/>
      </a:accent5>
      <a:accent6>
        <a:srgbClr val="C55A1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5850</TotalTime>
  <Words>1296</Words>
  <Application>Microsoft Office PowerPoint</Application>
  <PresentationFormat>On-screen Show (4:3)</PresentationFormat>
  <Paragraphs>140</Paragraphs>
  <Slides>16</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Times New Roman</vt:lpstr>
      <vt:lpstr>Verdana</vt:lpstr>
      <vt:lpstr>Wingdings</vt:lpstr>
      <vt:lpstr>Wingdings 2</vt:lpstr>
      <vt:lpstr>Office Theme</vt:lpstr>
      <vt:lpstr>1_Office Theme</vt:lpstr>
      <vt:lpstr>2_Office Theme</vt:lpstr>
      <vt:lpstr>2016-2019</vt:lpstr>
      <vt:lpstr>PowerPoint Presentation</vt:lpstr>
      <vt:lpstr>Agenda</vt:lpstr>
      <vt:lpstr>Objectives</vt:lpstr>
      <vt:lpstr>GPSC PMH Evaluation Framework</vt:lpstr>
      <vt:lpstr>PMH Evaluation Methods</vt:lpstr>
      <vt:lpstr>PMH Assessment</vt:lpstr>
      <vt:lpstr>Divisions’ Experiences</vt:lpstr>
      <vt:lpstr>PMH Case studies</vt:lpstr>
      <vt:lpstr>Divisions’ Experiences</vt:lpstr>
      <vt:lpstr>PMH Most Significant Change stories</vt:lpstr>
      <vt:lpstr>Divisions’ Experiences</vt:lpstr>
      <vt:lpstr>PMH Local Evaluation</vt:lpstr>
      <vt:lpstr>Divisions’ Experiences</vt:lpstr>
      <vt:lpstr>PowerPoint Presentation</vt:lpstr>
      <vt:lpstr>Questions?</vt:lpstr>
    </vt:vector>
  </TitlesOfParts>
  <Company>BC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Communications</dc:creator>
  <cp:lastModifiedBy>Murphy, Hayley</cp:lastModifiedBy>
  <cp:revision>402</cp:revision>
  <cp:lastPrinted>2018-06-26T17:22:19Z</cp:lastPrinted>
  <dcterms:created xsi:type="dcterms:W3CDTF">2016-06-30T17:48:37Z</dcterms:created>
  <dcterms:modified xsi:type="dcterms:W3CDTF">2019-12-13T20:09:50Z</dcterms:modified>
</cp:coreProperties>
</file>