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61" r:id="rId2"/>
    <p:sldId id="294" r:id="rId3"/>
    <p:sldId id="277" r:id="rId4"/>
    <p:sldId id="288" r:id="rId5"/>
    <p:sldId id="290" r:id="rId6"/>
    <p:sldId id="265" r:id="rId7"/>
    <p:sldId id="266" r:id="rId8"/>
    <p:sldId id="291" r:id="rId9"/>
    <p:sldId id="287" r:id="rId10"/>
    <p:sldId id="268" r:id="rId11"/>
    <p:sldId id="280" r:id="rId12"/>
    <p:sldId id="281" r:id="rId13"/>
    <p:sldId id="283" r:id="rId14"/>
    <p:sldId id="292" r:id="rId15"/>
    <p:sldId id="271" r:id="rId16"/>
    <p:sldId id="272" r:id="rId17"/>
    <p:sldId id="293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Sophiak" initials="Sk" lastIdx="1" clrIdx="0"/>
  <p:cmAuthor id="1" name="Kaitlin Atkinson" initials="KA" lastIdx="7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5163" autoAdjust="0"/>
  </p:normalViewPr>
  <p:slideViewPr>
    <p:cSldViewPr>
      <p:cViewPr varScale="1">
        <p:scale>
          <a:sx n="87" d="100"/>
          <a:sy n="87" d="100"/>
        </p:scale>
        <p:origin x="-294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5_4">
  <dgm:title val=""/>
  <dgm:desc val=""/>
  <dgm:catLst>
    <dgm:cat type="accent5" pri="11400"/>
  </dgm:catLst>
  <dgm:styleLbl name="node0">
    <dgm:fillClrLst meth="cycle">
      <a:schemeClr val="accent5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5">
        <a:shade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5">
        <a:shade val="50000"/>
      </a:schemeClr>
      <a:schemeClr val="accent5">
        <a:tint val="55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5">
        <a:shade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5">
        <a:shade val="80000"/>
        <a:alpha val="50000"/>
      </a:schemeClr>
      <a:schemeClr val="accent5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5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55000"/>
      </a:schemeClr>
    </dgm:fillClrLst>
    <dgm:linClrLst meth="repeat">
      <a:schemeClr val="accent5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55000"/>
      </a:schemeClr>
    </dgm:fillClrLst>
    <dgm:linClrLst meth="repeat">
      <a:schemeClr val="accent5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55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89FBCC7-BF26-426A-9EE0-882044AE201E}" type="doc">
      <dgm:prSet loTypeId="urn:microsoft.com/office/officeart/2005/8/layout/venn1" loCatId="relationship" qsTypeId="urn:microsoft.com/office/officeart/2005/8/quickstyle/simple1" qsCatId="simple" csTypeId="urn:microsoft.com/office/officeart/2005/8/colors/accent5_4" csCatId="accent5" phldr="1"/>
      <dgm:spPr/>
    </dgm:pt>
    <dgm:pt modelId="{2AC1B490-F2DB-43D5-92EE-8ACBAA9BBB97}">
      <dgm:prSet phldrT="[Text]" custT="1"/>
      <dgm:spPr>
        <a:solidFill>
          <a:schemeClr val="tx2">
            <a:lumMod val="60000"/>
            <a:lumOff val="40000"/>
          </a:schemeClr>
        </a:solidFill>
      </dgm:spPr>
      <dgm:t>
        <a:bodyPr/>
        <a:lstStyle/>
        <a:p>
          <a:r>
            <a:rPr lang="en-CA" sz="2000" dirty="0" smtClean="0"/>
            <a:t>InterCultural Online Health Network (iCON)</a:t>
          </a:r>
          <a:endParaRPr lang="en-CA" sz="2000" dirty="0"/>
        </a:p>
      </dgm:t>
    </dgm:pt>
    <dgm:pt modelId="{F90C9DB8-A894-46D2-BA24-1444C7359A52}" type="sibTrans" cxnId="{89E77D34-69C3-4AAB-A8B8-C254E2BB3A42}">
      <dgm:prSet/>
      <dgm:spPr/>
      <dgm:t>
        <a:bodyPr/>
        <a:lstStyle/>
        <a:p>
          <a:endParaRPr lang="en-CA"/>
        </a:p>
      </dgm:t>
    </dgm:pt>
    <dgm:pt modelId="{A6B39444-248A-4E7C-ACC9-FA38063FFE8F}" type="parTrans" cxnId="{89E77D34-69C3-4AAB-A8B8-C254E2BB3A42}">
      <dgm:prSet/>
      <dgm:spPr/>
      <dgm:t>
        <a:bodyPr/>
        <a:lstStyle/>
        <a:p>
          <a:endParaRPr lang="en-CA"/>
        </a:p>
      </dgm:t>
    </dgm:pt>
    <dgm:pt modelId="{8E197509-32D4-4941-9F88-89C792A99D10}">
      <dgm:prSet phldrT="[Text]" custT="1"/>
      <dgm:spPr/>
      <dgm:t>
        <a:bodyPr/>
        <a:lstStyle/>
        <a:p>
          <a:r>
            <a:rPr lang="en-CA" sz="2000" dirty="0" smtClean="0"/>
            <a:t>Delaney &amp; Associates</a:t>
          </a:r>
          <a:endParaRPr lang="en-CA" sz="2000" dirty="0"/>
        </a:p>
      </dgm:t>
    </dgm:pt>
    <dgm:pt modelId="{B25587F7-198D-4BB7-9F3B-9DBB060243E9}" type="sibTrans" cxnId="{47C8F0D4-F73A-4450-91FC-0BFA97E4926E}">
      <dgm:prSet/>
      <dgm:spPr/>
      <dgm:t>
        <a:bodyPr/>
        <a:lstStyle/>
        <a:p>
          <a:endParaRPr lang="en-CA"/>
        </a:p>
      </dgm:t>
    </dgm:pt>
    <dgm:pt modelId="{BD1F7CF7-6729-40B9-9B02-B0F38E0DA141}" type="parTrans" cxnId="{47C8F0D4-F73A-4450-91FC-0BFA97E4926E}">
      <dgm:prSet/>
      <dgm:spPr/>
      <dgm:t>
        <a:bodyPr/>
        <a:lstStyle/>
        <a:p>
          <a:endParaRPr lang="en-CA"/>
        </a:p>
      </dgm:t>
    </dgm:pt>
    <dgm:pt modelId="{FBBD8A45-40B5-4C5C-B6DC-CF7707CDA821}">
      <dgm:prSet phldrT="[Text]" custT="1"/>
      <dgm:spPr/>
      <dgm:t>
        <a:bodyPr/>
        <a:lstStyle/>
        <a:p>
          <a:r>
            <a:rPr lang="en-CA" sz="2000" dirty="0" smtClean="0"/>
            <a:t>Family Caregivers Network</a:t>
          </a:r>
          <a:endParaRPr lang="en-CA" sz="2000" dirty="0"/>
        </a:p>
      </dgm:t>
    </dgm:pt>
    <dgm:pt modelId="{F9BF431E-D039-42A4-94B5-F7EFB3BD0587}" type="sibTrans" cxnId="{023A7049-750C-4D32-A4FA-15AA6A336416}">
      <dgm:prSet/>
      <dgm:spPr/>
      <dgm:t>
        <a:bodyPr/>
        <a:lstStyle/>
        <a:p>
          <a:endParaRPr lang="en-CA"/>
        </a:p>
      </dgm:t>
    </dgm:pt>
    <dgm:pt modelId="{C58796C6-BA32-4CEF-BEC4-898452D5C794}" type="parTrans" cxnId="{023A7049-750C-4D32-A4FA-15AA6A336416}">
      <dgm:prSet/>
      <dgm:spPr/>
      <dgm:t>
        <a:bodyPr/>
        <a:lstStyle/>
        <a:p>
          <a:endParaRPr lang="en-CA"/>
        </a:p>
      </dgm:t>
    </dgm:pt>
    <dgm:pt modelId="{14283F0F-A440-4C4F-949B-DD59B7C42B0C}">
      <dgm:prSet phldrT="[Text]" custT="1"/>
      <dgm:spPr/>
      <dgm:t>
        <a:bodyPr/>
        <a:lstStyle/>
        <a:p>
          <a:r>
            <a:rPr lang="en-CA" sz="2000" dirty="0" smtClean="0"/>
            <a:t>Centre for Collaboration, Motivation, &amp; Innovation</a:t>
          </a:r>
          <a:endParaRPr lang="en-CA" sz="2000" dirty="0"/>
        </a:p>
      </dgm:t>
    </dgm:pt>
    <dgm:pt modelId="{7F12B2E8-C797-4E94-82C2-DF7DA9F37F9A}" type="sibTrans" cxnId="{4F38B654-442C-480B-A0F6-94BFA77CA817}">
      <dgm:prSet/>
      <dgm:spPr/>
      <dgm:t>
        <a:bodyPr/>
        <a:lstStyle/>
        <a:p>
          <a:endParaRPr lang="en-CA"/>
        </a:p>
      </dgm:t>
    </dgm:pt>
    <dgm:pt modelId="{18C23099-F57D-4671-917D-394CBCCA7AA4}" type="parTrans" cxnId="{4F38B654-442C-480B-A0F6-94BFA77CA817}">
      <dgm:prSet/>
      <dgm:spPr/>
      <dgm:t>
        <a:bodyPr/>
        <a:lstStyle/>
        <a:p>
          <a:endParaRPr lang="en-CA"/>
        </a:p>
      </dgm:t>
    </dgm:pt>
    <dgm:pt modelId="{8A50ADBC-273D-487C-86B6-744CF9984C8B}">
      <dgm:prSet phldrT="[Text]" custT="1"/>
      <dgm:spPr/>
      <dgm:t>
        <a:bodyPr/>
        <a:lstStyle/>
        <a:p>
          <a:r>
            <a:rPr lang="en-CA" sz="2000" dirty="0" smtClean="0"/>
            <a:t>Pain BC</a:t>
          </a:r>
          <a:endParaRPr lang="en-CA" sz="2000" dirty="0"/>
        </a:p>
      </dgm:t>
    </dgm:pt>
    <dgm:pt modelId="{CA38FD3D-7A59-4FE5-B216-02A6DE35347B}" type="sibTrans" cxnId="{C54145A1-F061-40D4-B268-EDE993C6C6E0}">
      <dgm:prSet/>
      <dgm:spPr/>
      <dgm:t>
        <a:bodyPr/>
        <a:lstStyle/>
        <a:p>
          <a:endParaRPr lang="en-CA"/>
        </a:p>
      </dgm:t>
    </dgm:pt>
    <dgm:pt modelId="{8DEA36A6-7907-4148-A3E3-46594DDDD9C4}" type="parTrans" cxnId="{C54145A1-F061-40D4-B268-EDE993C6C6E0}">
      <dgm:prSet/>
      <dgm:spPr/>
      <dgm:t>
        <a:bodyPr/>
        <a:lstStyle/>
        <a:p>
          <a:endParaRPr lang="en-CA"/>
        </a:p>
      </dgm:t>
    </dgm:pt>
    <dgm:pt modelId="{B90171B0-28FD-42E2-B131-7D3B879B4C02}">
      <dgm:prSet phldrT="[Text]" custT="1"/>
      <dgm:spPr/>
      <dgm:t>
        <a:bodyPr/>
        <a:lstStyle/>
        <a:p>
          <a:r>
            <a:rPr lang="en-CA" sz="2000" dirty="0" err="1" smtClean="0"/>
            <a:t>UVic</a:t>
          </a:r>
          <a:r>
            <a:rPr lang="en-CA" sz="2000" dirty="0" smtClean="0"/>
            <a:t> Chronic Disease Self-Management Program</a:t>
          </a:r>
          <a:endParaRPr lang="en-CA" sz="2000" dirty="0"/>
        </a:p>
      </dgm:t>
    </dgm:pt>
    <dgm:pt modelId="{966E1A80-3CB6-4D48-B58B-97C6E62F3D4A}" type="sibTrans" cxnId="{69C6558D-FB6B-4AD7-ABA9-EA80E0BFCE98}">
      <dgm:prSet/>
      <dgm:spPr/>
      <dgm:t>
        <a:bodyPr/>
        <a:lstStyle/>
        <a:p>
          <a:endParaRPr lang="en-CA"/>
        </a:p>
      </dgm:t>
    </dgm:pt>
    <dgm:pt modelId="{717FB831-F043-4DBD-8C23-BE525EFEF7A0}" type="parTrans" cxnId="{69C6558D-FB6B-4AD7-ABA9-EA80E0BFCE98}">
      <dgm:prSet/>
      <dgm:spPr/>
      <dgm:t>
        <a:bodyPr/>
        <a:lstStyle/>
        <a:p>
          <a:endParaRPr lang="en-CA"/>
        </a:p>
      </dgm:t>
    </dgm:pt>
    <dgm:pt modelId="{6D58DCED-9B37-4665-8DF9-EF717C6CAE7D}" type="pres">
      <dgm:prSet presAssocID="{789FBCC7-BF26-426A-9EE0-882044AE201E}" presName="compositeShape" presStyleCnt="0">
        <dgm:presLayoutVars>
          <dgm:chMax val="7"/>
          <dgm:dir/>
          <dgm:resizeHandles val="exact"/>
        </dgm:presLayoutVars>
      </dgm:prSet>
      <dgm:spPr/>
    </dgm:pt>
    <dgm:pt modelId="{18277C9D-C53C-4B17-8D31-7674E8807DDE}" type="pres">
      <dgm:prSet presAssocID="{B90171B0-28FD-42E2-B131-7D3B879B4C02}" presName="circ1" presStyleLbl="vennNode1" presStyleIdx="0" presStyleCnt="6" custScaleX="116062" custScaleY="116062"/>
      <dgm:spPr/>
      <dgm:t>
        <a:bodyPr/>
        <a:lstStyle/>
        <a:p>
          <a:endParaRPr lang="en-CA"/>
        </a:p>
      </dgm:t>
    </dgm:pt>
    <dgm:pt modelId="{083AA2C3-116D-4C25-ADF9-F740BE9BA32A}" type="pres">
      <dgm:prSet presAssocID="{B90171B0-28FD-42E2-B131-7D3B879B4C02}" presName="circ1Tx" presStyleLbl="revTx" presStyleIdx="0" presStyleCnt="0" custScaleX="129702" custLinFactNeighborX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CA"/>
        </a:p>
      </dgm:t>
    </dgm:pt>
    <dgm:pt modelId="{6619184E-4549-45E4-A1E5-87F7AE5D06E8}" type="pres">
      <dgm:prSet presAssocID="{8A50ADBC-273D-487C-86B6-744CF9984C8B}" presName="circ2" presStyleLbl="vennNode1" presStyleIdx="1" presStyleCnt="6" custScaleX="116062" custScaleY="116062"/>
      <dgm:spPr/>
    </dgm:pt>
    <dgm:pt modelId="{DBC99366-B7CD-4655-B330-91EA248F6A3C}" type="pres">
      <dgm:prSet presAssocID="{8A50ADBC-273D-487C-86B6-744CF9984C8B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CA"/>
        </a:p>
      </dgm:t>
    </dgm:pt>
    <dgm:pt modelId="{57A04A66-303A-45EE-B698-3120461742B1}" type="pres">
      <dgm:prSet presAssocID="{14283F0F-A440-4C4F-949B-DD59B7C42B0C}" presName="circ3" presStyleLbl="vennNode1" presStyleIdx="2" presStyleCnt="6" custScaleX="116062" custScaleY="116062"/>
      <dgm:spPr/>
      <dgm:t>
        <a:bodyPr/>
        <a:lstStyle/>
        <a:p>
          <a:endParaRPr lang="en-CA"/>
        </a:p>
      </dgm:t>
    </dgm:pt>
    <dgm:pt modelId="{181A744B-3384-4C18-B86A-6009B63A752A}" type="pres">
      <dgm:prSet presAssocID="{14283F0F-A440-4C4F-949B-DD59B7C42B0C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CA"/>
        </a:p>
      </dgm:t>
    </dgm:pt>
    <dgm:pt modelId="{766C254A-CF74-40FB-9A28-BE6039275F42}" type="pres">
      <dgm:prSet presAssocID="{FBBD8A45-40B5-4C5C-B6DC-CF7707CDA821}" presName="circ4" presStyleLbl="vennNode1" presStyleIdx="3" presStyleCnt="6" custScaleX="116062" custScaleY="116062"/>
      <dgm:spPr/>
      <dgm:t>
        <a:bodyPr/>
        <a:lstStyle/>
        <a:p>
          <a:endParaRPr lang="en-CA"/>
        </a:p>
      </dgm:t>
    </dgm:pt>
    <dgm:pt modelId="{FBCA4B92-1606-4F0D-B700-3112F917731F}" type="pres">
      <dgm:prSet presAssocID="{FBBD8A45-40B5-4C5C-B6DC-CF7707CDA821}" presName="circ4Tx" presStyleLbl="revTx" presStyleIdx="0" presStyleCnt="0" custLinFactNeighborX="231" custLinFactNeighborY="-1318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CA"/>
        </a:p>
      </dgm:t>
    </dgm:pt>
    <dgm:pt modelId="{3BF2C9D0-9B8D-41AE-B690-74E320120781}" type="pres">
      <dgm:prSet presAssocID="{8E197509-32D4-4941-9F88-89C792A99D10}" presName="circ5" presStyleLbl="vennNode1" presStyleIdx="4" presStyleCnt="6" custScaleX="116062" custScaleY="116062"/>
      <dgm:spPr/>
    </dgm:pt>
    <dgm:pt modelId="{F9B2047A-22E3-4B4D-ACC2-9D3DBD142294}" type="pres">
      <dgm:prSet presAssocID="{8E197509-32D4-4941-9F88-89C792A99D10}" presName="circ5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CA"/>
        </a:p>
      </dgm:t>
    </dgm:pt>
    <dgm:pt modelId="{C81531D4-5D5A-4290-B04A-5D3F42920E3E}" type="pres">
      <dgm:prSet presAssocID="{2AC1B490-F2DB-43D5-92EE-8ACBAA9BBB97}" presName="circ6" presStyleLbl="vennNode1" presStyleIdx="5" presStyleCnt="6" custScaleX="116062" custScaleY="116062"/>
      <dgm:spPr/>
      <dgm:t>
        <a:bodyPr/>
        <a:lstStyle/>
        <a:p>
          <a:endParaRPr lang="en-CA"/>
        </a:p>
      </dgm:t>
    </dgm:pt>
    <dgm:pt modelId="{E0B5369F-E5B0-4912-99F6-D9DCF1746E1E}" type="pres">
      <dgm:prSet presAssocID="{2AC1B490-F2DB-43D5-92EE-8ACBAA9BBB97}" presName="circ6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CA"/>
        </a:p>
      </dgm:t>
    </dgm:pt>
  </dgm:ptLst>
  <dgm:cxnLst>
    <dgm:cxn modelId="{4F38B654-442C-480B-A0F6-94BFA77CA817}" srcId="{789FBCC7-BF26-426A-9EE0-882044AE201E}" destId="{14283F0F-A440-4C4F-949B-DD59B7C42B0C}" srcOrd="2" destOrd="0" parTransId="{18C23099-F57D-4671-917D-394CBCCA7AA4}" sibTransId="{7F12B2E8-C797-4E94-82C2-DF7DA9F37F9A}"/>
    <dgm:cxn modelId="{47C8F0D4-F73A-4450-91FC-0BFA97E4926E}" srcId="{789FBCC7-BF26-426A-9EE0-882044AE201E}" destId="{8E197509-32D4-4941-9F88-89C792A99D10}" srcOrd="4" destOrd="0" parTransId="{BD1F7CF7-6729-40B9-9B02-B0F38E0DA141}" sibTransId="{B25587F7-198D-4BB7-9F3B-9DBB060243E9}"/>
    <dgm:cxn modelId="{69C6558D-FB6B-4AD7-ABA9-EA80E0BFCE98}" srcId="{789FBCC7-BF26-426A-9EE0-882044AE201E}" destId="{B90171B0-28FD-42E2-B131-7D3B879B4C02}" srcOrd="0" destOrd="0" parTransId="{717FB831-F043-4DBD-8C23-BE525EFEF7A0}" sibTransId="{966E1A80-3CB6-4D48-B58B-97C6E62F3D4A}"/>
    <dgm:cxn modelId="{B65CD8C6-FF77-4E07-86EA-3C979ACA69E7}" type="presOf" srcId="{8A50ADBC-273D-487C-86B6-744CF9984C8B}" destId="{DBC99366-B7CD-4655-B330-91EA248F6A3C}" srcOrd="0" destOrd="0" presId="urn:microsoft.com/office/officeart/2005/8/layout/venn1"/>
    <dgm:cxn modelId="{89E77D34-69C3-4AAB-A8B8-C254E2BB3A42}" srcId="{789FBCC7-BF26-426A-9EE0-882044AE201E}" destId="{2AC1B490-F2DB-43D5-92EE-8ACBAA9BBB97}" srcOrd="5" destOrd="0" parTransId="{A6B39444-248A-4E7C-ACC9-FA38063FFE8F}" sibTransId="{F90C9DB8-A894-46D2-BA24-1444C7359A52}"/>
    <dgm:cxn modelId="{34B72A85-EBE3-483C-8366-161A656594EF}" type="presOf" srcId="{FBBD8A45-40B5-4C5C-B6DC-CF7707CDA821}" destId="{FBCA4B92-1606-4F0D-B700-3112F917731F}" srcOrd="0" destOrd="0" presId="urn:microsoft.com/office/officeart/2005/8/layout/venn1"/>
    <dgm:cxn modelId="{023A7049-750C-4D32-A4FA-15AA6A336416}" srcId="{789FBCC7-BF26-426A-9EE0-882044AE201E}" destId="{FBBD8A45-40B5-4C5C-B6DC-CF7707CDA821}" srcOrd="3" destOrd="0" parTransId="{C58796C6-BA32-4CEF-BEC4-898452D5C794}" sibTransId="{F9BF431E-D039-42A4-94B5-F7EFB3BD0587}"/>
    <dgm:cxn modelId="{88E13693-FF3D-45D5-993F-C030DE8F4A3E}" type="presOf" srcId="{14283F0F-A440-4C4F-949B-DD59B7C42B0C}" destId="{181A744B-3384-4C18-B86A-6009B63A752A}" srcOrd="0" destOrd="0" presId="urn:microsoft.com/office/officeart/2005/8/layout/venn1"/>
    <dgm:cxn modelId="{E9A66487-891D-48BE-9858-C2630450CEB4}" type="presOf" srcId="{8E197509-32D4-4941-9F88-89C792A99D10}" destId="{F9B2047A-22E3-4B4D-ACC2-9D3DBD142294}" srcOrd="0" destOrd="0" presId="urn:microsoft.com/office/officeart/2005/8/layout/venn1"/>
    <dgm:cxn modelId="{71B59E8F-E54F-42F4-95AA-A1D7C9767D21}" type="presOf" srcId="{789FBCC7-BF26-426A-9EE0-882044AE201E}" destId="{6D58DCED-9B37-4665-8DF9-EF717C6CAE7D}" srcOrd="0" destOrd="0" presId="urn:microsoft.com/office/officeart/2005/8/layout/venn1"/>
    <dgm:cxn modelId="{657AECE1-D284-4B3D-A60D-413081FE9310}" type="presOf" srcId="{B90171B0-28FD-42E2-B131-7D3B879B4C02}" destId="{083AA2C3-116D-4C25-ADF9-F740BE9BA32A}" srcOrd="0" destOrd="0" presId="urn:microsoft.com/office/officeart/2005/8/layout/venn1"/>
    <dgm:cxn modelId="{C1F4995F-9B0C-47F7-9B7F-4B29ADA28AE6}" type="presOf" srcId="{2AC1B490-F2DB-43D5-92EE-8ACBAA9BBB97}" destId="{E0B5369F-E5B0-4912-99F6-D9DCF1746E1E}" srcOrd="0" destOrd="0" presId="urn:microsoft.com/office/officeart/2005/8/layout/venn1"/>
    <dgm:cxn modelId="{C54145A1-F061-40D4-B268-EDE993C6C6E0}" srcId="{789FBCC7-BF26-426A-9EE0-882044AE201E}" destId="{8A50ADBC-273D-487C-86B6-744CF9984C8B}" srcOrd="1" destOrd="0" parTransId="{8DEA36A6-7907-4148-A3E3-46594DDDD9C4}" sibTransId="{CA38FD3D-7A59-4FE5-B216-02A6DE35347B}"/>
    <dgm:cxn modelId="{A50F6FD4-3EBF-4F29-B831-B00510BBD324}" type="presParOf" srcId="{6D58DCED-9B37-4665-8DF9-EF717C6CAE7D}" destId="{18277C9D-C53C-4B17-8D31-7674E8807DDE}" srcOrd="0" destOrd="0" presId="urn:microsoft.com/office/officeart/2005/8/layout/venn1"/>
    <dgm:cxn modelId="{5C9E423B-D2FA-4A01-8443-8316094B5026}" type="presParOf" srcId="{6D58DCED-9B37-4665-8DF9-EF717C6CAE7D}" destId="{083AA2C3-116D-4C25-ADF9-F740BE9BA32A}" srcOrd="1" destOrd="0" presId="urn:microsoft.com/office/officeart/2005/8/layout/venn1"/>
    <dgm:cxn modelId="{9A05A4E6-D29D-4C12-93BA-5FA481EE00EF}" type="presParOf" srcId="{6D58DCED-9B37-4665-8DF9-EF717C6CAE7D}" destId="{6619184E-4549-45E4-A1E5-87F7AE5D06E8}" srcOrd="2" destOrd="0" presId="urn:microsoft.com/office/officeart/2005/8/layout/venn1"/>
    <dgm:cxn modelId="{AC977EF4-0AB7-4748-B090-5CDCB05E8865}" type="presParOf" srcId="{6D58DCED-9B37-4665-8DF9-EF717C6CAE7D}" destId="{DBC99366-B7CD-4655-B330-91EA248F6A3C}" srcOrd="3" destOrd="0" presId="urn:microsoft.com/office/officeart/2005/8/layout/venn1"/>
    <dgm:cxn modelId="{36015341-311E-4AAF-836B-7B96A2CDF247}" type="presParOf" srcId="{6D58DCED-9B37-4665-8DF9-EF717C6CAE7D}" destId="{57A04A66-303A-45EE-B698-3120461742B1}" srcOrd="4" destOrd="0" presId="urn:microsoft.com/office/officeart/2005/8/layout/venn1"/>
    <dgm:cxn modelId="{70E51189-515C-43B1-B20A-6CDA0B03E307}" type="presParOf" srcId="{6D58DCED-9B37-4665-8DF9-EF717C6CAE7D}" destId="{181A744B-3384-4C18-B86A-6009B63A752A}" srcOrd="5" destOrd="0" presId="urn:microsoft.com/office/officeart/2005/8/layout/venn1"/>
    <dgm:cxn modelId="{BD8C61A9-F3BD-4CC4-B81E-CD53DBCE61B1}" type="presParOf" srcId="{6D58DCED-9B37-4665-8DF9-EF717C6CAE7D}" destId="{766C254A-CF74-40FB-9A28-BE6039275F42}" srcOrd="6" destOrd="0" presId="urn:microsoft.com/office/officeart/2005/8/layout/venn1"/>
    <dgm:cxn modelId="{92AFD9FE-A4DD-48BD-AE8B-FC466B0FE493}" type="presParOf" srcId="{6D58DCED-9B37-4665-8DF9-EF717C6CAE7D}" destId="{FBCA4B92-1606-4F0D-B700-3112F917731F}" srcOrd="7" destOrd="0" presId="urn:microsoft.com/office/officeart/2005/8/layout/venn1"/>
    <dgm:cxn modelId="{48C85FE9-9542-46FA-95DF-514C1E4BF1DE}" type="presParOf" srcId="{6D58DCED-9B37-4665-8DF9-EF717C6CAE7D}" destId="{3BF2C9D0-9B8D-41AE-B690-74E320120781}" srcOrd="8" destOrd="0" presId="urn:microsoft.com/office/officeart/2005/8/layout/venn1"/>
    <dgm:cxn modelId="{40B51406-11E2-489B-915A-096F7A18E888}" type="presParOf" srcId="{6D58DCED-9B37-4665-8DF9-EF717C6CAE7D}" destId="{F9B2047A-22E3-4B4D-ACC2-9D3DBD142294}" srcOrd="9" destOrd="0" presId="urn:microsoft.com/office/officeart/2005/8/layout/venn1"/>
    <dgm:cxn modelId="{FD89E7F7-41FD-4558-B4C1-6C9ACCBA01B2}" type="presParOf" srcId="{6D58DCED-9B37-4665-8DF9-EF717C6CAE7D}" destId="{C81531D4-5D5A-4290-B04A-5D3F42920E3E}" srcOrd="10" destOrd="0" presId="urn:microsoft.com/office/officeart/2005/8/layout/venn1"/>
    <dgm:cxn modelId="{98E11631-1B6B-4E2E-BB9B-3F4D64A6CFAD}" type="presParOf" srcId="{6D58DCED-9B37-4665-8DF9-EF717C6CAE7D}" destId="{E0B5369F-E5B0-4912-99F6-D9DCF1746E1E}" srcOrd="11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8277C9D-C53C-4B17-8D31-7674E8807DDE}">
      <dsp:nvSpPr>
        <dsp:cNvPr id="0" name=""/>
        <dsp:cNvSpPr/>
      </dsp:nvSpPr>
      <dsp:spPr>
        <a:xfrm>
          <a:off x="2808869" y="967077"/>
          <a:ext cx="1684988" cy="1684988"/>
        </a:xfrm>
        <a:prstGeom prst="ellipse">
          <a:avLst/>
        </a:prstGeom>
        <a:solidFill>
          <a:schemeClr val="accent5">
            <a:shade val="80000"/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083AA2C3-116D-4C25-ADF9-F740BE9BA32A}">
      <dsp:nvSpPr>
        <dsp:cNvPr id="0" name=""/>
        <dsp:cNvSpPr/>
      </dsp:nvSpPr>
      <dsp:spPr>
        <a:xfrm>
          <a:off x="2474479" y="0"/>
          <a:ext cx="2353767" cy="988580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CA" sz="2000" kern="1200" dirty="0" err="1" smtClean="0"/>
            <a:t>UVic</a:t>
          </a:r>
          <a:r>
            <a:rPr lang="en-CA" sz="2000" kern="1200" dirty="0" smtClean="0"/>
            <a:t> Chronic Disease Self-Management Program</a:t>
          </a:r>
          <a:endParaRPr lang="en-CA" sz="2000" kern="1200" dirty="0"/>
        </a:p>
      </dsp:txBody>
      <dsp:txXfrm>
        <a:off x="2474479" y="0"/>
        <a:ext cx="2353767" cy="988580"/>
      </dsp:txXfrm>
    </dsp:sp>
    <dsp:sp modelId="{6619184E-4549-45E4-A1E5-87F7AE5D06E8}">
      <dsp:nvSpPr>
        <dsp:cNvPr id="0" name=""/>
        <dsp:cNvSpPr/>
      </dsp:nvSpPr>
      <dsp:spPr>
        <a:xfrm>
          <a:off x="3280099" y="1239172"/>
          <a:ext cx="1684988" cy="1684988"/>
        </a:xfrm>
        <a:prstGeom prst="ellipse">
          <a:avLst/>
        </a:prstGeom>
        <a:solidFill>
          <a:schemeClr val="accent5">
            <a:shade val="80000"/>
            <a:alpha val="50000"/>
            <a:hueOff val="88587"/>
            <a:satOff val="-1684"/>
            <a:lumOff val="1149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DBC99366-B7CD-4655-B330-91EA248F6A3C}">
      <dsp:nvSpPr>
        <dsp:cNvPr id="0" name=""/>
        <dsp:cNvSpPr/>
      </dsp:nvSpPr>
      <dsp:spPr>
        <a:xfrm>
          <a:off x="4956169" y="941504"/>
          <a:ext cx="1719778" cy="1082730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CA" sz="2000" kern="1200" dirty="0" smtClean="0"/>
            <a:t>Pain BC</a:t>
          </a:r>
          <a:endParaRPr lang="en-CA" sz="2000" kern="1200" dirty="0"/>
        </a:p>
      </dsp:txBody>
      <dsp:txXfrm>
        <a:off x="4956169" y="941504"/>
        <a:ext cx="1719778" cy="1082730"/>
      </dsp:txXfrm>
    </dsp:sp>
    <dsp:sp modelId="{57A04A66-303A-45EE-B698-3120461742B1}">
      <dsp:nvSpPr>
        <dsp:cNvPr id="0" name=""/>
        <dsp:cNvSpPr/>
      </dsp:nvSpPr>
      <dsp:spPr>
        <a:xfrm>
          <a:off x="3280099" y="1783362"/>
          <a:ext cx="1684988" cy="1684988"/>
        </a:xfrm>
        <a:prstGeom prst="ellipse">
          <a:avLst/>
        </a:prstGeom>
        <a:solidFill>
          <a:schemeClr val="accent5">
            <a:shade val="80000"/>
            <a:alpha val="50000"/>
            <a:hueOff val="177174"/>
            <a:satOff val="-3368"/>
            <a:lumOff val="22991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181A744B-3384-4C18-B86A-6009B63A752A}">
      <dsp:nvSpPr>
        <dsp:cNvPr id="0" name=""/>
        <dsp:cNvSpPr/>
      </dsp:nvSpPr>
      <dsp:spPr>
        <a:xfrm>
          <a:off x="4956169" y="2556185"/>
          <a:ext cx="1719778" cy="1209833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CA" sz="2000" kern="1200" dirty="0" smtClean="0"/>
            <a:t>Centre for Collaboration, Motivation, &amp; Innovation</a:t>
          </a:r>
          <a:endParaRPr lang="en-CA" sz="2000" kern="1200" dirty="0"/>
        </a:p>
      </dsp:txBody>
      <dsp:txXfrm>
        <a:off x="4956169" y="2556185"/>
        <a:ext cx="1719778" cy="1209833"/>
      </dsp:txXfrm>
    </dsp:sp>
    <dsp:sp modelId="{766C254A-CF74-40FB-9A28-BE6039275F42}">
      <dsp:nvSpPr>
        <dsp:cNvPr id="0" name=""/>
        <dsp:cNvSpPr/>
      </dsp:nvSpPr>
      <dsp:spPr>
        <a:xfrm>
          <a:off x="2808869" y="2055928"/>
          <a:ext cx="1684988" cy="1684988"/>
        </a:xfrm>
        <a:prstGeom prst="ellipse">
          <a:avLst/>
        </a:prstGeom>
        <a:solidFill>
          <a:schemeClr val="accent5">
            <a:shade val="80000"/>
            <a:alpha val="50000"/>
            <a:hueOff val="265761"/>
            <a:satOff val="-5052"/>
            <a:lumOff val="34487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FBCA4B92-1606-4F0D-B700-3112F917731F}">
      <dsp:nvSpPr>
        <dsp:cNvPr id="0" name=""/>
        <dsp:cNvSpPr/>
      </dsp:nvSpPr>
      <dsp:spPr>
        <a:xfrm>
          <a:off x="2748180" y="3588649"/>
          <a:ext cx="1814750" cy="988580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CA" sz="2000" kern="1200" dirty="0" smtClean="0"/>
            <a:t>Family Caregivers Network</a:t>
          </a:r>
          <a:endParaRPr lang="en-CA" sz="2000" kern="1200" dirty="0"/>
        </a:p>
      </dsp:txBody>
      <dsp:txXfrm>
        <a:off x="2748180" y="3588649"/>
        <a:ext cx="1814750" cy="988580"/>
      </dsp:txXfrm>
    </dsp:sp>
    <dsp:sp modelId="{3BF2C9D0-9B8D-41AE-B690-74E320120781}">
      <dsp:nvSpPr>
        <dsp:cNvPr id="0" name=""/>
        <dsp:cNvSpPr/>
      </dsp:nvSpPr>
      <dsp:spPr>
        <a:xfrm>
          <a:off x="2337638" y="1783362"/>
          <a:ext cx="1684988" cy="1684988"/>
        </a:xfrm>
        <a:prstGeom prst="ellipse">
          <a:avLst/>
        </a:prstGeom>
        <a:solidFill>
          <a:schemeClr val="accent5">
            <a:shade val="80000"/>
            <a:alpha val="50000"/>
            <a:hueOff val="177174"/>
            <a:satOff val="-3368"/>
            <a:lumOff val="22991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F9B2047A-22E3-4B4D-ACC2-9D3DBD142294}">
      <dsp:nvSpPr>
        <dsp:cNvPr id="0" name=""/>
        <dsp:cNvSpPr/>
      </dsp:nvSpPr>
      <dsp:spPr>
        <a:xfrm>
          <a:off x="626779" y="2556185"/>
          <a:ext cx="1719778" cy="1209833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CA" sz="2000" kern="1200" dirty="0" smtClean="0"/>
            <a:t>Delaney &amp; Associates</a:t>
          </a:r>
          <a:endParaRPr lang="en-CA" sz="2000" kern="1200" dirty="0"/>
        </a:p>
      </dsp:txBody>
      <dsp:txXfrm>
        <a:off x="626779" y="2556185"/>
        <a:ext cx="1719778" cy="1209833"/>
      </dsp:txXfrm>
    </dsp:sp>
    <dsp:sp modelId="{C81531D4-5D5A-4290-B04A-5D3F42920E3E}">
      <dsp:nvSpPr>
        <dsp:cNvPr id="0" name=""/>
        <dsp:cNvSpPr/>
      </dsp:nvSpPr>
      <dsp:spPr>
        <a:xfrm>
          <a:off x="2337638" y="1239172"/>
          <a:ext cx="1684988" cy="1684988"/>
        </a:xfrm>
        <a:prstGeom prst="ellipse">
          <a:avLst/>
        </a:prstGeom>
        <a:solidFill>
          <a:schemeClr val="accent5">
            <a:shade val="80000"/>
            <a:alpha val="50000"/>
            <a:hueOff val="88587"/>
            <a:satOff val="-1684"/>
            <a:lumOff val="1149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E0B5369F-E5B0-4912-99F6-D9DCF1746E1E}">
      <dsp:nvSpPr>
        <dsp:cNvPr id="0" name=""/>
        <dsp:cNvSpPr/>
      </dsp:nvSpPr>
      <dsp:spPr>
        <a:xfrm>
          <a:off x="626779" y="941504"/>
          <a:ext cx="1719778" cy="1209833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CA" sz="2000" kern="1200" dirty="0" smtClean="0"/>
            <a:t>InterCultural Online Health Network (iCON)</a:t>
          </a:r>
          <a:endParaRPr lang="en-CA" sz="2000" kern="1200" dirty="0"/>
        </a:p>
      </dsp:txBody>
      <dsp:txXfrm>
        <a:off x="626779" y="941504"/>
        <a:ext cx="1719778" cy="120983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74A3DC9-96B8-4BFB-9E6B-3F40DC951A5F}" type="datetimeFigureOut">
              <a:rPr lang="en-US" smtClean="0"/>
              <a:t>6/19/2017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3359FCE-27B0-4240-BB98-9F0E853FE8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35256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619438-5E5E-44F8-B200-207CD7B35048}" type="slidenum">
              <a:rPr lang="en-CA" smtClean="0"/>
              <a:t>1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93996171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619438-5E5E-44F8-B200-207CD7B35048}" type="slidenum">
              <a:rPr lang="en-CA" smtClean="0"/>
              <a:t>10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93996171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619438-5E5E-44F8-B200-207CD7B35048}" type="slidenum">
              <a:rPr lang="en-CA" smtClean="0">
                <a:solidFill>
                  <a:prstClr val="black"/>
                </a:solidFill>
              </a:rPr>
              <a:pPr/>
              <a:t>11</a:t>
            </a:fld>
            <a:endParaRPr lang="en-CA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259596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619438-5E5E-44F8-B200-207CD7B35048}" type="slidenum">
              <a:rPr lang="en-CA" smtClean="0">
                <a:solidFill>
                  <a:prstClr val="black"/>
                </a:solidFill>
              </a:rPr>
              <a:pPr/>
              <a:t>12</a:t>
            </a:fld>
            <a:endParaRPr lang="en-CA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259596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619438-5E5E-44F8-B200-207CD7B35048}" type="slidenum">
              <a:rPr lang="en-CA" smtClean="0">
                <a:solidFill>
                  <a:prstClr val="black"/>
                </a:solidFill>
              </a:rPr>
              <a:pPr/>
              <a:t>13</a:t>
            </a:fld>
            <a:endParaRPr lang="en-CA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259596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619438-5E5E-44F8-B200-207CD7B35048}" type="slidenum">
              <a:rPr lang="en-CA" smtClean="0">
                <a:solidFill>
                  <a:prstClr val="black"/>
                </a:solidFill>
              </a:rPr>
              <a:pPr/>
              <a:t>14</a:t>
            </a:fld>
            <a:endParaRPr lang="en-CA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996171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619438-5E5E-44F8-B200-207CD7B35048}" type="slidenum">
              <a:rPr lang="en-CA" smtClean="0"/>
              <a:t>15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93996171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619438-5E5E-44F8-B200-207CD7B35048}" type="slidenum">
              <a:rPr lang="en-CA" smtClean="0"/>
              <a:t>16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93996171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619438-5E5E-44F8-B200-207CD7B35048}" type="slidenum">
              <a:rPr lang="en-CA" smtClean="0">
                <a:solidFill>
                  <a:prstClr val="black"/>
                </a:solidFill>
              </a:rPr>
              <a:pPr/>
              <a:t>17</a:t>
            </a:fld>
            <a:endParaRPr lang="en-CA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99617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i="1" dirty="0" smtClean="0">
                <a:solidFill>
                  <a:prstClr val="black"/>
                </a:solidFill>
              </a:rPr>
              <a:t>Each presenter outline verbally </a:t>
            </a:r>
            <a:r>
              <a:rPr lang="en-US" sz="1200" i="1" dirty="0" smtClean="0">
                <a:solidFill>
                  <a:prstClr val="black"/>
                </a:solidFill>
              </a:rPr>
              <a:t>their disclosure information to the audience with a slide at the beginning of their presentation. If a disclosure slide has not been included in a presentation, it will be inserted by the program organizer.</a:t>
            </a:r>
            <a:endParaRPr lang="en-US" sz="1200" dirty="0" smtClean="0">
              <a:solidFill>
                <a:prstClr val="black"/>
              </a:solidFill>
            </a:endParaRPr>
          </a:p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619438-5E5E-44F8-B200-207CD7B35048}" type="slidenum">
              <a:rPr lang="en-CA" smtClean="0">
                <a:solidFill>
                  <a:prstClr val="black"/>
                </a:solidFill>
              </a:rPr>
              <a:pPr/>
              <a:t>2</a:t>
            </a:fld>
            <a:endParaRPr lang="en-CA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996171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619438-5E5E-44F8-B200-207CD7B35048}" type="slidenum">
              <a:rPr lang="en-CA" smtClean="0">
                <a:solidFill>
                  <a:prstClr val="black"/>
                </a:solidFill>
              </a:rPr>
              <a:pPr/>
              <a:t>3</a:t>
            </a:fld>
            <a:endParaRPr lang="en-CA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259596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619438-5E5E-44F8-B200-207CD7B35048}" type="slidenum">
              <a:rPr lang="en-CA" smtClean="0">
                <a:solidFill>
                  <a:prstClr val="black"/>
                </a:solidFill>
              </a:rPr>
              <a:pPr/>
              <a:t>4</a:t>
            </a:fld>
            <a:endParaRPr lang="en-CA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259596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619438-5E5E-44F8-B200-207CD7B35048}" type="slidenum">
              <a:rPr lang="en-CA" smtClean="0">
                <a:solidFill>
                  <a:prstClr val="black"/>
                </a:solidFill>
              </a:rPr>
              <a:pPr/>
              <a:t>5</a:t>
            </a:fld>
            <a:endParaRPr lang="en-CA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259596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619438-5E5E-44F8-B200-207CD7B35048}" type="slidenum">
              <a:rPr lang="en-CA" smtClean="0"/>
              <a:t>6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93996171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619438-5E5E-44F8-B200-207CD7B35048}" type="slidenum">
              <a:rPr lang="en-CA" smtClean="0"/>
              <a:t>7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93996171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619438-5E5E-44F8-B200-207CD7B35048}" type="slidenum">
              <a:rPr lang="en-CA" smtClean="0">
                <a:solidFill>
                  <a:prstClr val="black"/>
                </a:solidFill>
              </a:rPr>
              <a:pPr/>
              <a:t>8</a:t>
            </a:fld>
            <a:endParaRPr lang="en-CA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996171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619438-5E5E-44F8-B200-207CD7B35048}" type="slidenum">
              <a:rPr lang="en-CA" smtClean="0"/>
              <a:t>9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9399617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2F105C-4366-49A2-8E95-2D170548E5D5}" type="datetimeFigureOut">
              <a:rPr lang="en-US" smtClean="0"/>
              <a:t>6/19/2017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04B41E-5DEC-4A8D-B5A2-39F3BF03A5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14527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2F105C-4366-49A2-8E95-2D170548E5D5}" type="datetimeFigureOut">
              <a:rPr lang="en-US" smtClean="0"/>
              <a:t>6/19/2017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04B41E-5DEC-4A8D-B5A2-39F3BF03A5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42592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2F105C-4366-49A2-8E95-2D170548E5D5}" type="datetimeFigureOut">
              <a:rPr lang="en-US" smtClean="0"/>
              <a:t>6/19/2017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04B41E-5DEC-4A8D-B5A2-39F3BF03A5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817433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Presentation-copy-B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" descr="topbanner-black copy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880100"/>
            <a:ext cx="9144000" cy="977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6042025" y="5527675"/>
            <a:ext cx="2962275" cy="2619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spc="35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1100" b="1" spc="350" dirty="0">
                <a:solidFill>
                  <a:srgbClr val="2D2C2D"/>
                </a:solidFill>
                <a:latin typeface="+mn-lt"/>
              </a:rPr>
              <a:t>eHealth Strategy Office</a:t>
            </a:r>
          </a:p>
        </p:txBody>
      </p:sp>
      <p:sp>
        <p:nvSpPr>
          <p:cNvPr id="7" name="Text Placeholder 11"/>
          <p:cNvSpPr>
            <a:spLocks noGrp="1"/>
          </p:cNvSpPr>
          <p:nvPr>
            <p:ph type="body" sz="quarter" idx="10"/>
          </p:nvPr>
        </p:nvSpPr>
        <p:spPr>
          <a:xfrm>
            <a:off x="899592" y="1700808"/>
            <a:ext cx="7314109" cy="864096"/>
          </a:xfrm>
          <a:prstGeom prst="rect">
            <a:avLst/>
          </a:prstGeo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4800" b="1" i="0" u="none" strike="noStrike" kern="1200" cap="none" spc="0" normalizeH="0" baseline="0" noProof="0">
                <a:ln>
                  <a:noFill/>
                </a:ln>
                <a:solidFill>
                  <a:srgbClr val="07203F"/>
                </a:solidFill>
                <a:effectLst/>
                <a:uLnTx/>
                <a:uFillTx/>
                <a:latin typeface="PMingLiU" pitchFamily="18" charset="-120"/>
              </a:defRPr>
            </a:lvl1pPr>
            <a:lvl2pPr>
              <a:buNone/>
              <a:defRPr b="0" i="0">
                <a:latin typeface="WhitneyHTF-Bold"/>
                <a:cs typeface="WhitneyHTF-Bold"/>
              </a:defRPr>
            </a:lvl2pPr>
            <a:lvl3pPr>
              <a:buNone/>
              <a:defRPr b="0" i="0">
                <a:latin typeface="WhitneyHTF-Bold"/>
                <a:cs typeface="WhitneyHTF-Bold"/>
              </a:defRPr>
            </a:lvl3pPr>
            <a:lvl4pPr>
              <a:buNone/>
              <a:defRPr b="0" i="0">
                <a:latin typeface="WhitneyHTF-Bold"/>
                <a:cs typeface="WhitneyHTF-Bold"/>
              </a:defRPr>
            </a:lvl4pPr>
            <a:lvl5pPr>
              <a:buNone/>
              <a:defRPr b="0" i="0">
                <a:latin typeface="WhitneyHTF-Bold"/>
                <a:cs typeface="WhitneyHTF-Bold"/>
              </a:defRPr>
            </a:lvl5pPr>
          </a:lstStyle>
          <a:p>
            <a:pPr lvl="0"/>
            <a:r>
              <a:rPr lang="en-US" noProof="0" dirty="0" smtClean="0"/>
              <a:t>Click to edit Master text styles</a:t>
            </a:r>
          </a:p>
        </p:txBody>
      </p:sp>
      <p:sp>
        <p:nvSpPr>
          <p:cNvPr id="8" name="Text Placeholder 12"/>
          <p:cNvSpPr>
            <a:spLocks noGrp="1"/>
          </p:cNvSpPr>
          <p:nvPr>
            <p:ph type="body" sz="quarter" idx="14"/>
          </p:nvPr>
        </p:nvSpPr>
        <p:spPr>
          <a:xfrm>
            <a:off x="899592" y="3645024"/>
            <a:ext cx="7308850" cy="1879675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ts val="3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2400">
                <a:latin typeface="Verdana"/>
                <a:cs typeface="Verdana"/>
              </a:defRPr>
            </a:lvl1pPr>
            <a:lvl2pPr>
              <a:buNone/>
              <a:defRPr sz="2400">
                <a:latin typeface="Verdana"/>
                <a:cs typeface="Verdana"/>
              </a:defRPr>
            </a:lvl2pPr>
            <a:lvl3pPr>
              <a:buNone/>
              <a:defRPr sz="1800">
                <a:latin typeface="Verdana"/>
                <a:cs typeface="Verdana"/>
              </a:defRPr>
            </a:lvl3pPr>
          </a:lstStyle>
          <a:p>
            <a:pPr lvl="0"/>
            <a:r>
              <a:rPr lang="en-US" noProof="0" dirty="0" smtClean="0"/>
              <a:t>Click to edit Master text styles</a:t>
            </a:r>
          </a:p>
          <a:p>
            <a:pPr lvl="1"/>
            <a:r>
              <a:rPr lang="en-US" noProof="0" dirty="0" smtClean="0"/>
              <a:t>Second level</a:t>
            </a:r>
          </a:p>
        </p:txBody>
      </p:sp>
      <p:sp>
        <p:nvSpPr>
          <p:cNvPr id="9" name="Text Placeholder 14"/>
          <p:cNvSpPr>
            <a:spLocks noGrp="1"/>
          </p:cNvSpPr>
          <p:nvPr>
            <p:ph type="body" sz="quarter" idx="15"/>
          </p:nvPr>
        </p:nvSpPr>
        <p:spPr>
          <a:xfrm>
            <a:off x="899592" y="2636912"/>
            <a:ext cx="7308850" cy="754062"/>
          </a:xfrm>
          <a:prstGeom prst="rect">
            <a:avLst/>
          </a:prstGeom>
        </p:spPr>
        <p:txBody>
          <a:bodyPr/>
          <a:lstStyle>
            <a:lvl1pPr>
              <a:buNone/>
              <a:defRPr sz="2800" b="1">
                <a:latin typeface="Verdana"/>
                <a:cs typeface="Verdana"/>
              </a:defRPr>
            </a:lvl1pPr>
            <a:lvl2pPr>
              <a:buNone/>
              <a:defRPr sz="1800"/>
            </a:lvl2pPr>
            <a:lvl3pPr>
              <a:buNone/>
              <a:defRPr sz="1800"/>
            </a:lvl3pPr>
            <a:lvl4pPr>
              <a:buNone/>
              <a:defRPr sz="1800"/>
            </a:lvl4pPr>
            <a:lvl5pPr>
              <a:buNone/>
              <a:defRPr sz="1800"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0" name="TextBox 9"/>
          <p:cNvSpPr txBox="1"/>
          <p:nvPr userDrawn="1"/>
        </p:nvSpPr>
        <p:spPr>
          <a:xfrm>
            <a:off x="6042025" y="5527675"/>
            <a:ext cx="2962275" cy="2619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spc="35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1100" b="1" spc="350" dirty="0">
                <a:solidFill>
                  <a:srgbClr val="2D2C2D"/>
                </a:solidFill>
                <a:latin typeface="+mn-lt"/>
              </a:rPr>
              <a:t>eHealth Strategy Office</a:t>
            </a:r>
          </a:p>
        </p:txBody>
      </p:sp>
      <p:pic>
        <p:nvPicPr>
          <p:cNvPr id="11" name="Picture 2" descr="C:\Documents and Settings\janice\Desktop\iCON\Interim-iCON-Logo-Rebuild.png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03975" y="0"/>
            <a:ext cx="2740025" cy="177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2417883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2F105C-4366-49A2-8E95-2D170548E5D5}" type="datetimeFigureOut">
              <a:rPr lang="en-US" smtClean="0"/>
              <a:t>6/19/2017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04B41E-5DEC-4A8D-B5A2-39F3BF03A5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17732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2F105C-4366-49A2-8E95-2D170548E5D5}" type="datetimeFigureOut">
              <a:rPr lang="en-US" smtClean="0"/>
              <a:t>6/19/2017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04B41E-5DEC-4A8D-B5A2-39F3BF03A5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93504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2F105C-4366-49A2-8E95-2D170548E5D5}" type="datetimeFigureOut">
              <a:rPr lang="en-US" smtClean="0"/>
              <a:t>6/19/2017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04B41E-5DEC-4A8D-B5A2-39F3BF03A5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3617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2F105C-4366-49A2-8E95-2D170548E5D5}" type="datetimeFigureOut">
              <a:rPr lang="en-US" smtClean="0"/>
              <a:t>6/19/2017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04B41E-5DEC-4A8D-B5A2-39F3BF03A5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19979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2F105C-4366-49A2-8E95-2D170548E5D5}" type="datetimeFigureOut">
              <a:rPr lang="en-US" smtClean="0"/>
              <a:t>6/19/2017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04B41E-5DEC-4A8D-B5A2-39F3BF03A5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24843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2F105C-4366-49A2-8E95-2D170548E5D5}" type="datetimeFigureOut">
              <a:rPr lang="en-US" smtClean="0"/>
              <a:t>6/19/2017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04B41E-5DEC-4A8D-B5A2-39F3BF03A5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50094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2F105C-4366-49A2-8E95-2D170548E5D5}" type="datetimeFigureOut">
              <a:rPr lang="en-US" smtClean="0"/>
              <a:t>6/19/2017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04B41E-5DEC-4A8D-B5A2-39F3BF03A5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36572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2F105C-4366-49A2-8E95-2D170548E5D5}" type="datetimeFigureOut">
              <a:rPr lang="en-US" smtClean="0"/>
              <a:t>6/19/2017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04B41E-5DEC-4A8D-B5A2-39F3BF03A5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24864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2F105C-4366-49A2-8E95-2D170548E5D5}" type="datetimeFigureOut">
              <a:rPr lang="en-US" smtClean="0"/>
              <a:t>6/19/2017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04B41E-5DEC-4A8D-B5A2-39F3BF03A5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48775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conproject.org/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Relationship Id="rId6" Type="http://schemas.openxmlformats.org/officeDocument/2006/relationships/hyperlink" Target="https://survey.ubc.ca/s/iconaboriginalfeedback/" TargetMode="External"/><Relationship Id="rId5" Type="http://schemas.openxmlformats.org/officeDocument/2006/relationships/hyperlink" Target="http://bit.ly/1NdX66A" TargetMode="External"/><Relationship Id="rId4" Type="http://schemas.openxmlformats.org/officeDocument/2006/relationships/hyperlink" Target="http://bit.ly/TraditionalPractitioners" TargetMode="Externa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12.xml"/><Relationship Id="rId1" Type="http://schemas.openxmlformats.org/officeDocument/2006/relationships/video" Target="https://www.youtube.com/embed/rEmAABw4ibY" TargetMode="External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12.xml"/><Relationship Id="rId1" Type="http://schemas.openxmlformats.org/officeDocument/2006/relationships/video" Target="https://www.youtube.com/embed/rEmAABw4ibY" TargetMode="External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251520" y="1844824"/>
            <a:ext cx="8640960" cy="3528392"/>
          </a:xfrm>
        </p:spPr>
        <p:txBody>
          <a:bodyPr/>
          <a:lstStyle/>
          <a:p>
            <a:r>
              <a:rPr lang="en-US" sz="4000" dirty="0">
                <a:solidFill>
                  <a:schemeClr val="tx1"/>
                </a:solidFill>
                <a:latin typeface="+mj-lt"/>
              </a:rPr>
              <a:t>A Coming Together of Health </a:t>
            </a:r>
            <a:r>
              <a:rPr lang="en-US" sz="4000" dirty="0" smtClean="0">
                <a:solidFill>
                  <a:schemeClr val="tx1"/>
                </a:solidFill>
                <a:latin typeface="+mj-lt"/>
              </a:rPr>
              <a:t>Systems:</a:t>
            </a:r>
            <a:r>
              <a:rPr lang="en-US" sz="2400" dirty="0" smtClean="0">
                <a:solidFill>
                  <a:schemeClr val="tx1"/>
                </a:solidFill>
                <a:latin typeface="+mj-lt"/>
              </a:rPr>
              <a:t/>
            </a:r>
            <a:br>
              <a:rPr lang="en-US" sz="2400" dirty="0" smtClean="0">
                <a:solidFill>
                  <a:schemeClr val="tx1"/>
                </a:solidFill>
                <a:latin typeface="+mj-lt"/>
              </a:rPr>
            </a:br>
            <a:r>
              <a:rPr lang="en-US" sz="4000" b="0" i="1" dirty="0" smtClean="0">
                <a:solidFill>
                  <a:schemeClr val="tx1"/>
                </a:solidFill>
                <a:latin typeface="+mj-lt"/>
              </a:rPr>
              <a:t>First </a:t>
            </a:r>
            <a:r>
              <a:rPr lang="en-US" sz="4000" b="0" i="1" dirty="0">
                <a:solidFill>
                  <a:schemeClr val="tx1"/>
                </a:solidFill>
                <a:latin typeface="+mj-lt"/>
              </a:rPr>
              <a:t>Nations Traditional Practitioners in </a:t>
            </a:r>
            <a:r>
              <a:rPr lang="en-US" sz="4000" b="0" i="1" dirty="0" smtClean="0">
                <a:solidFill>
                  <a:schemeClr val="tx1"/>
                </a:solidFill>
                <a:latin typeface="+mj-lt"/>
              </a:rPr>
              <a:t>Health Care Settings</a:t>
            </a:r>
          </a:p>
          <a:p>
            <a:endParaRPr lang="en-US" sz="4000" b="0" i="1" dirty="0" smtClean="0">
              <a:solidFill>
                <a:schemeClr val="tx1"/>
              </a:solidFill>
              <a:latin typeface="+mj-lt"/>
            </a:endParaRPr>
          </a:p>
          <a:p>
            <a:r>
              <a:rPr lang="en-US" sz="2400" b="0" dirty="0">
                <a:solidFill>
                  <a:schemeClr val="tx1"/>
                </a:solidFill>
                <a:latin typeface="+mj-lt"/>
              </a:rPr>
              <a:t>Presented </a:t>
            </a:r>
            <a:r>
              <a:rPr lang="en-US" sz="2400" b="0" dirty="0" smtClean="0">
                <a:solidFill>
                  <a:schemeClr val="tx1"/>
                </a:solidFill>
                <a:latin typeface="+mj-lt"/>
              </a:rPr>
              <a:t>by: </a:t>
            </a:r>
          </a:p>
          <a:p>
            <a:r>
              <a:rPr lang="en-US" sz="2400" b="0" dirty="0" smtClean="0">
                <a:solidFill>
                  <a:schemeClr val="tx1"/>
                </a:solidFill>
                <a:latin typeface="+mj-lt"/>
              </a:rPr>
              <a:t>Kendall Ho, Gerry Oleman, Elizabeth Stacy, Kaitlin Atkinson</a:t>
            </a:r>
          </a:p>
          <a:p>
            <a:r>
              <a:rPr lang="en-US" sz="2400" b="0" dirty="0" smtClean="0">
                <a:solidFill>
                  <a:schemeClr val="tx1"/>
                </a:solidFill>
                <a:latin typeface="+mj-lt"/>
              </a:rPr>
              <a:t>UBC Faculty of Medicine, Digital Emergency Medicine</a:t>
            </a:r>
            <a:endParaRPr lang="en-US" sz="2400" b="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076026" y="5591163"/>
            <a:ext cx="3067974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CA" sz="1200" b="1" spc="300" dirty="0">
                <a:solidFill>
                  <a:srgbClr val="2D2C2D"/>
                </a:solidFill>
                <a:cs typeface="Angsana New" panose="02020603050405020304" pitchFamily="18" charset="-34"/>
              </a:rPr>
              <a:t>Digital Emergency Medicine</a:t>
            </a:r>
          </a:p>
        </p:txBody>
      </p:sp>
    </p:spTree>
    <p:extLst>
      <p:ext uri="{BB962C8B-B14F-4D97-AF65-F5344CB8AC3E}">
        <p14:creationId xmlns:p14="http://schemas.microsoft.com/office/powerpoint/2010/main" val="3195655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107504" y="332656"/>
            <a:ext cx="7932722" cy="1152128"/>
          </a:xfrm>
        </p:spPr>
        <p:txBody>
          <a:bodyPr/>
          <a:lstStyle/>
          <a:p>
            <a:r>
              <a:rPr lang="en-US" sz="4400" dirty="0" smtClean="0">
                <a:solidFill>
                  <a:schemeClr val="tx1"/>
                </a:solidFill>
                <a:latin typeface="+mj-lt"/>
              </a:rPr>
              <a:t>Discussion Question</a:t>
            </a:r>
          </a:p>
          <a:p>
            <a:endParaRPr lang="en-US" sz="44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47168" y="2057400"/>
            <a:ext cx="85344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14300"/>
            <a:r>
              <a:rPr lang="en-CA" sz="2800" dirty="0" smtClean="0">
                <a:ea typeface="PMingLiU" panose="02020500000000000000" pitchFamily="18" charset="-120"/>
              </a:rPr>
              <a:t>What do you think you could do, as an individual health care provider, to encourage or implement this process?</a:t>
            </a:r>
            <a:endParaRPr lang="en-US" sz="2800" dirty="0">
              <a:ea typeface="PMingLiU" panose="02020500000000000000" pitchFamily="18" charset="-12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076026" y="5591163"/>
            <a:ext cx="3067974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CA" sz="1200" b="1" spc="300" dirty="0">
                <a:solidFill>
                  <a:srgbClr val="2D2C2D"/>
                </a:solidFill>
                <a:cs typeface="Angsana New" panose="02020603050405020304" pitchFamily="18" charset="-34"/>
              </a:rPr>
              <a:t>Digital Emergency Medicine</a:t>
            </a:r>
          </a:p>
        </p:txBody>
      </p:sp>
    </p:spTree>
    <p:extLst>
      <p:ext uri="{BB962C8B-B14F-4D97-AF65-F5344CB8AC3E}">
        <p14:creationId xmlns:p14="http://schemas.microsoft.com/office/powerpoint/2010/main" val="1767532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6076026" y="5591163"/>
            <a:ext cx="3067974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CA" sz="1200" b="1" spc="300" dirty="0">
                <a:solidFill>
                  <a:srgbClr val="2D2C2D"/>
                </a:solidFill>
                <a:cs typeface="Angsana New" panose="02020603050405020304" pitchFamily="18" charset="-34"/>
              </a:rPr>
              <a:t>Digital Emergency Medicine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CA" b="1" smtClean="0">
                <a:solidFill>
                  <a:srgbClr val="07203F"/>
                </a:solidFill>
              </a:rPr>
              <a:t>Patients as Partners</a:t>
            </a:r>
            <a:endParaRPr lang="en-CA" b="1" dirty="0" smtClean="0">
              <a:solidFill>
                <a:srgbClr val="07203F"/>
              </a:solidFill>
            </a:endParaRP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447440" y="1619672"/>
            <a:ext cx="8445040" cy="2876128"/>
          </a:xfrm>
          <a:prstGeom prst="rect">
            <a:avLst/>
          </a:prstGeom>
          <a:ln w="3175">
            <a:solidFill>
              <a:schemeClr val="tx1"/>
            </a:solidFill>
          </a:ln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" pitchFamily="2" charset="2"/>
              <a:buNone/>
              <a:defRPr/>
            </a:pPr>
            <a:r>
              <a:rPr lang="en-US" b="1" dirty="0" smtClean="0">
                <a:solidFill>
                  <a:srgbClr val="000066"/>
                </a:solidFill>
              </a:rPr>
              <a:t>BC Definition:</a:t>
            </a:r>
            <a:r>
              <a:rPr lang="en-US" b="1" dirty="0" smtClean="0">
                <a:solidFill>
                  <a:prstClr val="black"/>
                </a:solidFill>
              </a:rPr>
              <a:t>  </a:t>
            </a:r>
            <a:r>
              <a:rPr lang="en-US" sz="2400" dirty="0" smtClean="0">
                <a:solidFill>
                  <a:prstClr val="black"/>
                </a:solidFill>
              </a:rPr>
              <a:t>Patients, families and caregivers are partners in health care when they are supported and encouraged to…</a:t>
            </a:r>
            <a:endParaRPr lang="en-US" sz="1200" dirty="0" smtClean="0">
              <a:solidFill>
                <a:prstClr val="black"/>
              </a:solidFill>
            </a:endParaRPr>
          </a:p>
          <a:p>
            <a:pPr lvl="1">
              <a:buFont typeface="Wingdings" pitchFamily="2" charset="2"/>
              <a:buChar char="ü"/>
              <a:defRPr/>
            </a:pPr>
            <a:r>
              <a:rPr lang="en-US" sz="2000" dirty="0">
                <a:solidFill>
                  <a:prstClr val="black"/>
                </a:solidFill>
              </a:rPr>
              <a:t>P</a:t>
            </a:r>
            <a:r>
              <a:rPr lang="en-US" sz="2000" dirty="0" smtClean="0">
                <a:solidFill>
                  <a:prstClr val="black"/>
                </a:solidFill>
              </a:rPr>
              <a:t>articipate in their own health care</a:t>
            </a:r>
          </a:p>
          <a:p>
            <a:pPr lvl="1">
              <a:buFont typeface="Wingdings" pitchFamily="2" charset="2"/>
              <a:buChar char="ü"/>
              <a:defRPr/>
            </a:pPr>
            <a:r>
              <a:rPr lang="en-US" sz="2000" dirty="0">
                <a:solidFill>
                  <a:prstClr val="black"/>
                </a:solidFill>
              </a:rPr>
              <a:t>P</a:t>
            </a:r>
            <a:r>
              <a:rPr lang="en-US" sz="2000" dirty="0" smtClean="0">
                <a:solidFill>
                  <a:prstClr val="black"/>
                </a:solidFill>
              </a:rPr>
              <a:t>articipate in decision making about that care </a:t>
            </a:r>
          </a:p>
          <a:p>
            <a:pPr lvl="1">
              <a:buFont typeface="Wingdings" pitchFamily="2" charset="2"/>
              <a:buChar char="ü"/>
              <a:defRPr/>
            </a:pPr>
            <a:r>
              <a:rPr lang="en-US" sz="2000" dirty="0">
                <a:solidFill>
                  <a:prstClr val="black"/>
                </a:solidFill>
              </a:rPr>
              <a:t>P</a:t>
            </a:r>
            <a:r>
              <a:rPr lang="en-US" sz="2000" dirty="0" smtClean="0">
                <a:solidFill>
                  <a:prstClr val="black"/>
                </a:solidFill>
              </a:rPr>
              <a:t>articipate at the level they choose</a:t>
            </a:r>
          </a:p>
          <a:p>
            <a:pPr lvl="1">
              <a:buFont typeface="Wingdings" pitchFamily="2" charset="2"/>
              <a:buChar char="ü"/>
              <a:defRPr/>
            </a:pPr>
            <a:r>
              <a:rPr lang="en-US" sz="2000" dirty="0">
                <a:solidFill>
                  <a:prstClr val="black"/>
                </a:solidFill>
              </a:rPr>
              <a:t>P</a:t>
            </a:r>
            <a:r>
              <a:rPr lang="en-US" sz="2000" dirty="0" smtClean="0">
                <a:solidFill>
                  <a:prstClr val="black"/>
                </a:solidFill>
              </a:rPr>
              <a:t>articipate in quality improvement and health care redesign in ongoing and sustainable ways</a:t>
            </a:r>
          </a:p>
          <a:p>
            <a:pPr>
              <a:buFont typeface="Wingdings" pitchFamily="2" charset="2"/>
              <a:buNone/>
              <a:defRPr/>
            </a:pPr>
            <a:endParaRPr lang="en-CA" dirty="0" smtClean="0">
              <a:solidFill>
                <a:prstClr val="black"/>
              </a:solidFill>
            </a:endParaRP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1599553" y="4765597"/>
            <a:ext cx="5944894" cy="712611"/>
          </a:xfrm>
          <a:prstGeom prst="rect">
            <a:avLst/>
          </a:prstGeom>
          <a:gradFill rotWithShape="1">
            <a:gsLst>
              <a:gs pos="0">
                <a:srgbClr val="2C5D98"/>
              </a:gs>
              <a:gs pos="80000">
                <a:srgbClr val="3C7BC7"/>
              </a:gs>
              <a:gs pos="100000">
                <a:srgbClr val="3A7CCB"/>
              </a:gs>
            </a:gsLst>
            <a:lin ang="16200000"/>
          </a:gradFill>
          <a:ln w="9525" algn="ctr">
            <a:solidFill>
              <a:srgbClr val="4A7EBB"/>
            </a:solidFill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sz="2400" i="1" dirty="0">
                <a:solidFill>
                  <a:prstClr val="white"/>
                </a:solidFill>
                <a:cs typeface="Arial" pitchFamily="34" charset="0"/>
              </a:rPr>
              <a:t>Nothing about me, without me…</a:t>
            </a:r>
          </a:p>
        </p:txBody>
      </p:sp>
    </p:spTree>
    <p:extLst>
      <p:ext uri="{BB962C8B-B14F-4D97-AF65-F5344CB8AC3E}">
        <p14:creationId xmlns:p14="http://schemas.microsoft.com/office/powerpoint/2010/main" val="1984017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6076026" y="5591163"/>
            <a:ext cx="3067974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CA" sz="1200" b="1" spc="300" dirty="0">
                <a:solidFill>
                  <a:srgbClr val="2D2C2D"/>
                </a:solidFill>
                <a:cs typeface="Angsana New" panose="02020603050405020304" pitchFamily="18" charset="-34"/>
              </a:rPr>
              <a:t>Digital Emergency Medicine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609600" y="1464676"/>
            <a:ext cx="7302727" cy="4707524"/>
            <a:chOff x="-216532" y="836712"/>
            <a:chExt cx="9577064" cy="6192688"/>
          </a:xfrm>
        </p:grpSpPr>
        <p:graphicFrame>
          <p:nvGraphicFramePr>
            <p:cNvPr id="4" name="Diagram 3"/>
            <p:cNvGraphicFramePr/>
            <p:nvPr>
              <p:extLst>
                <p:ext uri="{D42A27DB-BD31-4B8C-83A1-F6EECF244321}">
                  <p14:modId xmlns:p14="http://schemas.microsoft.com/office/powerpoint/2010/main" val="357000141"/>
                </p:ext>
              </p:extLst>
            </p:nvPr>
          </p:nvGraphicFramePr>
          <p:xfrm>
            <a:off x="-216532" y="836712"/>
            <a:ext cx="9577064" cy="6192688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3" r:lo="rId4" r:qs="rId5" r:cs="rId6"/>
            </a:graphicData>
          </a:graphic>
        </p:graphicFrame>
        <p:sp>
          <p:nvSpPr>
            <p:cNvPr id="5" name="Oval 4"/>
            <p:cNvSpPr/>
            <p:nvPr/>
          </p:nvSpPr>
          <p:spPr>
            <a:xfrm>
              <a:off x="3707904" y="3068960"/>
              <a:ext cx="1692188" cy="1692188"/>
            </a:xfrm>
            <a:prstGeom prst="ellipse">
              <a:avLst/>
            </a:prstGeom>
            <a:solidFill>
              <a:srgbClr val="FFFFFF">
                <a:alpha val="80000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>
                <a:solidFill>
                  <a:prstClr val="white"/>
                </a:solidFill>
              </a:endParaRPr>
            </a:p>
          </p:txBody>
        </p:sp>
        <p:pic>
          <p:nvPicPr>
            <p:cNvPr id="6" name="Picture 6" descr="Image result for bc ministry of health transparent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61910" y="3596093"/>
              <a:ext cx="1584176" cy="63792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8" name="Text Placeholder 1"/>
          <p:cNvSpPr txBox="1">
            <a:spLocks/>
          </p:cNvSpPr>
          <p:nvPr/>
        </p:nvSpPr>
        <p:spPr>
          <a:xfrm>
            <a:off x="251996" y="188996"/>
            <a:ext cx="6453604" cy="156360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CA" sz="3200" b="1" dirty="0" smtClean="0">
                <a:solidFill>
                  <a:schemeClr val="tx1"/>
                </a:solidFill>
                <a:latin typeface="+mj-lt"/>
              </a:rPr>
              <a:t>Patients as Partners: </a:t>
            </a:r>
          </a:p>
          <a:p>
            <a:r>
              <a:rPr lang="en-CA" sz="3200" b="1" dirty="0" smtClean="0">
                <a:solidFill>
                  <a:schemeClr val="tx1"/>
                </a:solidFill>
                <a:latin typeface="+mj-lt"/>
              </a:rPr>
              <a:t>Collective Impact of Ministry Funded Partners</a:t>
            </a:r>
            <a:endParaRPr lang="en-CA" sz="3200" b="1" dirty="0">
              <a:solidFill>
                <a:schemeClr val="tx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99654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6076026" y="5591163"/>
            <a:ext cx="3067974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CA" sz="1200" b="1" spc="300" dirty="0">
                <a:solidFill>
                  <a:srgbClr val="2D2C2D"/>
                </a:solidFill>
                <a:cs typeface="Angsana New" panose="02020603050405020304" pitchFamily="18" charset="-34"/>
              </a:rPr>
              <a:t>Digital Emergency Medicine</a:t>
            </a: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457200" y="520148"/>
            <a:ext cx="8229600" cy="11430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CA" b="1" dirty="0" smtClean="0"/>
              <a:t>What is iCON?</a:t>
            </a:r>
            <a:endParaRPr lang="en-US" b="1" dirty="0"/>
          </a:p>
        </p:txBody>
      </p:sp>
      <p:sp>
        <p:nvSpPr>
          <p:cNvPr id="4" name="Rectangle 17"/>
          <p:cNvSpPr>
            <a:spLocks noChangeArrowheads="1"/>
          </p:cNvSpPr>
          <p:nvPr/>
        </p:nvSpPr>
        <p:spPr bwMode="auto">
          <a:xfrm>
            <a:off x="499247" y="2584067"/>
            <a:ext cx="8263753" cy="29023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342900" indent="-342900" eaLnBrk="1" hangingPunct="1">
              <a:lnSpc>
                <a:spcPct val="90000"/>
              </a:lnSpc>
              <a:spcBef>
                <a:spcPct val="0"/>
              </a:spcBef>
              <a:spcAft>
                <a:spcPct val="25000"/>
              </a:spcAft>
            </a:pPr>
            <a:r>
              <a:rPr lang="en-US" altLang="en-US" sz="2200" dirty="0" smtClean="0">
                <a:solidFill>
                  <a:srgbClr val="000000"/>
                </a:solidFill>
                <a:cs typeface="Arial" pitchFamily="34" charset="0"/>
              </a:rPr>
              <a:t>Serving </a:t>
            </a:r>
            <a:r>
              <a:rPr lang="en-US" altLang="en-US" sz="2200" b="1" dirty="0" smtClean="0">
                <a:solidFill>
                  <a:srgbClr val="000000"/>
                </a:solidFill>
                <a:cs typeface="Arial" pitchFamily="34" charset="0"/>
              </a:rPr>
              <a:t>Chinese, South Asian and Indigenous communities </a:t>
            </a:r>
            <a:r>
              <a:rPr lang="en-US" altLang="en-US" sz="2200" dirty="0" smtClean="0">
                <a:solidFill>
                  <a:srgbClr val="000000"/>
                </a:solidFill>
                <a:cs typeface="Arial" pitchFamily="34" charset="0"/>
              </a:rPr>
              <a:t>in BC, Canada (</a:t>
            </a:r>
            <a:r>
              <a:rPr lang="en-US" altLang="en-US" sz="2200" i="1" dirty="0" smtClean="0">
                <a:solidFill>
                  <a:srgbClr val="000000"/>
                </a:solidFill>
                <a:cs typeface="Arial" pitchFamily="34" charset="0"/>
              </a:rPr>
              <a:t>multigenerational and multilingual)</a:t>
            </a:r>
          </a:p>
          <a:p>
            <a:pPr marL="342900" indent="-342900" eaLnBrk="1" hangingPunct="1">
              <a:lnSpc>
                <a:spcPct val="90000"/>
              </a:lnSpc>
              <a:spcBef>
                <a:spcPct val="0"/>
              </a:spcBef>
              <a:spcAft>
                <a:spcPct val="25000"/>
              </a:spcAft>
            </a:pPr>
            <a:endParaRPr lang="en-US" altLang="en-US" sz="2200" dirty="0" smtClean="0">
              <a:solidFill>
                <a:srgbClr val="000000"/>
              </a:solidFill>
              <a:cs typeface="Arial" pitchFamily="34" charset="0"/>
            </a:endParaRPr>
          </a:p>
          <a:p>
            <a:pPr marL="342900" indent="-342900" eaLnBrk="1" hangingPunct="1">
              <a:lnSpc>
                <a:spcPct val="90000"/>
              </a:lnSpc>
              <a:spcBef>
                <a:spcPct val="0"/>
              </a:spcBef>
              <a:spcAft>
                <a:spcPct val="25000"/>
              </a:spcAft>
            </a:pPr>
            <a:r>
              <a:rPr lang="en-US" altLang="en-US" sz="2200" dirty="0" smtClean="0">
                <a:solidFill>
                  <a:srgbClr val="000000"/>
                </a:solidFill>
                <a:cs typeface="Arial" pitchFamily="34" charset="0"/>
              </a:rPr>
              <a:t>Multichannel engagement (</a:t>
            </a:r>
            <a:r>
              <a:rPr lang="en-US" altLang="en-US" sz="2200" i="1" dirty="0" smtClean="0">
                <a:solidFill>
                  <a:srgbClr val="000000"/>
                </a:solidFill>
                <a:cs typeface="Arial" pitchFamily="34" charset="0"/>
              </a:rPr>
              <a:t>live in-person events, webcasts, online and print resources</a:t>
            </a:r>
            <a:r>
              <a:rPr lang="en-US" altLang="en-US" sz="2200" dirty="0" smtClean="0">
                <a:solidFill>
                  <a:srgbClr val="000000"/>
                </a:solidFill>
                <a:cs typeface="Arial" pitchFamily="34" charset="0"/>
              </a:rPr>
              <a:t>)</a:t>
            </a:r>
          </a:p>
          <a:p>
            <a:pPr marL="342900" indent="-342900" eaLnBrk="1" hangingPunct="1">
              <a:spcBef>
                <a:spcPct val="0"/>
              </a:spcBef>
              <a:spcAft>
                <a:spcPct val="25000"/>
              </a:spcAft>
            </a:pPr>
            <a:endParaRPr lang="en-US" altLang="en-US" sz="2200" dirty="0" smtClean="0">
              <a:solidFill>
                <a:srgbClr val="000000"/>
              </a:solidFill>
              <a:cs typeface="Arial" pitchFamily="34" charset="0"/>
            </a:endParaRPr>
          </a:p>
          <a:p>
            <a:pPr marL="342900" indent="-342900" eaLnBrk="1" hangingPunct="1">
              <a:lnSpc>
                <a:spcPct val="90000"/>
              </a:lnSpc>
              <a:spcBef>
                <a:spcPct val="0"/>
              </a:spcBef>
              <a:spcAft>
                <a:spcPct val="25000"/>
              </a:spcAft>
            </a:pPr>
            <a:r>
              <a:rPr lang="en-US" altLang="en-US" sz="2200" dirty="0" smtClean="0">
                <a:solidFill>
                  <a:srgbClr val="000000"/>
                </a:solidFill>
                <a:cs typeface="Arial" pitchFamily="34" charset="0"/>
              </a:rPr>
              <a:t>Unique technological opportunities </a:t>
            </a:r>
            <a:r>
              <a:rPr lang="en-US" altLang="en-US" sz="2200" i="1" dirty="0" smtClean="0">
                <a:solidFill>
                  <a:srgbClr val="000000"/>
                </a:solidFill>
                <a:cs typeface="Arial" pitchFamily="34" charset="0"/>
              </a:rPr>
              <a:t>(linguistically and culturally tailored website, digital health literacy)</a:t>
            </a:r>
            <a:endParaRPr lang="en-US" altLang="en-US" sz="2200" b="1" i="1" dirty="0" smtClean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823722" y="1663148"/>
            <a:ext cx="7482078" cy="662610"/>
          </a:xfrm>
          <a:prstGeom prst="rect">
            <a:avLst/>
          </a:prstGeom>
          <a:gradFill rotWithShape="1">
            <a:gsLst>
              <a:gs pos="0">
                <a:srgbClr val="2C5D98"/>
              </a:gs>
              <a:gs pos="80000">
                <a:srgbClr val="3C7BC7"/>
              </a:gs>
              <a:gs pos="100000">
                <a:srgbClr val="3A7CCB"/>
              </a:gs>
            </a:gsLst>
            <a:lin ang="16200000"/>
          </a:gradFill>
          <a:ln w="9525" algn="ctr">
            <a:solidFill>
              <a:srgbClr val="4A7EBB"/>
            </a:solidFill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sz="2400" b="1" i="1" dirty="0" smtClean="0">
                <a:solidFill>
                  <a:prstClr val="white"/>
                </a:solidFill>
                <a:cs typeface="Arial" pitchFamily="34" charset="0"/>
              </a:rPr>
              <a:t>Engaging communities across BC to improve patient care </a:t>
            </a:r>
            <a:endParaRPr lang="en-US" sz="2400" b="1" i="1" dirty="0">
              <a:solidFill>
                <a:prstClr val="white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7105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107504" y="476672"/>
            <a:ext cx="6480720" cy="864096"/>
          </a:xfrm>
        </p:spPr>
        <p:txBody>
          <a:bodyPr/>
          <a:lstStyle/>
          <a:p>
            <a:r>
              <a:rPr lang="en-US" sz="4000" dirty="0" smtClean="0">
                <a:solidFill>
                  <a:schemeClr val="tx1"/>
                </a:solidFill>
                <a:latin typeface="+mj-lt"/>
              </a:rPr>
              <a:t>Get Involved, Use the Tools!</a:t>
            </a:r>
            <a:endParaRPr lang="en-US" sz="40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06015" y="1744682"/>
            <a:ext cx="8380785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sz="2800" dirty="0" smtClean="0">
                <a:solidFill>
                  <a:prstClr val="black"/>
                </a:solidFill>
                <a:ea typeface="PMingLiU" panose="02020500000000000000" pitchFamily="18" charset="-120"/>
              </a:rPr>
              <a:t>Download from </a:t>
            </a:r>
            <a:r>
              <a:rPr lang="en-CA" sz="2800" dirty="0" err="1" smtClean="0">
                <a:solidFill>
                  <a:prstClr val="black"/>
                </a:solidFill>
                <a:ea typeface="PMingLiU" panose="02020500000000000000" pitchFamily="18" charset="-120"/>
              </a:rPr>
              <a:t>iCON</a:t>
            </a:r>
            <a:r>
              <a:rPr lang="en-CA" sz="2800" dirty="0" smtClean="0">
                <a:solidFill>
                  <a:prstClr val="black"/>
                </a:solidFill>
                <a:ea typeface="PMingLiU" panose="02020500000000000000" pitchFamily="18" charset="-120"/>
              </a:rPr>
              <a:t>: </a:t>
            </a:r>
            <a:r>
              <a:rPr lang="en-US" sz="2800" i="1" u="sng" dirty="0" smtClean="0">
                <a:solidFill>
                  <a:prstClr val="black"/>
                </a:solidFill>
                <a:ea typeface="PMingLiU" panose="02020500000000000000" pitchFamily="18" charset="-120"/>
                <a:hlinkClick r:id="rId3"/>
              </a:rPr>
              <a:t>www.iconproject.org</a:t>
            </a:r>
            <a:endParaRPr lang="en-US" sz="2800" i="1" u="sng" dirty="0">
              <a:solidFill>
                <a:prstClr val="black"/>
              </a:solidFill>
              <a:ea typeface="PMingLiU" panose="02020500000000000000" pitchFamily="18" charset="-120"/>
            </a:endParaRPr>
          </a:p>
          <a:p>
            <a:pPr marL="285750" lvl="1" indent="-285750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prstClr val="black"/>
                </a:solidFill>
                <a:ea typeface="PMingLiU" panose="02020500000000000000" pitchFamily="18" charset="-120"/>
              </a:rPr>
              <a:t>Video:</a:t>
            </a:r>
            <a:r>
              <a:rPr lang="en-CA" sz="2800" dirty="0">
                <a:solidFill>
                  <a:prstClr val="black"/>
                </a:solidFill>
                <a:ea typeface="PMingLiU" panose="02020500000000000000" pitchFamily="18" charset="-120"/>
              </a:rPr>
              <a:t> </a:t>
            </a:r>
            <a:r>
              <a:rPr lang="en-CA" sz="2800" i="1" dirty="0" smtClean="0">
                <a:solidFill>
                  <a:prstClr val="black"/>
                </a:solidFill>
                <a:ea typeface="PMingLiU" panose="02020500000000000000" pitchFamily="18" charset="-120"/>
                <a:hlinkClick r:id="rId4"/>
              </a:rPr>
              <a:t>http:</a:t>
            </a:r>
            <a:r>
              <a:rPr lang="en-US" sz="2800" i="1" dirty="0" smtClean="0">
                <a:solidFill>
                  <a:prstClr val="black"/>
                </a:solidFill>
                <a:hlinkClick r:id="rId4"/>
              </a:rPr>
              <a:t>//bit.ly/</a:t>
            </a:r>
            <a:r>
              <a:rPr lang="en-US" sz="2800" i="1" dirty="0" err="1" smtClean="0">
                <a:solidFill>
                  <a:prstClr val="black"/>
                </a:solidFill>
                <a:hlinkClick r:id="rId4"/>
              </a:rPr>
              <a:t>TraditionalPractitioners</a:t>
            </a:r>
            <a:r>
              <a:rPr lang="en-US" sz="2800" i="1" dirty="0">
                <a:solidFill>
                  <a:prstClr val="black"/>
                </a:solidFill>
              </a:rPr>
              <a:t> </a:t>
            </a:r>
            <a:endParaRPr lang="en-US" sz="2800" i="1" dirty="0" smtClean="0">
              <a:solidFill>
                <a:prstClr val="black"/>
              </a:solidFill>
              <a:ea typeface="PMingLiU" panose="02020500000000000000" pitchFamily="18" charset="-120"/>
            </a:endParaRPr>
          </a:p>
          <a:p>
            <a:pPr marL="285750" lvl="1" indent="-285750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prstClr val="black"/>
                </a:solidFill>
                <a:ea typeface="PMingLiU" panose="02020500000000000000" pitchFamily="18" charset="-120"/>
              </a:rPr>
              <a:t>Discussion Guide</a:t>
            </a:r>
            <a:r>
              <a:rPr lang="en-US" sz="2800" dirty="0">
                <a:solidFill>
                  <a:prstClr val="black"/>
                </a:solidFill>
                <a:ea typeface="PMingLiU" panose="02020500000000000000" pitchFamily="18" charset="-120"/>
              </a:rPr>
              <a:t>: </a:t>
            </a:r>
            <a:r>
              <a:rPr lang="en-US" sz="2800" i="1" dirty="0">
                <a:solidFill>
                  <a:prstClr val="black"/>
                </a:solidFill>
                <a:ea typeface="PMingLiU" panose="02020500000000000000" pitchFamily="18" charset="-120"/>
                <a:hlinkClick r:id="rId5"/>
              </a:rPr>
              <a:t>http://</a:t>
            </a:r>
            <a:r>
              <a:rPr lang="en-US" sz="2800" i="1" dirty="0" smtClean="0">
                <a:solidFill>
                  <a:prstClr val="black"/>
                </a:solidFill>
                <a:ea typeface="PMingLiU" panose="02020500000000000000" pitchFamily="18" charset="-120"/>
                <a:hlinkClick r:id="rId5"/>
              </a:rPr>
              <a:t>bit.ly/1NdX66A</a:t>
            </a:r>
            <a:endParaRPr lang="en-US" sz="2800" i="1" dirty="0" smtClean="0">
              <a:solidFill>
                <a:prstClr val="black"/>
              </a:solidFill>
              <a:ea typeface="PMingLiU" panose="02020500000000000000" pitchFamily="18" charset="-120"/>
            </a:endParaRPr>
          </a:p>
          <a:p>
            <a:pPr marL="285750" lvl="1" indent="-285750">
              <a:buFont typeface="Arial" panose="020B0604020202020204" pitchFamily="34" charset="0"/>
              <a:buChar char="•"/>
            </a:pPr>
            <a:endParaRPr lang="en-CA" sz="2800" dirty="0" smtClean="0">
              <a:solidFill>
                <a:prstClr val="black"/>
              </a:solidFill>
              <a:ea typeface="PMingLiU" panose="02020500000000000000" pitchFamily="18" charset="-12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sz="2800" dirty="0" smtClean="0">
                <a:solidFill>
                  <a:prstClr val="black"/>
                </a:solidFill>
                <a:ea typeface="PMingLiU" panose="02020500000000000000" pitchFamily="18" charset="-120"/>
              </a:rPr>
              <a:t>We welcome opportunities to host workshops, etc.</a:t>
            </a:r>
          </a:p>
          <a:p>
            <a:endParaRPr lang="en-CA" sz="2800" dirty="0" smtClean="0">
              <a:solidFill>
                <a:prstClr val="black"/>
              </a:solidFill>
              <a:ea typeface="PMingLiU" panose="02020500000000000000" pitchFamily="18" charset="-12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sz="2800" dirty="0" smtClean="0">
                <a:solidFill>
                  <a:prstClr val="black"/>
                </a:solidFill>
                <a:ea typeface="PMingLiU" panose="02020500000000000000" pitchFamily="18" charset="-120"/>
              </a:rPr>
              <a:t>Feedback and reflections?</a:t>
            </a:r>
          </a:p>
          <a:p>
            <a:pPr lvl="1"/>
            <a:r>
              <a:rPr lang="en-US" sz="2800" dirty="0">
                <a:solidFill>
                  <a:prstClr val="black"/>
                </a:solidFill>
                <a:hlinkClick r:id="rId6"/>
              </a:rPr>
              <a:t>https://survey.ubc.ca/s/iconaboriginalfeedback</a:t>
            </a:r>
            <a:r>
              <a:rPr lang="en-US" sz="2800" dirty="0" smtClean="0">
                <a:solidFill>
                  <a:prstClr val="black"/>
                </a:solidFill>
                <a:hlinkClick r:id="rId6"/>
              </a:rPr>
              <a:t>/</a:t>
            </a:r>
            <a:r>
              <a:rPr lang="en-US" sz="2800" dirty="0" smtClean="0">
                <a:solidFill>
                  <a:prstClr val="black"/>
                </a:solidFill>
              </a:rPr>
              <a:t>   </a:t>
            </a:r>
            <a:endParaRPr lang="en-US" sz="2800" dirty="0">
              <a:solidFill>
                <a:prstClr val="black"/>
              </a:solidFill>
            </a:endParaRPr>
          </a:p>
          <a:p>
            <a:pPr lvl="1"/>
            <a:endParaRPr lang="en-CA" sz="2800" dirty="0" smtClean="0">
              <a:solidFill>
                <a:prstClr val="black"/>
              </a:solidFill>
              <a:ea typeface="PMingLiU" panose="02020500000000000000" pitchFamily="18" charset="-12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076026" y="5591163"/>
            <a:ext cx="3067974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CA" sz="1200" b="1" spc="300" dirty="0">
                <a:solidFill>
                  <a:srgbClr val="2D2C2D"/>
                </a:solidFill>
                <a:cs typeface="Angsana New" panose="02020603050405020304" pitchFamily="18" charset="-34"/>
              </a:rPr>
              <a:t>Digital Emergency Medicine</a:t>
            </a:r>
          </a:p>
        </p:txBody>
      </p:sp>
    </p:spTree>
    <p:extLst>
      <p:ext uri="{BB962C8B-B14F-4D97-AF65-F5344CB8AC3E}">
        <p14:creationId xmlns:p14="http://schemas.microsoft.com/office/powerpoint/2010/main" val="930319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239678" y="332656"/>
            <a:ext cx="7314109" cy="864096"/>
          </a:xfrm>
        </p:spPr>
        <p:txBody>
          <a:bodyPr/>
          <a:lstStyle/>
          <a:p>
            <a:r>
              <a:rPr lang="en-CA" sz="4400" dirty="0" smtClean="0">
                <a:latin typeface="+mj-lt"/>
              </a:rPr>
              <a:t>Developed in Partnership</a:t>
            </a:r>
            <a:endParaRPr lang="en-US" sz="4400" dirty="0">
              <a:latin typeface="+mj-l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63228" y="1271657"/>
            <a:ext cx="8136904" cy="52014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400" b="1" dirty="0" smtClean="0">
                <a:ea typeface="PMingLiU" panose="02020500000000000000" pitchFamily="18" charset="-120"/>
              </a:rPr>
              <a:t>Produced by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CA" sz="2400" i="1" dirty="0" err="1" smtClean="0">
                <a:ea typeface="PMingLiU" panose="02020500000000000000" pitchFamily="18" charset="-120"/>
              </a:rPr>
              <a:t>iCON</a:t>
            </a:r>
            <a:r>
              <a:rPr lang="en-CA" sz="2400" i="1" dirty="0" smtClean="0">
                <a:ea typeface="PMingLiU" panose="02020500000000000000" pitchFamily="18" charset="-120"/>
              </a:rPr>
              <a:t> Program</a:t>
            </a:r>
            <a:r>
              <a:rPr lang="en-CA" sz="2400" dirty="0" smtClean="0">
                <a:ea typeface="PMingLiU" panose="02020500000000000000" pitchFamily="18" charset="-120"/>
              </a:rPr>
              <a:t>, Digital Emergency Medicine, UBC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CA" sz="2400" dirty="0" smtClean="0">
                <a:ea typeface="PMingLiU" panose="02020500000000000000" pitchFamily="18" charset="-120"/>
              </a:rPr>
              <a:t>Vancouver Coastal Health’s </a:t>
            </a:r>
            <a:r>
              <a:rPr lang="en-CA" sz="2400" i="1" dirty="0" smtClean="0">
                <a:ea typeface="PMingLiU" panose="02020500000000000000" pitchFamily="18" charset="-120"/>
              </a:rPr>
              <a:t>Aboriginal Health Strategic Initiative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CA" sz="1000" i="1" dirty="0">
              <a:ea typeface="PMingLiU" panose="02020500000000000000" pitchFamily="18" charset="-120"/>
            </a:endParaRPr>
          </a:p>
          <a:p>
            <a:r>
              <a:rPr lang="en-CA" sz="2400" b="1" dirty="0" smtClean="0">
                <a:ea typeface="PMingLiU" panose="02020500000000000000" pitchFamily="18" charset="-120"/>
              </a:rPr>
              <a:t>Funded by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CA" sz="2400" dirty="0" smtClean="0">
                <a:ea typeface="PMingLiU" panose="02020500000000000000" pitchFamily="18" charset="-120"/>
              </a:rPr>
              <a:t>Funded by BC Ministry of Health, Patients as Partners</a:t>
            </a:r>
            <a:endParaRPr lang="en-CA" sz="2400" b="1" dirty="0" smtClean="0">
              <a:ea typeface="PMingLiU" panose="02020500000000000000" pitchFamily="18" charset="-120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CA" sz="1000" i="1" dirty="0" smtClean="0">
              <a:ea typeface="PMingLiU" panose="02020500000000000000" pitchFamily="18" charset="-120"/>
            </a:endParaRPr>
          </a:p>
          <a:p>
            <a:r>
              <a:rPr lang="en-CA" sz="2400" b="1" dirty="0">
                <a:ea typeface="PMingLiU" panose="02020500000000000000" pitchFamily="18" charset="-120"/>
              </a:rPr>
              <a:t>Special </a:t>
            </a:r>
            <a:r>
              <a:rPr lang="en-CA" sz="2400" b="1" dirty="0" smtClean="0">
                <a:ea typeface="PMingLiU" panose="02020500000000000000" pitchFamily="18" charset="-120"/>
              </a:rPr>
              <a:t>thanks to</a:t>
            </a:r>
            <a:endParaRPr lang="en-CA" sz="2400" b="1" dirty="0">
              <a:ea typeface="PMingLiU" panose="02020500000000000000" pitchFamily="18" charset="-120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CA" sz="2400" dirty="0">
                <a:ea typeface="PMingLiU" panose="02020500000000000000" pitchFamily="18" charset="-120"/>
              </a:rPr>
              <a:t>The </a:t>
            </a:r>
            <a:r>
              <a:rPr lang="en-CA" sz="2400" dirty="0" err="1">
                <a:ea typeface="PMingLiU" panose="02020500000000000000" pitchFamily="18" charset="-120"/>
              </a:rPr>
              <a:t>Musqueam</a:t>
            </a:r>
            <a:r>
              <a:rPr lang="en-CA" sz="2400" dirty="0">
                <a:ea typeface="PMingLiU" panose="02020500000000000000" pitchFamily="18" charset="-120"/>
              </a:rPr>
              <a:t> Indian Band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CA" sz="2400" dirty="0" smtClean="0">
                <a:ea typeface="PMingLiU" panose="02020500000000000000" pitchFamily="18" charset="-120"/>
              </a:rPr>
              <a:t>Providence </a:t>
            </a:r>
            <a:r>
              <a:rPr lang="en-CA" sz="2400" dirty="0">
                <a:ea typeface="PMingLiU" panose="02020500000000000000" pitchFamily="18" charset="-120"/>
              </a:rPr>
              <a:t>Health Care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CA" sz="2400" dirty="0">
                <a:ea typeface="PMingLiU" panose="02020500000000000000" pitchFamily="18" charset="-120"/>
              </a:rPr>
              <a:t>First Nations Health Authority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CA" sz="2400" dirty="0" smtClean="0">
                <a:ea typeface="PMingLiU" panose="02020500000000000000" pitchFamily="18" charset="-120"/>
              </a:rPr>
              <a:t>Dr</a:t>
            </a:r>
            <a:r>
              <a:rPr lang="en-CA" sz="2400" dirty="0">
                <a:ea typeface="PMingLiU" panose="02020500000000000000" pitchFamily="18" charset="-120"/>
              </a:rPr>
              <a:t>. Lee Brown</a:t>
            </a:r>
          </a:p>
          <a:p>
            <a:endParaRPr lang="en-CA" sz="2400" dirty="0" smtClean="0">
              <a:ea typeface="PMingLiU" panose="02020500000000000000" pitchFamily="18" charset="-120"/>
            </a:endParaRPr>
          </a:p>
          <a:p>
            <a:endParaRPr lang="en-US" sz="2400" dirty="0">
              <a:ea typeface="PMingLiU" panose="02020500000000000000" pitchFamily="18" charset="-12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076026" y="5591163"/>
            <a:ext cx="3067974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CA" sz="1200" b="1" spc="300" dirty="0">
                <a:solidFill>
                  <a:srgbClr val="2D2C2D"/>
                </a:solidFill>
                <a:cs typeface="Angsana New" panose="02020603050405020304" pitchFamily="18" charset="-34"/>
              </a:rPr>
              <a:t>Digital Emergency Medicine</a:t>
            </a:r>
          </a:p>
        </p:txBody>
      </p:sp>
    </p:spTree>
    <p:extLst>
      <p:ext uri="{BB962C8B-B14F-4D97-AF65-F5344CB8AC3E}">
        <p14:creationId xmlns:p14="http://schemas.microsoft.com/office/powerpoint/2010/main" val="811099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239678" y="332656"/>
            <a:ext cx="7314109" cy="864096"/>
          </a:xfrm>
        </p:spPr>
        <p:txBody>
          <a:bodyPr/>
          <a:lstStyle/>
          <a:p>
            <a:r>
              <a:rPr lang="en-CA" sz="4400" dirty="0" smtClean="0">
                <a:latin typeface="+mj-lt"/>
              </a:rPr>
              <a:t>Special Thanks </a:t>
            </a:r>
            <a:endParaRPr lang="en-US" sz="4400" dirty="0">
              <a:latin typeface="+mj-lt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23528" y="1196752"/>
            <a:ext cx="8764246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CA" sz="2000" b="1" dirty="0" err="1" smtClean="0">
                <a:ea typeface="PMingLiU" panose="02020500000000000000" pitchFamily="18" charset="-120"/>
              </a:rPr>
              <a:t>Te</a:t>
            </a:r>
            <a:r>
              <a:rPr lang="en-CA" sz="2000" b="1" dirty="0" smtClean="0">
                <a:ea typeface="PMingLiU" panose="02020500000000000000" pitchFamily="18" charset="-120"/>
              </a:rPr>
              <a:t> Ta-in (Shane Pointe) </a:t>
            </a:r>
          </a:p>
          <a:p>
            <a:r>
              <a:rPr lang="en-CA" sz="2000" b="1" dirty="0">
                <a:ea typeface="PMingLiU" panose="02020500000000000000" pitchFamily="18" charset="-120"/>
              </a:rPr>
              <a:t>	</a:t>
            </a:r>
            <a:r>
              <a:rPr lang="en-CA" sz="2000" dirty="0" err="1" smtClean="0">
                <a:ea typeface="PMingLiU" panose="02020500000000000000" pitchFamily="18" charset="-120"/>
              </a:rPr>
              <a:t>Musqueam</a:t>
            </a:r>
            <a:r>
              <a:rPr lang="en-CA" sz="2000" dirty="0" smtClean="0">
                <a:ea typeface="PMingLiU" panose="02020500000000000000" pitchFamily="18" charset="-120"/>
              </a:rPr>
              <a:t> Indian Band </a:t>
            </a:r>
          </a:p>
          <a:p>
            <a:endParaRPr lang="en-CA" sz="1000" dirty="0" smtClean="0">
              <a:ea typeface="PMingLiU" panose="02020500000000000000" pitchFamily="18" charset="-120"/>
            </a:endParaRPr>
          </a:p>
          <a:p>
            <a:r>
              <a:rPr lang="en-CA" sz="2000" b="1" dirty="0" smtClean="0">
                <a:ea typeface="PMingLiU" panose="02020500000000000000" pitchFamily="18" charset="-120"/>
              </a:rPr>
              <a:t>Dr. Patricia Daly</a:t>
            </a:r>
          </a:p>
          <a:p>
            <a:r>
              <a:rPr lang="en-CA" sz="2000" b="1" dirty="0">
                <a:ea typeface="PMingLiU" panose="02020500000000000000" pitchFamily="18" charset="-120"/>
              </a:rPr>
              <a:t>	</a:t>
            </a:r>
            <a:r>
              <a:rPr lang="en-CA" sz="2000" dirty="0" smtClean="0">
                <a:ea typeface="PMingLiU" panose="02020500000000000000" pitchFamily="18" charset="-120"/>
              </a:rPr>
              <a:t>Chief Medical Health Officer/ Vice President, Public Health, VCH</a:t>
            </a:r>
          </a:p>
          <a:p>
            <a:endParaRPr lang="en-CA" sz="1000" b="1" dirty="0" smtClean="0">
              <a:ea typeface="PMingLiU" panose="02020500000000000000" pitchFamily="18" charset="-120"/>
            </a:endParaRPr>
          </a:p>
          <a:p>
            <a:r>
              <a:rPr lang="en-CA" sz="2000" b="1" dirty="0" smtClean="0">
                <a:ea typeface="PMingLiU" panose="02020500000000000000" pitchFamily="18" charset="-120"/>
              </a:rPr>
              <a:t>Gerry Oleman</a:t>
            </a:r>
          </a:p>
          <a:p>
            <a:r>
              <a:rPr lang="en-CA" sz="2000" b="1" dirty="0">
                <a:ea typeface="PMingLiU" panose="02020500000000000000" pitchFamily="18" charset="-120"/>
              </a:rPr>
              <a:t>	</a:t>
            </a:r>
            <a:r>
              <a:rPr lang="en-CA" sz="2000" dirty="0" smtClean="0">
                <a:ea typeface="PMingLiU" panose="02020500000000000000" pitchFamily="18" charset="-120"/>
              </a:rPr>
              <a:t>Traditional Practitioner, </a:t>
            </a:r>
            <a:r>
              <a:rPr lang="en-CA" sz="2000" dirty="0" err="1" smtClean="0">
                <a:ea typeface="PMingLiU" panose="02020500000000000000" pitchFamily="18" charset="-120"/>
              </a:rPr>
              <a:t>St’at’imc</a:t>
            </a:r>
            <a:r>
              <a:rPr lang="en-CA" sz="2000" dirty="0" smtClean="0">
                <a:ea typeface="PMingLiU" panose="02020500000000000000" pitchFamily="18" charset="-120"/>
              </a:rPr>
              <a:t> Nation</a:t>
            </a:r>
          </a:p>
          <a:p>
            <a:endParaRPr lang="en-CA" sz="1000" dirty="0" smtClean="0">
              <a:ea typeface="PMingLiU" panose="02020500000000000000" pitchFamily="18" charset="-120"/>
            </a:endParaRPr>
          </a:p>
          <a:p>
            <a:r>
              <a:rPr lang="en-CA" sz="2000" b="1" dirty="0">
                <a:ea typeface="PMingLiU" panose="02020500000000000000" pitchFamily="18" charset="-120"/>
              </a:rPr>
              <a:t>Dr. Georgia </a:t>
            </a:r>
            <a:r>
              <a:rPr lang="en-CA" sz="2000" b="1" dirty="0" err="1">
                <a:ea typeface="PMingLiU" panose="02020500000000000000" pitchFamily="18" charset="-120"/>
              </a:rPr>
              <a:t>Kyba</a:t>
            </a:r>
            <a:endParaRPr lang="en-CA" sz="2000" b="1" dirty="0">
              <a:ea typeface="PMingLiU" panose="02020500000000000000" pitchFamily="18" charset="-120"/>
            </a:endParaRPr>
          </a:p>
          <a:p>
            <a:r>
              <a:rPr lang="en-CA" sz="2000" b="1" dirty="0">
                <a:ea typeface="PMingLiU" panose="02020500000000000000" pitchFamily="18" charset="-120"/>
              </a:rPr>
              <a:t>	</a:t>
            </a:r>
            <a:r>
              <a:rPr lang="en-CA" sz="2000" dirty="0">
                <a:ea typeface="PMingLiU" panose="02020500000000000000" pitchFamily="18" charset="-120"/>
              </a:rPr>
              <a:t>Naturopathic Physician, Advisor to FNHA, Selkirk First Nation</a:t>
            </a:r>
          </a:p>
          <a:p>
            <a:endParaRPr lang="en-CA" sz="1000" dirty="0">
              <a:ea typeface="PMingLiU" panose="02020500000000000000" pitchFamily="18" charset="-120"/>
            </a:endParaRPr>
          </a:p>
          <a:p>
            <a:r>
              <a:rPr lang="en-CA" sz="2000" b="1" dirty="0">
                <a:ea typeface="PMingLiU" panose="02020500000000000000" pitchFamily="18" charset="-120"/>
              </a:rPr>
              <a:t>Carol </a:t>
            </a:r>
            <a:r>
              <a:rPr lang="en-CA" sz="2000" b="1" dirty="0" err="1">
                <a:ea typeface="PMingLiU" panose="02020500000000000000" pitchFamily="18" charset="-120"/>
              </a:rPr>
              <a:t>Kellman</a:t>
            </a:r>
            <a:endParaRPr lang="en-CA" sz="2000" b="1" dirty="0">
              <a:ea typeface="PMingLiU" panose="02020500000000000000" pitchFamily="18" charset="-120"/>
            </a:endParaRPr>
          </a:p>
          <a:p>
            <a:r>
              <a:rPr lang="en-CA" sz="2000" b="1" dirty="0">
                <a:ea typeface="PMingLiU" panose="02020500000000000000" pitchFamily="18" charset="-120"/>
              </a:rPr>
              <a:t>	</a:t>
            </a:r>
            <a:r>
              <a:rPr lang="en-CA" sz="2000" dirty="0">
                <a:ea typeface="PMingLiU" panose="02020500000000000000" pitchFamily="18" charset="-120"/>
              </a:rPr>
              <a:t>Aboriginal Nurse Practice Leader, Providence Health Care, Cree </a:t>
            </a:r>
            <a:r>
              <a:rPr lang="en-CA" sz="2000" dirty="0" smtClean="0">
                <a:ea typeface="PMingLiU" panose="02020500000000000000" pitchFamily="18" charset="-120"/>
              </a:rPr>
              <a:t>Nation</a:t>
            </a:r>
          </a:p>
          <a:p>
            <a:endParaRPr lang="en-CA" sz="1000" dirty="0">
              <a:ea typeface="PMingLiU" panose="02020500000000000000" pitchFamily="18" charset="-120"/>
            </a:endParaRPr>
          </a:p>
          <a:p>
            <a:r>
              <a:rPr lang="en-CA" sz="2000" b="1" dirty="0" smtClean="0">
                <a:ea typeface="PMingLiU" panose="02020500000000000000" pitchFamily="18" charset="-120"/>
              </a:rPr>
              <a:t>Susan </a:t>
            </a:r>
            <a:r>
              <a:rPr lang="en-CA" sz="2000" b="1" dirty="0">
                <a:ea typeface="PMingLiU" panose="02020500000000000000" pitchFamily="18" charset="-120"/>
              </a:rPr>
              <a:t>Powell (</a:t>
            </a:r>
            <a:r>
              <a:rPr lang="en-CA" sz="2000" b="1" dirty="0" err="1">
                <a:ea typeface="PMingLiU" panose="02020500000000000000" pitchFamily="18" charset="-120"/>
              </a:rPr>
              <a:t>Inyan</a:t>
            </a:r>
            <a:r>
              <a:rPr lang="en-CA" sz="2000" b="1" dirty="0">
                <a:ea typeface="PMingLiU" panose="02020500000000000000" pitchFamily="18" charset="-120"/>
              </a:rPr>
              <a:t> </a:t>
            </a:r>
            <a:r>
              <a:rPr lang="en-CA" sz="2000" b="1" dirty="0" err="1">
                <a:ea typeface="PMingLiU" panose="02020500000000000000" pitchFamily="18" charset="-120"/>
              </a:rPr>
              <a:t>Skawin</a:t>
            </a:r>
            <a:r>
              <a:rPr lang="en-CA" sz="2000" b="1" dirty="0">
                <a:ea typeface="PMingLiU" panose="02020500000000000000" pitchFamily="18" charset="-120"/>
              </a:rPr>
              <a:t>)</a:t>
            </a:r>
          </a:p>
          <a:p>
            <a:r>
              <a:rPr lang="en-CA" sz="2000" b="1" dirty="0">
                <a:ea typeface="PMingLiU" panose="02020500000000000000" pitchFamily="18" charset="-120"/>
              </a:rPr>
              <a:t>	</a:t>
            </a:r>
            <a:r>
              <a:rPr lang="en-CA" sz="2000" dirty="0">
                <a:ea typeface="PMingLiU" panose="02020500000000000000" pitchFamily="18" charset="-120"/>
              </a:rPr>
              <a:t>Holistic Health Educator </a:t>
            </a:r>
          </a:p>
          <a:p>
            <a:endParaRPr lang="en-CA" sz="1000" dirty="0">
              <a:ea typeface="PMingLiU" panose="02020500000000000000" pitchFamily="18" charset="-120"/>
            </a:endParaRPr>
          </a:p>
          <a:p>
            <a:endParaRPr lang="en-CA" sz="1000" b="1" dirty="0" smtClean="0">
              <a:ea typeface="PMingLiU" panose="02020500000000000000" pitchFamily="18" charset="-12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076026" y="5591163"/>
            <a:ext cx="3067974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CA" sz="1200" b="1" spc="300" dirty="0">
                <a:solidFill>
                  <a:srgbClr val="2D2C2D"/>
                </a:solidFill>
                <a:cs typeface="Angsana New" panose="02020603050405020304" pitchFamily="18" charset="-34"/>
              </a:rPr>
              <a:t>Digital Emergency Medicine</a:t>
            </a:r>
          </a:p>
        </p:txBody>
      </p:sp>
    </p:spTree>
    <p:extLst>
      <p:ext uri="{BB962C8B-B14F-4D97-AF65-F5344CB8AC3E}">
        <p14:creationId xmlns:p14="http://schemas.microsoft.com/office/powerpoint/2010/main" val="2258949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215236" y="404664"/>
            <a:ext cx="6984776" cy="1152128"/>
          </a:xfrm>
        </p:spPr>
        <p:txBody>
          <a:bodyPr/>
          <a:lstStyle/>
          <a:p>
            <a:r>
              <a:rPr lang="en-US" sz="4400" dirty="0" smtClean="0">
                <a:solidFill>
                  <a:schemeClr val="tx1"/>
                </a:solidFill>
                <a:latin typeface="+mj-lt"/>
              </a:rPr>
              <a:t>Reflections and </a:t>
            </a:r>
          </a:p>
          <a:p>
            <a:r>
              <a:rPr lang="en-US" sz="4400" dirty="0" smtClean="0">
                <a:solidFill>
                  <a:schemeClr val="tx1"/>
                </a:solidFill>
                <a:latin typeface="+mj-lt"/>
              </a:rPr>
              <a:t>Commitment to Change</a:t>
            </a:r>
            <a:endParaRPr lang="en-US" sz="44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28600" y="1578272"/>
            <a:ext cx="8610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400" dirty="0" smtClean="0">
              <a:solidFill>
                <a:prstClr val="black"/>
              </a:solidFill>
              <a:ea typeface="PMingLiU" panose="02020500000000000000" pitchFamily="18" charset="-12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57200" y="2080968"/>
            <a:ext cx="81534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14300"/>
            <a:endParaRPr lang="en-US" sz="2800" dirty="0" smtClean="0">
              <a:solidFill>
                <a:prstClr val="black"/>
              </a:solidFill>
              <a:ea typeface="PMingLiU" panose="02020500000000000000" pitchFamily="18" charset="-120"/>
            </a:endParaRPr>
          </a:p>
          <a:p>
            <a:pPr marL="114300"/>
            <a:r>
              <a:rPr lang="en-US" sz="2800" dirty="0" smtClean="0">
                <a:solidFill>
                  <a:prstClr val="black"/>
                </a:solidFill>
                <a:ea typeface="PMingLiU" panose="02020500000000000000" pitchFamily="18" charset="-120"/>
              </a:rPr>
              <a:t>Write down 1-2 action(s) that you will take in the next 3 months as a </a:t>
            </a:r>
            <a:r>
              <a:rPr lang="en-US" sz="2800" u="sng" dirty="0" smtClean="0">
                <a:solidFill>
                  <a:prstClr val="black"/>
                </a:solidFill>
                <a:ea typeface="PMingLiU" panose="02020500000000000000" pitchFamily="18" charset="-120"/>
              </a:rPr>
              <a:t>commitment to change your practice. </a:t>
            </a:r>
            <a:endParaRPr lang="en-US" sz="2800" u="sng" dirty="0">
              <a:solidFill>
                <a:prstClr val="black"/>
              </a:solidFill>
              <a:ea typeface="PMingLiU" panose="02020500000000000000" pitchFamily="18" charset="-12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076026" y="5591163"/>
            <a:ext cx="3067974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CA" sz="1200" b="1" spc="300" dirty="0">
                <a:solidFill>
                  <a:srgbClr val="2D2C2D"/>
                </a:solidFill>
                <a:cs typeface="Angsana New" panose="02020603050405020304" pitchFamily="18" charset="-34"/>
              </a:rPr>
              <a:t>Digital Emergency Medicine</a:t>
            </a:r>
          </a:p>
        </p:txBody>
      </p:sp>
    </p:spTree>
    <p:extLst>
      <p:ext uri="{BB962C8B-B14F-4D97-AF65-F5344CB8AC3E}">
        <p14:creationId xmlns:p14="http://schemas.microsoft.com/office/powerpoint/2010/main" val="2243708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215236" y="404664"/>
            <a:ext cx="6984776" cy="1152128"/>
          </a:xfrm>
        </p:spPr>
        <p:txBody>
          <a:bodyPr/>
          <a:lstStyle/>
          <a:p>
            <a:r>
              <a:rPr lang="en-US" sz="4400" dirty="0" smtClean="0">
                <a:solidFill>
                  <a:schemeClr val="tx1"/>
                </a:solidFill>
                <a:latin typeface="+mj-lt"/>
              </a:rPr>
              <a:t>Disclosure</a:t>
            </a:r>
            <a:endParaRPr lang="en-US" sz="44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28600" y="1578272"/>
            <a:ext cx="8610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400" dirty="0" smtClean="0">
              <a:solidFill>
                <a:prstClr val="black"/>
              </a:solidFill>
              <a:ea typeface="PMingLiU" panose="02020500000000000000" pitchFamily="18" charset="-12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076026" y="5591163"/>
            <a:ext cx="3067974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CA" sz="1200" b="1" spc="300" dirty="0">
                <a:solidFill>
                  <a:srgbClr val="2D2C2D"/>
                </a:solidFill>
                <a:cs typeface="Angsana New" panose="02020603050405020304" pitchFamily="18" charset="-34"/>
              </a:rPr>
              <a:t>Digital Emergency Medicine</a:t>
            </a: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271462" y="1597620"/>
            <a:ext cx="8567738" cy="3670910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  <a:defRPr/>
            </a:pPr>
            <a:r>
              <a:rPr lang="en-CA" altLang="en-US" sz="2600" dirty="0" smtClean="0"/>
              <a:t>Faculty of Medicine, </a:t>
            </a:r>
            <a:r>
              <a:rPr lang="en-CA" altLang="en-US" sz="2600" b="1" dirty="0" smtClean="0"/>
              <a:t>Digital Emergency Medicine (</a:t>
            </a:r>
            <a:r>
              <a:rPr lang="en-CA" altLang="en-US" sz="2600" b="1" dirty="0" err="1" smtClean="0"/>
              <a:t>DigEM</a:t>
            </a:r>
            <a:r>
              <a:rPr lang="en-CA" altLang="en-US" sz="2600" b="1" dirty="0" smtClean="0"/>
              <a:t>)</a:t>
            </a:r>
            <a:r>
              <a:rPr lang="en-CA" altLang="en-US" sz="2600" dirty="0" smtClean="0"/>
              <a:t>,</a:t>
            </a:r>
          </a:p>
          <a:p>
            <a:pPr marL="0" indent="0">
              <a:buFont typeface="Arial" panose="020B0604020202020204" pitchFamily="34" charset="0"/>
              <a:buNone/>
              <a:defRPr/>
            </a:pPr>
            <a:r>
              <a:rPr lang="en-CA" altLang="en-US" sz="2600" dirty="0" smtClean="0"/>
              <a:t>University of British Columbia (UBC)</a:t>
            </a:r>
          </a:p>
          <a:p>
            <a:pPr marL="0" indent="0">
              <a:buFont typeface="Arial" panose="020B0604020202020204" pitchFamily="34" charset="0"/>
              <a:buNone/>
              <a:defRPr/>
            </a:pPr>
            <a:endParaRPr lang="en-CA" altLang="en-US" sz="2600" b="1" dirty="0"/>
          </a:p>
          <a:p>
            <a:pPr marL="0" indent="0">
              <a:buFont typeface="Arial" panose="020B0604020202020204" pitchFamily="34" charset="0"/>
              <a:buNone/>
              <a:defRPr/>
            </a:pPr>
            <a:r>
              <a:rPr lang="en-CA" altLang="en-US" sz="2600" b="1" dirty="0" smtClean="0"/>
              <a:t>Funded by: </a:t>
            </a:r>
            <a:r>
              <a:rPr lang="en-CA" sz="2600" dirty="0">
                <a:ea typeface="PMingLiU" panose="02020500000000000000" pitchFamily="18" charset="-120"/>
              </a:rPr>
              <a:t>BC Ministry of Health, Patients as Partners</a:t>
            </a:r>
            <a:endParaRPr lang="en-CA" sz="2600" b="1" dirty="0">
              <a:ea typeface="PMingLiU" panose="02020500000000000000" pitchFamily="18" charset="-120"/>
            </a:endParaRPr>
          </a:p>
          <a:p>
            <a:pPr marL="0" indent="0">
              <a:buFont typeface="Arial" panose="020B0604020202020204" pitchFamily="34" charset="0"/>
              <a:buNone/>
              <a:defRPr/>
            </a:pPr>
            <a:endParaRPr lang="en-CA" altLang="en-US" sz="2600" i="1" dirty="0" smtClean="0"/>
          </a:p>
          <a:p>
            <a:pPr marL="0" indent="0">
              <a:buFont typeface="Arial" panose="020B0604020202020204" pitchFamily="34" charset="0"/>
              <a:buNone/>
              <a:defRPr/>
            </a:pPr>
            <a:r>
              <a:rPr lang="en-CA" altLang="en-US" sz="2600" i="1" dirty="0" smtClean="0"/>
              <a:t>No conflict of interest or commercial affiliation </a:t>
            </a:r>
          </a:p>
          <a:p>
            <a:pPr marL="0" indent="0">
              <a:buFont typeface="Arial" panose="020B0604020202020204" pitchFamily="34" charset="0"/>
              <a:buNone/>
              <a:defRPr/>
            </a:pPr>
            <a:r>
              <a:rPr lang="en-CA" altLang="en-US" sz="2600" i="1" dirty="0" smtClean="0"/>
              <a:t>that can be potential sources of bias.</a:t>
            </a:r>
          </a:p>
        </p:txBody>
      </p:sp>
    </p:spTree>
    <p:extLst>
      <p:ext uri="{BB962C8B-B14F-4D97-AF65-F5344CB8AC3E}">
        <p14:creationId xmlns:p14="http://schemas.microsoft.com/office/powerpoint/2010/main" val="1005116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236320" y="339072"/>
            <a:ext cx="660600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CA" sz="4400" b="1" dirty="0" smtClean="0"/>
              <a:t>What would you do…</a:t>
            </a:r>
          </a:p>
          <a:p>
            <a:r>
              <a:rPr lang="en-CA" sz="3600" i="1" dirty="0" smtClean="0"/>
              <a:t>(self-reflection)</a:t>
            </a:r>
            <a:endParaRPr lang="en-CA" sz="3600" i="1" dirty="0"/>
          </a:p>
        </p:txBody>
      </p:sp>
      <p:sp>
        <p:nvSpPr>
          <p:cNvPr id="7" name="TextBox 6"/>
          <p:cNvSpPr txBox="1"/>
          <p:nvPr/>
        </p:nvSpPr>
        <p:spPr>
          <a:xfrm>
            <a:off x="6076026" y="5591163"/>
            <a:ext cx="3067974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CA" sz="1200" b="1" spc="300" dirty="0">
                <a:solidFill>
                  <a:srgbClr val="2D2C2D"/>
                </a:solidFill>
                <a:cs typeface="Angsana New" panose="02020603050405020304" pitchFamily="18" charset="-34"/>
              </a:rPr>
              <a:t>Digital Emergency Medicine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248043" y="2438400"/>
            <a:ext cx="8229600" cy="2133600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CA" b="1" dirty="0" smtClean="0"/>
              <a:t>If an Indigenous patient came into your office and requested Traditional Medicine?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CA" b="1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en-CA" b="1" dirty="0" smtClean="0"/>
              <a:t>How would you respond?</a:t>
            </a:r>
          </a:p>
        </p:txBody>
      </p:sp>
    </p:spTree>
    <p:extLst>
      <p:ext uri="{BB962C8B-B14F-4D97-AF65-F5344CB8AC3E}">
        <p14:creationId xmlns:p14="http://schemas.microsoft.com/office/powerpoint/2010/main" val="3176842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236320" y="339072"/>
            <a:ext cx="6606004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CA" sz="4400" b="1" dirty="0" smtClean="0"/>
              <a:t>Background</a:t>
            </a:r>
            <a:endParaRPr lang="en-CA" sz="3600" i="1" dirty="0"/>
          </a:p>
        </p:txBody>
      </p:sp>
      <p:sp>
        <p:nvSpPr>
          <p:cNvPr id="7" name="TextBox 6"/>
          <p:cNvSpPr txBox="1"/>
          <p:nvPr/>
        </p:nvSpPr>
        <p:spPr>
          <a:xfrm>
            <a:off x="6076026" y="5591163"/>
            <a:ext cx="3067974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CA" sz="1200" b="1" spc="300" dirty="0">
                <a:solidFill>
                  <a:srgbClr val="2D2C2D"/>
                </a:solidFill>
                <a:cs typeface="Angsana New" panose="02020603050405020304" pitchFamily="18" charset="-34"/>
              </a:rPr>
              <a:t>Digital Emergency Medicine</a:t>
            </a: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236320" y="1981200"/>
            <a:ext cx="8229600" cy="2133600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CA" dirty="0" smtClean="0"/>
          </a:p>
        </p:txBody>
      </p:sp>
      <p:sp>
        <p:nvSpPr>
          <p:cNvPr id="9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381000" y="3837511"/>
            <a:ext cx="8458200" cy="1648889"/>
          </a:xfrm>
        </p:spPr>
        <p:txBody>
          <a:bodyPr/>
          <a:lstStyle/>
          <a:p>
            <a:pPr algn="ctr"/>
            <a:r>
              <a:rPr lang="en-CA" sz="2800" b="0" dirty="0" smtClean="0">
                <a:solidFill>
                  <a:schemeClr val="tx1"/>
                </a:solidFill>
                <a:latin typeface="+mn-lt"/>
              </a:rPr>
              <a:t>“</a:t>
            </a:r>
            <a:r>
              <a:rPr lang="en-CA" sz="2800" b="0" i="1" dirty="0" smtClean="0">
                <a:solidFill>
                  <a:schemeClr val="tx1"/>
                </a:solidFill>
                <a:latin typeface="+mn-lt"/>
              </a:rPr>
              <a:t>In 2011, I was providing medical care for a patient who had been in a car accident, when they requested traditional medicine.”</a:t>
            </a:r>
            <a:r>
              <a:rPr lang="en-CA" sz="2800" b="0" dirty="0">
                <a:solidFill>
                  <a:schemeClr val="tx1"/>
                </a:solidFill>
                <a:latin typeface="+mn-lt"/>
              </a:rPr>
              <a:t> </a:t>
            </a:r>
            <a:r>
              <a:rPr lang="en-CA" sz="2800" b="0" dirty="0" smtClean="0">
                <a:solidFill>
                  <a:schemeClr val="tx1"/>
                </a:solidFill>
                <a:latin typeface="+mn-lt"/>
              </a:rPr>
              <a:t> Dr. Kendall Ho</a:t>
            </a:r>
            <a:endParaRPr lang="en-US" sz="2000" b="0" dirty="0">
              <a:solidFill>
                <a:schemeClr val="tx1"/>
              </a:solidFill>
              <a:latin typeface="+mn-lt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3770" y="1295400"/>
            <a:ext cx="3478430" cy="23199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5012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236320" y="339072"/>
            <a:ext cx="6606004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CA" sz="4400" b="1" dirty="0" smtClean="0"/>
              <a:t>Background</a:t>
            </a:r>
            <a:endParaRPr lang="en-CA" sz="3600" i="1" dirty="0"/>
          </a:p>
        </p:txBody>
      </p:sp>
      <p:sp>
        <p:nvSpPr>
          <p:cNvPr id="7" name="TextBox 6"/>
          <p:cNvSpPr txBox="1"/>
          <p:nvPr/>
        </p:nvSpPr>
        <p:spPr>
          <a:xfrm>
            <a:off x="6076026" y="5591163"/>
            <a:ext cx="3067974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CA" sz="1200" b="1" spc="300" dirty="0">
                <a:solidFill>
                  <a:srgbClr val="2D2C2D"/>
                </a:solidFill>
                <a:cs typeface="Angsana New" panose="02020603050405020304" pitchFamily="18" charset="-34"/>
              </a:rPr>
              <a:t>Digital Emergency Medicine</a:t>
            </a: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236320" y="1981200"/>
            <a:ext cx="8229600" cy="2133600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CA" dirty="0" smtClean="0"/>
          </a:p>
        </p:txBody>
      </p:sp>
      <p:sp>
        <p:nvSpPr>
          <p:cNvPr id="9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236320" y="1676400"/>
            <a:ext cx="8602880" cy="2819400"/>
          </a:xfrm>
        </p:spPr>
        <p:txBody>
          <a:bodyPr/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CA" sz="2800" b="0" dirty="0" smtClean="0">
                <a:solidFill>
                  <a:schemeClr val="tx1"/>
                </a:solidFill>
                <a:latin typeface="+mn-lt"/>
              </a:rPr>
              <a:t>Strong support </a:t>
            </a:r>
            <a:r>
              <a:rPr lang="en-US" sz="2800" b="0" dirty="0" smtClean="0">
                <a:solidFill>
                  <a:schemeClr val="tx1"/>
                </a:solidFill>
                <a:latin typeface="+mn-lt"/>
              </a:rPr>
              <a:t>from Ministry of Health, </a:t>
            </a:r>
            <a:r>
              <a:rPr lang="en-US" sz="2800" b="0" dirty="0">
                <a:solidFill>
                  <a:schemeClr val="tx1"/>
                </a:solidFill>
                <a:latin typeface="+mn-lt"/>
              </a:rPr>
              <a:t>Vancouver Coastal Health, </a:t>
            </a:r>
            <a:r>
              <a:rPr lang="en-US" sz="2800" b="0" dirty="0" smtClean="0">
                <a:solidFill>
                  <a:schemeClr val="tx1"/>
                </a:solidFill>
                <a:latin typeface="+mn-lt"/>
              </a:rPr>
              <a:t>and Indigenous communities for </a:t>
            </a:r>
            <a:r>
              <a:rPr lang="en-CA" sz="2800" b="0" dirty="0" smtClean="0">
                <a:solidFill>
                  <a:schemeClr val="tx1"/>
                </a:solidFill>
                <a:latin typeface="+mn-lt"/>
              </a:rPr>
              <a:t>culturally appropriate and safe health care</a:t>
            </a:r>
          </a:p>
          <a:p>
            <a:pPr algn="just"/>
            <a:endParaRPr lang="en-CA" sz="2800" b="0" dirty="0" smtClean="0">
              <a:solidFill>
                <a:schemeClr val="tx1"/>
              </a:solidFill>
              <a:latin typeface="+mn-lt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CA" sz="2800" b="0" dirty="0" smtClean="0">
                <a:solidFill>
                  <a:schemeClr val="tx1"/>
                </a:solidFill>
                <a:latin typeface="+mn-lt"/>
              </a:rPr>
              <a:t>Gap has been identified by health care professionals:</a:t>
            </a:r>
          </a:p>
          <a:p>
            <a:pPr marL="1085850" lvl="1" indent="-342900" algn="just">
              <a:buFont typeface="Arial" panose="020B0604020202020204" pitchFamily="34" charset="0"/>
              <a:buChar char="•"/>
            </a:pPr>
            <a:r>
              <a:rPr lang="en-CA" dirty="0" smtClean="0">
                <a:latin typeface="+mn-lt"/>
              </a:rPr>
              <a:t>How to access Traditional Practitioners?</a:t>
            </a:r>
          </a:p>
          <a:p>
            <a:pPr marL="1085850" lvl="1" indent="-342900" algn="just">
              <a:buFont typeface="Arial" panose="020B0604020202020204" pitchFamily="34" charset="0"/>
              <a:buChar char="•"/>
            </a:pPr>
            <a:r>
              <a:rPr lang="en-CA" b="0" dirty="0" smtClean="0">
                <a:latin typeface="+mn-lt"/>
              </a:rPr>
              <a:t>What procedures/ protocols do I follow?</a:t>
            </a:r>
          </a:p>
          <a:p>
            <a:pPr marL="1085850" lvl="1" indent="-342900" algn="just">
              <a:buFont typeface="Arial" panose="020B0604020202020204" pitchFamily="34" charset="0"/>
              <a:buChar char="•"/>
            </a:pPr>
            <a:r>
              <a:rPr lang="en-CA" dirty="0" smtClean="0">
                <a:latin typeface="+mn-lt"/>
              </a:rPr>
              <a:t>What responsibilities do I have as care providers?</a:t>
            </a:r>
            <a:endParaRPr lang="en-US" b="0" dirty="0" smtClean="0">
              <a:latin typeface="+mn-lt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en-US" sz="2800" b="0" dirty="0">
              <a:latin typeface="+mn-lt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en-US" sz="2800" b="0" dirty="0">
              <a:solidFill>
                <a:schemeClr val="tx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854198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179512" y="378058"/>
            <a:ext cx="7932722" cy="1526942"/>
          </a:xfrm>
        </p:spPr>
        <p:txBody>
          <a:bodyPr/>
          <a:lstStyle/>
          <a:p>
            <a:r>
              <a:rPr lang="en-US" sz="4400" dirty="0" smtClean="0">
                <a:solidFill>
                  <a:schemeClr val="tx1"/>
                </a:solidFill>
                <a:latin typeface="+mj-lt"/>
              </a:rPr>
              <a:t>Video </a:t>
            </a:r>
            <a:r>
              <a:rPr lang="en-US" sz="4400" dirty="0">
                <a:solidFill>
                  <a:schemeClr val="tx1"/>
                </a:solidFill>
                <a:latin typeface="+mj-lt"/>
              </a:rPr>
              <a:t>&amp; Discussion Guide 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1844824"/>
            <a:ext cx="2191509" cy="345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5"/>
          <p:cNvSpPr/>
          <p:nvPr/>
        </p:nvSpPr>
        <p:spPr>
          <a:xfrm>
            <a:off x="346928" y="1828800"/>
            <a:ext cx="5645576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smtClean="0">
                <a:ea typeface="PMingLiU" panose="02020500000000000000" pitchFamily="18" charset="-120"/>
              </a:rPr>
              <a:t>Objectives</a:t>
            </a:r>
            <a:r>
              <a:rPr lang="en-US" sz="2800" dirty="0" smtClean="0">
                <a:ea typeface="PMingLiU" panose="02020500000000000000" pitchFamily="18" charset="-120"/>
              </a:rPr>
              <a:t>:</a:t>
            </a:r>
          </a:p>
          <a:p>
            <a:endParaRPr lang="en-US" sz="2400" dirty="0" smtClean="0">
              <a:ea typeface="PMingLiU" panose="02020500000000000000" pitchFamily="18" charset="-120"/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sz="2400" dirty="0" smtClean="0">
                <a:ea typeface="PMingLiU" panose="02020500000000000000" pitchFamily="18" charset="-120"/>
              </a:rPr>
              <a:t>Create </a:t>
            </a:r>
            <a:r>
              <a:rPr lang="en-US" sz="2400" dirty="0">
                <a:ea typeface="PMingLiU" panose="02020500000000000000" pitchFamily="18" charset="-120"/>
              </a:rPr>
              <a:t>a video featuring First Nations and Aboriginal Traditional </a:t>
            </a:r>
            <a:r>
              <a:rPr lang="en-US" sz="2400" dirty="0" smtClean="0">
                <a:ea typeface="PMingLiU" panose="02020500000000000000" pitchFamily="18" charset="-120"/>
              </a:rPr>
              <a:t>Healers</a:t>
            </a:r>
          </a:p>
          <a:p>
            <a:pPr marL="457200" indent="-457200">
              <a:buFont typeface="+mj-lt"/>
              <a:buAutoNum type="arabicPeriod"/>
            </a:pPr>
            <a:endParaRPr lang="en-US" sz="2400" dirty="0" smtClean="0">
              <a:ea typeface="PMingLiU" panose="02020500000000000000" pitchFamily="18" charset="-120"/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sz="2400" dirty="0" smtClean="0">
                <a:ea typeface="PMingLiU" panose="02020500000000000000" pitchFamily="18" charset="-120"/>
              </a:rPr>
              <a:t>Introduce cultural </a:t>
            </a:r>
            <a:r>
              <a:rPr lang="en-US" sz="2400" dirty="0">
                <a:ea typeface="PMingLiU" panose="02020500000000000000" pitchFamily="18" charset="-120"/>
              </a:rPr>
              <a:t>healing practices </a:t>
            </a:r>
            <a:endParaRPr lang="en-US" sz="2400" dirty="0" smtClean="0">
              <a:ea typeface="PMingLiU" panose="02020500000000000000" pitchFamily="18" charset="-120"/>
            </a:endParaRPr>
          </a:p>
          <a:p>
            <a:pPr marL="457200" indent="-457200">
              <a:buFont typeface="+mj-lt"/>
              <a:buAutoNum type="arabicPeriod"/>
            </a:pPr>
            <a:endParaRPr lang="en-US" sz="2400" dirty="0" smtClean="0">
              <a:ea typeface="PMingLiU" panose="02020500000000000000" pitchFamily="18" charset="-120"/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sz="2400" dirty="0" smtClean="0">
                <a:ea typeface="PMingLiU" panose="02020500000000000000" pitchFamily="18" charset="-120"/>
              </a:rPr>
              <a:t>Improve </a:t>
            </a:r>
            <a:r>
              <a:rPr lang="en-US" sz="2400" dirty="0">
                <a:ea typeface="PMingLiU" panose="02020500000000000000" pitchFamily="18" charset="-120"/>
              </a:rPr>
              <a:t>access to </a:t>
            </a:r>
            <a:r>
              <a:rPr lang="en-US" sz="2400" dirty="0" smtClean="0">
                <a:ea typeface="PMingLiU" panose="02020500000000000000" pitchFamily="18" charset="-120"/>
              </a:rPr>
              <a:t>Traditional </a:t>
            </a:r>
            <a:r>
              <a:rPr lang="en-US" sz="2400" dirty="0">
                <a:ea typeface="PMingLiU" panose="02020500000000000000" pitchFamily="18" charset="-120"/>
              </a:rPr>
              <a:t>H</a:t>
            </a:r>
            <a:r>
              <a:rPr lang="en-US" sz="2400" dirty="0" smtClean="0">
                <a:ea typeface="PMingLiU" panose="02020500000000000000" pitchFamily="18" charset="-120"/>
              </a:rPr>
              <a:t>ealers</a:t>
            </a:r>
            <a:endParaRPr lang="en-US" sz="2400" dirty="0">
              <a:ea typeface="PMingLiU" panose="02020500000000000000" pitchFamily="18" charset="-12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076026" y="5591163"/>
            <a:ext cx="3067974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CA" sz="1200" b="1" spc="300" dirty="0">
                <a:solidFill>
                  <a:srgbClr val="2D2C2D"/>
                </a:solidFill>
                <a:cs typeface="Angsana New" panose="02020603050405020304" pitchFamily="18" charset="-34"/>
              </a:rPr>
              <a:t>Digital Emergency Medicine</a:t>
            </a:r>
          </a:p>
        </p:txBody>
      </p:sp>
    </p:spTree>
    <p:extLst>
      <p:ext uri="{BB962C8B-B14F-4D97-AF65-F5344CB8AC3E}">
        <p14:creationId xmlns:p14="http://schemas.microsoft.com/office/powerpoint/2010/main" val="1316094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179512" y="260648"/>
            <a:ext cx="7932722" cy="1152128"/>
          </a:xfrm>
        </p:spPr>
        <p:txBody>
          <a:bodyPr/>
          <a:lstStyle/>
          <a:p>
            <a:r>
              <a:rPr lang="en-US" sz="4400" dirty="0" smtClean="0">
                <a:solidFill>
                  <a:schemeClr val="tx1"/>
                </a:solidFill>
                <a:latin typeface="+mj-lt"/>
              </a:rPr>
              <a:t>Video</a:t>
            </a:r>
            <a:endParaRPr lang="en-US" sz="44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28600" y="2667000"/>
            <a:ext cx="8458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3600" u="sng" dirty="0">
              <a:solidFill>
                <a:schemeClr val="accent1">
                  <a:lumMod val="75000"/>
                </a:schemeClr>
              </a:solidFill>
              <a:ea typeface="PMingLiU" panose="02020500000000000000" pitchFamily="18" charset="-120"/>
            </a:endParaRPr>
          </a:p>
        </p:txBody>
      </p:sp>
      <p:pic>
        <p:nvPicPr>
          <p:cNvPr id="2" name="rEmAABw4ibY"/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1437813" y="1638884"/>
            <a:ext cx="5953587" cy="334889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076026" y="5591163"/>
            <a:ext cx="3067974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CA" sz="1200" b="1" spc="300" dirty="0">
                <a:solidFill>
                  <a:srgbClr val="2D2C2D"/>
                </a:solidFill>
                <a:cs typeface="Angsana New" panose="02020603050405020304" pitchFamily="18" charset="-34"/>
              </a:rPr>
              <a:t>Digital Emergency Medicine</a:t>
            </a:r>
          </a:p>
        </p:txBody>
      </p:sp>
    </p:spTree>
    <p:extLst>
      <p:ext uri="{BB962C8B-B14F-4D97-AF65-F5344CB8AC3E}">
        <p14:creationId xmlns:p14="http://schemas.microsoft.com/office/powerpoint/2010/main" val="3800190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107504" y="332656"/>
            <a:ext cx="7932722" cy="1152128"/>
          </a:xfrm>
        </p:spPr>
        <p:txBody>
          <a:bodyPr/>
          <a:lstStyle/>
          <a:p>
            <a:r>
              <a:rPr lang="en-US" sz="4400" dirty="0" smtClean="0">
                <a:solidFill>
                  <a:schemeClr val="tx1"/>
                </a:solidFill>
                <a:latin typeface="+mj-lt"/>
              </a:rPr>
              <a:t>Discussion Question</a:t>
            </a:r>
          </a:p>
          <a:p>
            <a:endParaRPr lang="en-US" sz="44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47168" y="2057400"/>
            <a:ext cx="85344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14300"/>
            <a:r>
              <a:rPr lang="en-CA" sz="2800" dirty="0" smtClean="0">
                <a:solidFill>
                  <a:prstClr val="black"/>
                </a:solidFill>
                <a:ea typeface="PMingLiU" panose="02020500000000000000" pitchFamily="18" charset="-120"/>
              </a:rPr>
              <a:t>What do you think we could do, organizationally, to support the inclusion of Traditional Practitioners as part of the health care system? </a:t>
            </a:r>
          </a:p>
          <a:p>
            <a:pPr marL="114300"/>
            <a:endParaRPr lang="en-CA" sz="2800" dirty="0">
              <a:solidFill>
                <a:prstClr val="black"/>
              </a:solidFill>
              <a:ea typeface="PMingLiU" panose="02020500000000000000" pitchFamily="18" charset="-12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076026" y="5591163"/>
            <a:ext cx="3067974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CA" sz="1200" b="1" spc="300" dirty="0">
                <a:solidFill>
                  <a:srgbClr val="2D2C2D"/>
                </a:solidFill>
                <a:cs typeface="Angsana New" panose="02020603050405020304" pitchFamily="18" charset="-34"/>
              </a:rPr>
              <a:t>Digital Emergency Medicine</a:t>
            </a:r>
          </a:p>
        </p:txBody>
      </p:sp>
    </p:spTree>
    <p:extLst>
      <p:ext uri="{BB962C8B-B14F-4D97-AF65-F5344CB8AC3E}">
        <p14:creationId xmlns:p14="http://schemas.microsoft.com/office/powerpoint/2010/main" val="1097926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179512" y="260648"/>
            <a:ext cx="7932722" cy="1152128"/>
          </a:xfrm>
        </p:spPr>
        <p:txBody>
          <a:bodyPr/>
          <a:lstStyle/>
          <a:p>
            <a:r>
              <a:rPr lang="en-US" sz="4400" dirty="0" smtClean="0">
                <a:solidFill>
                  <a:schemeClr val="tx1"/>
                </a:solidFill>
                <a:latin typeface="+mj-lt"/>
              </a:rPr>
              <a:t>Call to Action</a:t>
            </a:r>
            <a:endParaRPr lang="en-US" sz="44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28600" y="2667000"/>
            <a:ext cx="8458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3600" u="sng" dirty="0">
              <a:solidFill>
                <a:schemeClr val="accent1">
                  <a:lumMod val="75000"/>
                </a:schemeClr>
              </a:solidFill>
              <a:ea typeface="PMingLiU" panose="02020500000000000000" pitchFamily="18" charset="-120"/>
            </a:endParaRPr>
          </a:p>
        </p:txBody>
      </p:sp>
      <p:pic>
        <p:nvPicPr>
          <p:cNvPr id="2" name="rEmAABw4ibY"/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1437813" y="1638884"/>
            <a:ext cx="5953587" cy="334889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076026" y="5591163"/>
            <a:ext cx="3067974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CA" sz="1200" b="1" spc="300" dirty="0">
                <a:solidFill>
                  <a:srgbClr val="2D2C2D"/>
                </a:solidFill>
                <a:cs typeface="Angsana New" panose="02020603050405020304" pitchFamily="18" charset="-34"/>
              </a:rPr>
              <a:t>Digital Emergency Medicine</a:t>
            </a:r>
          </a:p>
        </p:txBody>
      </p:sp>
    </p:spTree>
    <p:extLst>
      <p:ext uri="{BB962C8B-B14F-4D97-AF65-F5344CB8AC3E}">
        <p14:creationId xmlns:p14="http://schemas.microsoft.com/office/powerpoint/2010/main" val="1569202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20204</TotalTime>
  <Words>635</Words>
  <Application>Microsoft Office PowerPoint</Application>
  <PresentationFormat>On-screen Show (4:3)</PresentationFormat>
  <Paragraphs>142</Paragraphs>
  <Slides>17</Slides>
  <Notes>17</Notes>
  <HiddenSlides>0</HiddenSlides>
  <MMClips>2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Kaitlin Atkinson</dc:creator>
  <cp:lastModifiedBy>Kaitlin Atkinson</cp:lastModifiedBy>
  <cp:revision>160</cp:revision>
  <dcterms:created xsi:type="dcterms:W3CDTF">2017-05-30T20:11:42Z</dcterms:created>
  <dcterms:modified xsi:type="dcterms:W3CDTF">2017-06-19T15:18:19Z</dcterms:modified>
</cp:coreProperties>
</file>