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0" r:id="rId5"/>
  </p:sldMasterIdLst>
  <p:notesMasterIdLst>
    <p:notesMasterId r:id="rId32"/>
  </p:notesMasterIdLst>
  <p:sldIdLst>
    <p:sldId id="259" r:id="rId6"/>
    <p:sldId id="275" r:id="rId7"/>
    <p:sldId id="297" r:id="rId8"/>
    <p:sldId id="298" r:id="rId9"/>
    <p:sldId id="281" r:id="rId10"/>
    <p:sldId id="304" r:id="rId11"/>
    <p:sldId id="282" r:id="rId12"/>
    <p:sldId id="294" r:id="rId13"/>
    <p:sldId id="276" r:id="rId14"/>
    <p:sldId id="257" r:id="rId15"/>
    <p:sldId id="261" r:id="rId16"/>
    <p:sldId id="262" r:id="rId17"/>
    <p:sldId id="266" r:id="rId18"/>
    <p:sldId id="285" r:id="rId19"/>
    <p:sldId id="287" r:id="rId20"/>
    <p:sldId id="302" r:id="rId21"/>
    <p:sldId id="289" r:id="rId22"/>
    <p:sldId id="291" r:id="rId23"/>
    <p:sldId id="300" r:id="rId24"/>
    <p:sldId id="283" r:id="rId25"/>
    <p:sldId id="301" r:id="rId26"/>
    <p:sldId id="292" r:id="rId27"/>
    <p:sldId id="299" r:id="rId28"/>
    <p:sldId id="271" r:id="rId29"/>
    <p:sldId id="272" r:id="rId30"/>
    <p:sldId id="286" r:id="rId31"/>
  </p:sldIdLst>
  <p:sldSz cx="9144000" cy="6858000" type="screen4x3"/>
  <p:notesSz cx="7315200" cy="9601200"/>
  <p:defaultTextStyle>
    <a:defPPr>
      <a:defRPr lang="en-CA"/>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en, Corey" initials="GC" lastIdx="12" clrIdx="0"/>
  <p:cmAuthor id="1" name="Klar, Salman" initials="SA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737"/>
    <a:srgbClr val="D94F00"/>
    <a:srgbClr val="074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93" autoAdjust="0"/>
  </p:normalViewPr>
  <p:slideViewPr>
    <p:cSldViewPr>
      <p:cViewPr varScale="1">
        <p:scale>
          <a:sx n="79" d="100"/>
          <a:sy n="79" d="100"/>
        </p:scale>
        <p:origin x="2544" y="90"/>
      </p:cViewPr>
      <p:guideLst>
        <p:guide orient="horz" pos="2160"/>
        <p:guide pos="2880"/>
      </p:guideLst>
    </p:cSldViewPr>
  </p:slideViewPr>
  <p:notesTextViewPr>
    <p:cViewPr>
      <p:scale>
        <a:sx n="1" d="1"/>
        <a:sy n="1" d="1"/>
      </p:scale>
      <p:origin x="0" y="0"/>
    </p:cViewPr>
  </p:notesTextViewPr>
  <p:sorterViewPr>
    <p:cViewPr>
      <p:scale>
        <a:sx n="100" d="100"/>
        <a:sy n="100" d="100"/>
      </p:scale>
      <p:origin x="0" y="61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Social and Economic Environment</c:v>
                </c:pt>
                <c:pt idx="1">
                  <c:v>Health Care System</c:v>
                </c:pt>
                <c:pt idx="2">
                  <c:v>Biology and Genetics</c:v>
                </c:pt>
                <c:pt idx="3">
                  <c:v>Physical Environment</c:v>
                </c:pt>
              </c:strCache>
            </c:strRef>
          </c:cat>
          <c:val>
            <c:numRef>
              <c:f>Sheet1!$B$2:$B$5</c:f>
              <c:numCache>
                <c:formatCode>General</c:formatCode>
                <c:ptCount val="4"/>
                <c:pt idx="0">
                  <c:v>50</c:v>
                </c:pt>
                <c:pt idx="1">
                  <c:v>25</c:v>
                </c:pt>
                <c:pt idx="2">
                  <c:v>10</c:v>
                </c:pt>
                <c:pt idx="3">
                  <c:v>10</c:v>
                </c:pt>
              </c:numCache>
            </c:numRef>
          </c:val>
          <c:extLst>
            <c:ext xmlns:c16="http://schemas.microsoft.com/office/drawing/2014/chart" uri="{C3380CC4-5D6E-409C-BE32-E72D297353CC}">
              <c16:uniqueId val="{00000000-44EE-4B9C-BDA1-9CA85F1938BD}"/>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9616351147602E-2"/>
          <c:y val="0.12945447687302561"/>
          <c:w val="0.8841506673367957"/>
          <c:h val="0.58007662835249041"/>
        </c:manualLayout>
      </c:layout>
      <c:barChart>
        <c:barDir val="col"/>
        <c:grouping val="clustered"/>
        <c:varyColors val="0"/>
        <c:ser>
          <c:idx val="0"/>
          <c:order val="0"/>
          <c:tx>
            <c:strRef>
              <c:f>Graphs!$A$47</c:f>
              <c:strCache>
                <c:ptCount val="1"/>
                <c:pt idx="0">
                  <c:v>Under $40k</c:v>
                </c:pt>
              </c:strCache>
            </c:strRef>
          </c:tx>
          <c:spPr>
            <a:solidFill>
              <a:srgbClr val="1F497D">
                <a:lumMod val="60000"/>
                <a:lumOff val="40000"/>
              </a:srgbClr>
            </a:solidFill>
          </c:spPr>
          <c:invertIfNegative val="0"/>
          <c:dPt>
            <c:idx val="13"/>
            <c:invertIfNegative val="0"/>
            <c:bubble3D val="0"/>
            <c:extLst>
              <c:ext xmlns:c16="http://schemas.microsoft.com/office/drawing/2014/chart" uri="{C3380CC4-5D6E-409C-BE32-E72D297353CC}">
                <c16:uniqueId val="{00000000-DE9F-4691-B878-F2EA07E70FEE}"/>
              </c:ext>
            </c:extLst>
          </c:dPt>
          <c:dPt>
            <c:idx val="14"/>
            <c:invertIfNegative val="0"/>
            <c:bubble3D val="0"/>
            <c:extLst>
              <c:ext xmlns:c16="http://schemas.microsoft.com/office/drawing/2014/chart" uri="{C3380CC4-5D6E-409C-BE32-E72D297353CC}">
                <c16:uniqueId val="{00000001-DE9F-4691-B878-F2EA07E70FEE}"/>
              </c:ext>
            </c:extLst>
          </c:dPt>
          <c:dPt>
            <c:idx val="15"/>
            <c:invertIfNegative val="0"/>
            <c:bubble3D val="0"/>
            <c:extLst>
              <c:ext xmlns:c16="http://schemas.microsoft.com/office/drawing/2014/chart" uri="{C3380CC4-5D6E-409C-BE32-E72D297353CC}">
                <c16:uniqueId val="{00000002-DE9F-4691-B878-F2EA07E70FEE}"/>
              </c:ext>
            </c:extLst>
          </c:dPt>
          <c:dPt>
            <c:idx val="16"/>
            <c:invertIfNegative val="0"/>
            <c:bubble3D val="0"/>
            <c:extLst>
              <c:ext xmlns:c16="http://schemas.microsoft.com/office/drawing/2014/chart" uri="{C3380CC4-5D6E-409C-BE32-E72D297353CC}">
                <c16:uniqueId val="{00000003-DE9F-4691-B878-F2EA07E70FEE}"/>
              </c:ext>
            </c:extLst>
          </c:dPt>
          <c:errBars>
            <c:errBarType val="both"/>
            <c:errValType val="cust"/>
            <c:noEndCap val="0"/>
            <c:plus>
              <c:numLit>
                <c:ptCount val="0"/>
              </c:numLit>
            </c:plus>
            <c:minus>
              <c:numLit>
                <c:ptCount val="0"/>
              </c:numLit>
            </c:minus>
            <c:spPr>
              <a:noFill/>
              <a:ln w="9525" cap="flat" cmpd="sng" algn="ctr">
                <a:solidFill>
                  <a:schemeClr val="accent1">
                    <a:shade val="95000"/>
                    <a:satMod val="105000"/>
                  </a:schemeClr>
                </a:solidFill>
                <a:prstDash val="solid"/>
              </a:ln>
              <a:effectLst/>
            </c:spPr>
          </c:errBars>
          <c:cat>
            <c:strRef>
              <c:f>Graphs!$B$46:$I$46</c:f>
              <c:strCache>
                <c:ptCount val="8"/>
                <c:pt idx="0">
                  <c:v>Smoking</c:v>
                </c:pt>
                <c:pt idx="1">
                  <c:v>5+ servings </c:v>
                </c:pt>
                <c:pt idx="2">
                  <c:v>Family doctor</c:v>
                </c:pt>
                <c:pt idx="3">
                  <c:v>Pap test</c:v>
                </c:pt>
                <c:pt idx="4">
                  <c:v>Flu shot</c:v>
                </c:pt>
                <c:pt idx="5">
                  <c:v>Excellent/ V. Good health</c:v>
                </c:pt>
                <c:pt idx="6">
                  <c:v>Diabetes</c:v>
                </c:pt>
                <c:pt idx="7">
                  <c:v>2+ chronic diseases</c:v>
                </c:pt>
              </c:strCache>
            </c:strRef>
          </c:cat>
          <c:val>
            <c:numRef>
              <c:f>Graphs!$B$47:$I$47</c:f>
              <c:numCache>
                <c:formatCode>0.00</c:formatCode>
                <c:ptCount val="8"/>
                <c:pt idx="0">
                  <c:v>19.790800000000001</c:v>
                </c:pt>
                <c:pt idx="1">
                  <c:v>20.0243</c:v>
                </c:pt>
                <c:pt idx="2">
                  <c:v>77.274100000000004</c:v>
                </c:pt>
                <c:pt idx="3">
                  <c:v>39.370800000000003</c:v>
                </c:pt>
                <c:pt idx="4">
                  <c:v>37.6218</c:v>
                </c:pt>
                <c:pt idx="5">
                  <c:v>35.525700000000001</c:v>
                </c:pt>
                <c:pt idx="6">
                  <c:v>11.7355</c:v>
                </c:pt>
                <c:pt idx="7">
                  <c:v>12.8864</c:v>
                </c:pt>
              </c:numCache>
            </c:numRef>
          </c:val>
          <c:extLst>
            <c:ext xmlns:c16="http://schemas.microsoft.com/office/drawing/2014/chart" uri="{C3380CC4-5D6E-409C-BE32-E72D297353CC}">
              <c16:uniqueId val="{00000004-DE9F-4691-B878-F2EA07E70FEE}"/>
            </c:ext>
          </c:extLst>
        </c:ser>
        <c:ser>
          <c:idx val="1"/>
          <c:order val="1"/>
          <c:tx>
            <c:strRef>
              <c:f>Graphs!$A$48</c:f>
              <c:strCache>
                <c:ptCount val="1"/>
                <c:pt idx="0">
                  <c:v>≥ $120K</c:v>
                </c:pt>
              </c:strCache>
            </c:strRef>
          </c:tx>
          <c:invertIfNegative val="0"/>
          <c:cat>
            <c:strRef>
              <c:f>Graphs!$B$46:$I$46</c:f>
              <c:strCache>
                <c:ptCount val="8"/>
                <c:pt idx="0">
                  <c:v>Smoking</c:v>
                </c:pt>
                <c:pt idx="1">
                  <c:v>5+ servings </c:v>
                </c:pt>
                <c:pt idx="2">
                  <c:v>Family doctor</c:v>
                </c:pt>
                <c:pt idx="3">
                  <c:v>Pap test</c:v>
                </c:pt>
                <c:pt idx="4">
                  <c:v>Flu shot</c:v>
                </c:pt>
                <c:pt idx="5">
                  <c:v>Excellent/ V. Good health</c:v>
                </c:pt>
                <c:pt idx="6">
                  <c:v>Diabetes</c:v>
                </c:pt>
                <c:pt idx="7">
                  <c:v>2+ chronic diseases</c:v>
                </c:pt>
              </c:strCache>
            </c:strRef>
          </c:cat>
          <c:val>
            <c:numRef>
              <c:f>Graphs!$B$48:$I$48</c:f>
              <c:numCache>
                <c:formatCode>0.00</c:formatCode>
                <c:ptCount val="8"/>
                <c:pt idx="0">
                  <c:v>5.6265000000000001</c:v>
                </c:pt>
                <c:pt idx="1">
                  <c:v>31.606300000000001</c:v>
                </c:pt>
                <c:pt idx="2">
                  <c:v>88.475800000000007</c:v>
                </c:pt>
                <c:pt idx="3">
                  <c:v>47.6023</c:v>
                </c:pt>
                <c:pt idx="4">
                  <c:v>50.350200000000001</c:v>
                </c:pt>
                <c:pt idx="5">
                  <c:v>64.4178</c:v>
                </c:pt>
                <c:pt idx="6">
                  <c:v>3.6429999999999998</c:v>
                </c:pt>
                <c:pt idx="7">
                  <c:v>3.8944000000000001</c:v>
                </c:pt>
              </c:numCache>
            </c:numRef>
          </c:val>
          <c:extLst>
            <c:ext xmlns:c16="http://schemas.microsoft.com/office/drawing/2014/chart" uri="{C3380CC4-5D6E-409C-BE32-E72D297353CC}">
              <c16:uniqueId val="{00000005-DE9F-4691-B878-F2EA07E70FEE}"/>
            </c:ext>
          </c:extLst>
        </c:ser>
        <c:dLbls>
          <c:showLegendKey val="0"/>
          <c:showVal val="0"/>
          <c:showCatName val="0"/>
          <c:showSerName val="0"/>
          <c:showPercent val="0"/>
          <c:showBubbleSize val="0"/>
        </c:dLbls>
        <c:gapWidth val="233"/>
        <c:axId val="126747008"/>
        <c:axId val="126748544"/>
      </c:barChart>
      <c:catAx>
        <c:axId val="126747008"/>
        <c:scaling>
          <c:orientation val="minMax"/>
        </c:scaling>
        <c:delete val="0"/>
        <c:axPos val="b"/>
        <c:numFmt formatCode="General" sourceLinked="0"/>
        <c:majorTickMark val="out"/>
        <c:minorTickMark val="none"/>
        <c:tickLblPos val="nextTo"/>
        <c:txPr>
          <a:bodyPr/>
          <a:lstStyle/>
          <a:p>
            <a:pPr>
              <a:defRPr sz="1400" b="1"/>
            </a:pPr>
            <a:endParaRPr lang="en-US"/>
          </a:p>
        </c:txPr>
        <c:crossAx val="126748544"/>
        <c:crosses val="autoZero"/>
        <c:auto val="1"/>
        <c:lblAlgn val="ctr"/>
        <c:lblOffset val="100"/>
        <c:noMultiLvlLbl val="0"/>
      </c:catAx>
      <c:valAx>
        <c:axId val="126748544"/>
        <c:scaling>
          <c:orientation val="minMax"/>
          <c:max val="100"/>
        </c:scaling>
        <c:delete val="0"/>
        <c:axPos val="l"/>
        <c:majorGridlines>
          <c:spPr>
            <a:ln>
              <a:solidFill>
                <a:schemeClr val="accent1">
                  <a:lumMod val="20000"/>
                  <a:lumOff val="80000"/>
                </a:schemeClr>
              </a:solidFill>
            </a:ln>
          </c:spPr>
        </c:majorGridlines>
        <c:title>
          <c:tx>
            <c:rich>
              <a:bodyPr rot="-5400000" vert="horz"/>
              <a:lstStyle/>
              <a:p>
                <a:pPr>
                  <a:defRPr sz="1400"/>
                </a:pPr>
                <a:r>
                  <a:rPr lang="en-CA"/>
                  <a:t>Percentage</a:t>
                </a:r>
              </a:p>
            </c:rich>
          </c:tx>
          <c:overlay val="0"/>
        </c:title>
        <c:numFmt formatCode="0" sourceLinked="0"/>
        <c:majorTickMark val="out"/>
        <c:minorTickMark val="none"/>
        <c:tickLblPos val="nextTo"/>
        <c:spPr>
          <a:ln w="3175">
            <a:prstDash val="solid"/>
          </a:ln>
        </c:spPr>
        <c:txPr>
          <a:bodyPr/>
          <a:lstStyle/>
          <a:p>
            <a:pPr>
              <a:defRPr sz="1400" b="1"/>
            </a:pPr>
            <a:endParaRPr lang="en-US"/>
          </a:p>
        </c:txPr>
        <c:crossAx val="126747008"/>
        <c:crosses val="autoZero"/>
        <c:crossBetween val="between"/>
        <c:majorUnit val="20"/>
      </c:valAx>
      <c:spPr>
        <a:noFill/>
        <a:ln w="25400">
          <a:noFill/>
        </a:ln>
      </c:spPr>
    </c:plotArea>
    <c:legend>
      <c:legendPos val="t"/>
      <c:layout>
        <c:manualLayout>
          <c:xMode val="edge"/>
          <c:yMode val="edge"/>
          <c:x val="0.81645095476425766"/>
          <c:y val="0.13026819923371646"/>
          <c:w val="0.1613623322388345"/>
          <c:h val="0.12292303979243974"/>
        </c:manualLayout>
      </c:layout>
      <c:overlay val="0"/>
      <c:txPr>
        <a:bodyPr/>
        <a:lstStyle/>
        <a:p>
          <a:pPr>
            <a:defRPr sz="1400" b="1"/>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9666084793636E-2"/>
          <c:y val="7.8589832934158901E-2"/>
          <c:w val="0.8841506673367957"/>
          <c:h val="0.55704500846707272"/>
        </c:manualLayout>
      </c:layout>
      <c:barChart>
        <c:barDir val="col"/>
        <c:grouping val="clustered"/>
        <c:varyColors val="0"/>
        <c:ser>
          <c:idx val="0"/>
          <c:order val="0"/>
          <c:tx>
            <c:strRef>
              <c:f>Graphs!$A$69</c:f>
              <c:strCache>
                <c:ptCount val="1"/>
                <c:pt idx="0">
                  <c:v>Less than high school</c:v>
                </c:pt>
              </c:strCache>
            </c:strRef>
          </c:tx>
          <c:spPr>
            <a:solidFill>
              <a:srgbClr val="1F497D">
                <a:lumMod val="60000"/>
                <a:lumOff val="40000"/>
              </a:srgbClr>
            </a:solidFill>
          </c:spPr>
          <c:invertIfNegative val="0"/>
          <c:dPt>
            <c:idx val="13"/>
            <c:invertIfNegative val="0"/>
            <c:bubble3D val="0"/>
            <c:extLst>
              <c:ext xmlns:c16="http://schemas.microsoft.com/office/drawing/2014/chart" uri="{C3380CC4-5D6E-409C-BE32-E72D297353CC}">
                <c16:uniqueId val="{00000000-6B0A-4B04-ABC2-510BFAD0F778}"/>
              </c:ext>
            </c:extLst>
          </c:dPt>
          <c:dPt>
            <c:idx val="14"/>
            <c:invertIfNegative val="0"/>
            <c:bubble3D val="0"/>
            <c:extLst>
              <c:ext xmlns:c16="http://schemas.microsoft.com/office/drawing/2014/chart" uri="{C3380CC4-5D6E-409C-BE32-E72D297353CC}">
                <c16:uniqueId val="{00000001-6B0A-4B04-ABC2-510BFAD0F778}"/>
              </c:ext>
            </c:extLst>
          </c:dPt>
          <c:dPt>
            <c:idx val="15"/>
            <c:invertIfNegative val="0"/>
            <c:bubble3D val="0"/>
            <c:extLst>
              <c:ext xmlns:c16="http://schemas.microsoft.com/office/drawing/2014/chart" uri="{C3380CC4-5D6E-409C-BE32-E72D297353CC}">
                <c16:uniqueId val="{00000002-6B0A-4B04-ABC2-510BFAD0F778}"/>
              </c:ext>
            </c:extLst>
          </c:dPt>
          <c:dPt>
            <c:idx val="16"/>
            <c:invertIfNegative val="0"/>
            <c:bubble3D val="0"/>
            <c:extLst>
              <c:ext xmlns:c16="http://schemas.microsoft.com/office/drawing/2014/chart" uri="{C3380CC4-5D6E-409C-BE32-E72D297353CC}">
                <c16:uniqueId val="{00000003-6B0A-4B04-ABC2-510BFAD0F778}"/>
              </c:ext>
            </c:extLst>
          </c:dPt>
          <c:errBars>
            <c:errBarType val="both"/>
            <c:errValType val="cust"/>
            <c:noEndCap val="0"/>
            <c:plus>
              <c:numLit>
                <c:ptCount val="0"/>
              </c:numLit>
            </c:plus>
            <c:minus>
              <c:numLit>
                <c:ptCount val="0"/>
              </c:numLit>
            </c:minus>
            <c:spPr>
              <a:noFill/>
              <a:ln w="9525" cap="flat" cmpd="sng" algn="ctr">
                <a:solidFill>
                  <a:schemeClr val="accent1">
                    <a:shade val="95000"/>
                    <a:satMod val="105000"/>
                  </a:schemeClr>
                </a:solidFill>
                <a:prstDash val="solid"/>
              </a:ln>
              <a:effectLst/>
            </c:spPr>
          </c:errBars>
          <c:cat>
            <c:strRef>
              <c:f>Graphs!$B$68:$I$68</c:f>
              <c:strCache>
                <c:ptCount val="8"/>
                <c:pt idx="0">
                  <c:v>Smoking</c:v>
                </c:pt>
                <c:pt idx="1">
                  <c:v>5+ servings </c:v>
                </c:pt>
                <c:pt idx="2">
                  <c:v>Pap test</c:v>
                </c:pt>
                <c:pt idx="3">
                  <c:v>Mammogram</c:v>
                </c:pt>
                <c:pt idx="4">
                  <c:v>Excellent/ V. Good health</c:v>
                </c:pt>
                <c:pt idx="5">
                  <c:v>Obese (BMI≥30)</c:v>
                </c:pt>
                <c:pt idx="6">
                  <c:v>Diabetes</c:v>
                </c:pt>
                <c:pt idx="7">
                  <c:v>2+ chronic diseases</c:v>
                </c:pt>
              </c:strCache>
            </c:strRef>
          </c:cat>
          <c:val>
            <c:numRef>
              <c:f>Graphs!$B$69:$I$69</c:f>
              <c:numCache>
                <c:formatCode>0.0</c:formatCode>
                <c:ptCount val="8"/>
                <c:pt idx="0">
                  <c:v>20.7744</c:v>
                </c:pt>
                <c:pt idx="1">
                  <c:v>15.986700000000001</c:v>
                </c:pt>
                <c:pt idx="2">
                  <c:v>33.780900000000003</c:v>
                </c:pt>
                <c:pt idx="3">
                  <c:v>38.190899999999999</c:v>
                </c:pt>
                <c:pt idx="4">
                  <c:v>27.810300000000002</c:v>
                </c:pt>
                <c:pt idx="5">
                  <c:v>27.831700000000001</c:v>
                </c:pt>
                <c:pt idx="6">
                  <c:v>18.318899999999999</c:v>
                </c:pt>
                <c:pt idx="7">
                  <c:v>20.150600000000001</c:v>
                </c:pt>
              </c:numCache>
            </c:numRef>
          </c:val>
          <c:extLst>
            <c:ext xmlns:c16="http://schemas.microsoft.com/office/drawing/2014/chart" uri="{C3380CC4-5D6E-409C-BE32-E72D297353CC}">
              <c16:uniqueId val="{00000004-6B0A-4B04-ABC2-510BFAD0F778}"/>
            </c:ext>
          </c:extLst>
        </c:ser>
        <c:ser>
          <c:idx val="1"/>
          <c:order val="1"/>
          <c:tx>
            <c:strRef>
              <c:f>Graphs!$A$70</c:f>
              <c:strCache>
                <c:ptCount val="1"/>
                <c:pt idx="0">
                  <c:v>Bachlor's degree or higher</c:v>
                </c:pt>
              </c:strCache>
            </c:strRef>
          </c:tx>
          <c:invertIfNegative val="0"/>
          <c:cat>
            <c:strRef>
              <c:f>Graphs!$B$68:$I$68</c:f>
              <c:strCache>
                <c:ptCount val="8"/>
                <c:pt idx="0">
                  <c:v>Smoking</c:v>
                </c:pt>
                <c:pt idx="1">
                  <c:v>5+ servings </c:v>
                </c:pt>
                <c:pt idx="2">
                  <c:v>Pap test</c:v>
                </c:pt>
                <c:pt idx="3">
                  <c:v>Mammogram</c:v>
                </c:pt>
                <c:pt idx="4">
                  <c:v>Excellent/ V. Good health</c:v>
                </c:pt>
                <c:pt idx="5">
                  <c:v>Obese (BMI≥30)</c:v>
                </c:pt>
                <c:pt idx="6">
                  <c:v>Diabetes</c:v>
                </c:pt>
                <c:pt idx="7">
                  <c:v>2+ chronic diseases</c:v>
                </c:pt>
              </c:strCache>
            </c:strRef>
          </c:cat>
          <c:val>
            <c:numRef>
              <c:f>Graphs!$B$70:$I$70</c:f>
              <c:numCache>
                <c:formatCode>0.0</c:formatCode>
                <c:ptCount val="8"/>
                <c:pt idx="0">
                  <c:v>4.0768000000000004</c:v>
                </c:pt>
                <c:pt idx="1">
                  <c:v>31.2898</c:v>
                </c:pt>
                <c:pt idx="2">
                  <c:v>45.7652</c:v>
                </c:pt>
                <c:pt idx="3">
                  <c:v>51.478099999999998</c:v>
                </c:pt>
                <c:pt idx="4">
                  <c:v>60.846499999999999</c:v>
                </c:pt>
                <c:pt idx="5">
                  <c:v>16.702100000000002</c:v>
                </c:pt>
                <c:pt idx="6">
                  <c:v>4.7857000000000003</c:v>
                </c:pt>
                <c:pt idx="7">
                  <c:v>5.0414000000000003</c:v>
                </c:pt>
              </c:numCache>
            </c:numRef>
          </c:val>
          <c:extLst>
            <c:ext xmlns:c16="http://schemas.microsoft.com/office/drawing/2014/chart" uri="{C3380CC4-5D6E-409C-BE32-E72D297353CC}">
              <c16:uniqueId val="{00000005-6B0A-4B04-ABC2-510BFAD0F778}"/>
            </c:ext>
          </c:extLst>
        </c:ser>
        <c:dLbls>
          <c:showLegendKey val="0"/>
          <c:showVal val="0"/>
          <c:showCatName val="0"/>
          <c:showSerName val="0"/>
          <c:showPercent val="0"/>
          <c:showBubbleSize val="0"/>
        </c:dLbls>
        <c:gapWidth val="233"/>
        <c:axId val="127452672"/>
        <c:axId val="127454208"/>
      </c:barChart>
      <c:catAx>
        <c:axId val="127452672"/>
        <c:scaling>
          <c:orientation val="minMax"/>
        </c:scaling>
        <c:delete val="0"/>
        <c:axPos val="b"/>
        <c:numFmt formatCode="General" sourceLinked="0"/>
        <c:majorTickMark val="out"/>
        <c:minorTickMark val="none"/>
        <c:tickLblPos val="nextTo"/>
        <c:txPr>
          <a:bodyPr/>
          <a:lstStyle/>
          <a:p>
            <a:pPr>
              <a:defRPr sz="1300" b="1"/>
            </a:pPr>
            <a:endParaRPr lang="en-US"/>
          </a:p>
        </c:txPr>
        <c:crossAx val="127454208"/>
        <c:crosses val="autoZero"/>
        <c:auto val="1"/>
        <c:lblAlgn val="ctr"/>
        <c:lblOffset val="100"/>
        <c:noMultiLvlLbl val="0"/>
      </c:catAx>
      <c:valAx>
        <c:axId val="127454208"/>
        <c:scaling>
          <c:orientation val="minMax"/>
          <c:max val="60"/>
        </c:scaling>
        <c:delete val="0"/>
        <c:axPos val="l"/>
        <c:majorGridlines>
          <c:spPr>
            <a:ln>
              <a:solidFill>
                <a:schemeClr val="accent1">
                  <a:lumMod val="20000"/>
                  <a:lumOff val="80000"/>
                </a:schemeClr>
              </a:solidFill>
            </a:ln>
          </c:spPr>
        </c:majorGridlines>
        <c:title>
          <c:tx>
            <c:rich>
              <a:bodyPr rot="-5400000" vert="horz"/>
              <a:lstStyle/>
              <a:p>
                <a:pPr>
                  <a:defRPr sz="1400"/>
                </a:pPr>
                <a:r>
                  <a:rPr lang="en-CA"/>
                  <a:t>Percentage</a:t>
                </a:r>
              </a:p>
            </c:rich>
          </c:tx>
          <c:overlay val="0"/>
        </c:title>
        <c:numFmt formatCode="0" sourceLinked="0"/>
        <c:majorTickMark val="out"/>
        <c:minorTickMark val="none"/>
        <c:tickLblPos val="nextTo"/>
        <c:spPr>
          <a:ln w="3175">
            <a:prstDash val="solid"/>
          </a:ln>
        </c:spPr>
        <c:txPr>
          <a:bodyPr/>
          <a:lstStyle/>
          <a:p>
            <a:pPr>
              <a:defRPr sz="1400" b="1"/>
            </a:pPr>
            <a:endParaRPr lang="en-US"/>
          </a:p>
        </c:txPr>
        <c:crossAx val="127452672"/>
        <c:crosses val="autoZero"/>
        <c:crossBetween val="between"/>
        <c:majorUnit val="20"/>
      </c:valAx>
      <c:spPr>
        <a:noFill/>
        <a:ln w="25400">
          <a:noFill/>
        </a:ln>
      </c:spPr>
    </c:plotArea>
    <c:legend>
      <c:legendPos val="t"/>
      <c:layout>
        <c:manualLayout>
          <c:xMode val="edge"/>
          <c:yMode val="edge"/>
          <c:x val="0.68992310785129018"/>
          <c:y val="9.6358301092322782E-2"/>
          <c:w val="0.30533387774672788"/>
          <c:h val="0.12970498474059003"/>
        </c:manualLayout>
      </c:layout>
      <c:overlay val="0"/>
      <c:txPr>
        <a:bodyPr/>
        <a:lstStyle/>
        <a:p>
          <a:pPr>
            <a:defRPr sz="1400" b="1"/>
          </a:pPr>
          <a:endParaRPr lang="en-US"/>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B5860-9AF5-404D-9167-F078809CC364}" type="doc">
      <dgm:prSet loTypeId="urn:microsoft.com/office/officeart/2005/8/layout/venn1" loCatId="relationship" qsTypeId="urn:microsoft.com/office/officeart/2005/8/quickstyle/simple1" qsCatId="simple" csTypeId="urn:microsoft.com/office/officeart/2005/8/colors/accent1_2" csCatId="accent1" phldr="1"/>
      <dgm:spPr/>
    </dgm:pt>
    <dgm:pt modelId="{19711E0D-5E0A-47E9-B72E-DC2FF8D631C1}" type="pres">
      <dgm:prSet presAssocID="{249B5860-9AF5-404D-9167-F078809CC364}" presName="compositeShape" presStyleCnt="0">
        <dgm:presLayoutVars>
          <dgm:chMax val="7"/>
          <dgm:dir/>
          <dgm:resizeHandles val="exact"/>
        </dgm:presLayoutVars>
      </dgm:prSet>
      <dgm:spPr/>
    </dgm:pt>
  </dgm:ptLst>
  <dgm:cxnLst>
    <dgm:cxn modelId="{B1064ABB-9E9E-47D5-A042-71BF9E041185}" type="presOf" srcId="{249B5860-9AF5-404D-9167-F078809CC364}" destId="{19711E0D-5E0A-47E9-B72E-DC2FF8D631C1}"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B5860-9AF5-404D-9167-F078809CC364}" type="doc">
      <dgm:prSet loTypeId="urn:microsoft.com/office/officeart/2005/8/layout/venn1" loCatId="relationship" qsTypeId="urn:microsoft.com/office/officeart/2005/8/quickstyle/simple1" qsCatId="simple" csTypeId="urn:microsoft.com/office/officeart/2005/8/colors/accent1_2" csCatId="accent1" phldr="1"/>
      <dgm:spPr/>
    </dgm:pt>
    <dgm:pt modelId="{9E0F54BD-CF0D-4B64-9206-8D96DFEF10ED}">
      <dgm:prSet phldrT="[Text]"/>
      <dgm:spPr>
        <a:solidFill>
          <a:schemeClr val="accent4">
            <a:lumMod val="20000"/>
            <a:lumOff val="80000"/>
          </a:schemeClr>
        </a:solidFill>
        <a:ln>
          <a:solidFill>
            <a:schemeClr val="accent4">
              <a:lumMod val="40000"/>
              <a:lumOff val="60000"/>
            </a:schemeClr>
          </a:solidFill>
        </a:ln>
      </dgm:spPr>
      <dgm:t>
        <a:bodyPr/>
        <a:lstStyle/>
        <a:p>
          <a:r>
            <a:rPr lang="en-US" b="1" dirty="0" smtClean="0">
              <a:solidFill>
                <a:sysClr val="windowText" lastClr="000000"/>
              </a:solidFill>
              <a:latin typeface="Cambria"/>
            </a:rPr>
            <a:t>Non-Health Sector Partners</a:t>
          </a:r>
        </a:p>
        <a:p>
          <a:r>
            <a:rPr lang="en-US" dirty="0" smtClean="0">
              <a:solidFill>
                <a:sysClr val="windowText" lastClr="000000"/>
              </a:solidFill>
              <a:latin typeface="Cambria"/>
            </a:rPr>
            <a:t>Local government</a:t>
          </a:r>
        </a:p>
        <a:p>
          <a:r>
            <a:rPr lang="en-US" dirty="0" smtClean="0">
              <a:solidFill>
                <a:sysClr val="windowText" lastClr="000000"/>
              </a:solidFill>
              <a:latin typeface="Cambria"/>
            </a:rPr>
            <a:t>Provincial ministries</a:t>
          </a:r>
        </a:p>
        <a:p>
          <a:r>
            <a:rPr lang="en-US" dirty="0" smtClean="0">
              <a:solidFill>
                <a:sysClr val="windowText" lastClr="000000"/>
              </a:solidFill>
              <a:latin typeface="Cambria"/>
            </a:rPr>
            <a:t>Federal departments</a:t>
          </a:r>
        </a:p>
        <a:p>
          <a:r>
            <a:rPr lang="en-US" dirty="0" smtClean="0">
              <a:solidFill>
                <a:sysClr val="windowText" lastClr="000000"/>
              </a:solidFill>
              <a:latin typeface="Cambria"/>
            </a:rPr>
            <a:t>Broader public sector</a:t>
          </a:r>
        </a:p>
        <a:p>
          <a:r>
            <a:rPr lang="en-US" dirty="0" smtClean="0">
              <a:solidFill>
                <a:sysClr val="windowText" lastClr="000000"/>
              </a:solidFill>
              <a:latin typeface="Cambria"/>
            </a:rPr>
            <a:t>Private sector</a:t>
          </a:r>
        </a:p>
        <a:p>
          <a:r>
            <a:rPr lang="en-US" dirty="0" smtClean="0">
              <a:solidFill>
                <a:sysClr val="windowText" lastClr="000000"/>
              </a:solidFill>
              <a:latin typeface="Cambria"/>
            </a:rPr>
            <a:t>Education sector, including Colleges and Universities</a:t>
          </a:r>
        </a:p>
      </dgm:t>
    </dgm:pt>
    <dgm:pt modelId="{1F3D61FB-34D6-4711-AC2A-C53FDAF20B0F}" type="parTrans" cxnId="{F0F4CFF2-6C6B-4503-BE5F-BA13CA7BD08E}">
      <dgm:prSet/>
      <dgm:spPr/>
      <dgm:t>
        <a:bodyPr/>
        <a:lstStyle/>
        <a:p>
          <a:endParaRPr lang="en-CA"/>
        </a:p>
      </dgm:t>
    </dgm:pt>
    <dgm:pt modelId="{98616BE2-3F56-44B7-AD5F-5C61726C1574}" type="sibTrans" cxnId="{F0F4CFF2-6C6B-4503-BE5F-BA13CA7BD08E}">
      <dgm:prSet/>
      <dgm:spPr/>
      <dgm:t>
        <a:bodyPr/>
        <a:lstStyle/>
        <a:p>
          <a:endParaRPr lang="en-CA"/>
        </a:p>
      </dgm:t>
    </dgm:pt>
    <dgm:pt modelId="{5797D19D-7376-4FE9-8EC8-03A370E75273}">
      <dgm:prSet phldrT="[Text]"/>
      <dgm:spPr>
        <a:solidFill>
          <a:schemeClr val="accent4">
            <a:lumMod val="40000"/>
            <a:lumOff val="60000"/>
            <a:alpha val="50000"/>
          </a:schemeClr>
        </a:solidFill>
        <a:ln>
          <a:solidFill>
            <a:schemeClr val="accent4">
              <a:lumMod val="40000"/>
              <a:lumOff val="60000"/>
            </a:schemeClr>
          </a:solidFill>
        </a:ln>
      </dgm:spPr>
      <dgm:t>
        <a:bodyPr/>
        <a:lstStyle/>
        <a:p>
          <a:r>
            <a:rPr lang="en-US" b="1" dirty="0" smtClean="0">
              <a:solidFill>
                <a:sysClr val="windowText" lastClr="000000"/>
              </a:solidFill>
              <a:latin typeface="Cambria"/>
            </a:rPr>
            <a:t>Health Sector Partners</a:t>
          </a:r>
        </a:p>
        <a:p>
          <a:r>
            <a:rPr lang="en-US" dirty="0" smtClean="0">
              <a:solidFill>
                <a:sysClr val="windowText" lastClr="000000"/>
              </a:solidFill>
              <a:latin typeface="Cambria"/>
            </a:rPr>
            <a:t>Primary care</a:t>
          </a:r>
        </a:p>
        <a:p>
          <a:r>
            <a:rPr lang="en-US" dirty="0" smtClean="0">
              <a:solidFill>
                <a:sysClr val="windowText" lastClr="000000"/>
              </a:solidFill>
              <a:latin typeface="Cambria"/>
            </a:rPr>
            <a:t>Community care</a:t>
          </a:r>
        </a:p>
        <a:p>
          <a:r>
            <a:rPr lang="en-US" dirty="0" smtClean="0">
              <a:solidFill>
                <a:sysClr val="windowText" lastClr="000000"/>
              </a:solidFill>
              <a:latin typeface="Cambria"/>
            </a:rPr>
            <a:t>Acute care</a:t>
          </a:r>
        </a:p>
        <a:p>
          <a:r>
            <a:rPr lang="en-US" dirty="0" smtClean="0">
              <a:solidFill>
                <a:sysClr val="windowText" lastClr="000000"/>
              </a:solidFill>
              <a:latin typeface="Cambria"/>
            </a:rPr>
            <a:t>Long-term care</a:t>
          </a:r>
        </a:p>
        <a:p>
          <a:r>
            <a:rPr lang="en-US" dirty="0" smtClean="0">
              <a:solidFill>
                <a:sysClr val="windowText" lastClr="000000"/>
              </a:solidFill>
              <a:latin typeface="Cambria"/>
            </a:rPr>
            <a:t>Professional, and other, associations</a:t>
          </a:r>
        </a:p>
        <a:p>
          <a:r>
            <a:rPr lang="en-US" dirty="0" smtClean="0">
              <a:solidFill>
                <a:sysClr val="windowText" lastClr="000000"/>
              </a:solidFill>
              <a:latin typeface="Cambria"/>
            </a:rPr>
            <a:t>Non-governmental organizations</a:t>
          </a:r>
        </a:p>
        <a:p>
          <a:r>
            <a:rPr lang="en-US" dirty="0" smtClean="0">
              <a:solidFill>
                <a:sysClr val="windowText" lastClr="000000"/>
              </a:solidFill>
              <a:latin typeface="Cambria"/>
            </a:rPr>
            <a:t>Health Canada, Public Health Agency of Canada </a:t>
          </a:r>
          <a:endParaRPr lang="en-CA" dirty="0"/>
        </a:p>
      </dgm:t>
    </dgm:pt>
    <dgm:pt modelId="{03F12A05-D34A-46A3-9692-BD28051B0EC9}" type="parTrans" cxnId="{A24DBC73-C24A-4D56-BB49-9675522BC389}">
      <dgm:prSet/>
      <dgm:spPr/>
      <dgm:t>
        <a:bodyPr/>
        <a:lstStyle/>
        <a:p>
          <a:endParaRPr lang="en-CA"/>
        </a:p>
      </dgm:t>
    </dgm:pt>
    <dgm:pt modelId="{4DBD507F-8D8F-48CE-B1FB-829B38C27691}" type="sibTrans" cxnId="{A24DBC73-C24A-4D56-BB49-9675522BC389}">
      <dgm:prSet/>
      <dgm:spPr/>
      <dgm:t>
        <a:bodyPr/>
        <a:lstStyle/>
        <a:p>
          <a:endParaRPr lang="en-CA"/>
        </a:p>
      </dgm:t>
    </dgm:pt>
    <dgm:pt modelId="{19711E0D-5E0A-47E9-B72E-DC2FF8D631C1}" type="pres">
      <dgm:prSet presAssocID="{249B5860-9AF5-404D-9167-F078809CC364}" presName="compositeShape" presStyleCnt="0">
        <dgm:presLayoutVars>
          <dgm:chMax val="7"/>
          <dgm:dir/>
          <dgm:resizeHandles val="exact"/>
        </dgm:presLayoutVars>
      </dgm:prSet>
      <dgm:spPr/>
    </dgm:pt>
    <dgm:pt modelId="{610F39C1-2FD3-4A5F-960A-F7A9367DCB3D}" type="pres">
      <dgm:prSet presAssocID="{9E0F54BD-CF0D-4B64-9206-8D96DFEF10ED}" presName="circ1" presStyleLbl="vennNode1" presStyleIdx="0" presStyleCnt="2" custScaleX="103285" custScaleY="102542"/>
      <dgm:spPr/>
      <dgm:t>
        <a:bodyPr/>
        <a:lstStyle/>
        <a:p>
          <a:endParaRPr lang="en-CA"/>
        </a:p>
      </dgm:t>
    </dgm:pt>
    <dgm:pt modelId="{C4A0D1B5-CEAC-434F-8DFD-35A27EB7A086}" type="pres">
      <dgm:prSet presAssocID="{9E0F54BD-CF0D-4B64-9206-8D96DFEF10ED}" presName="circ1Tx" presStyleLbl="revTx" presStyleIdx="0" presStyleCnt="0">
        <dgm:presLayoutVars>
          <dgm:chMax val="0"/>
          <dgm:chPref val="0"/>
          <dgm:bulletEnabled val="1"/>
        </dgm:presLayoutVars>
      </dgm:prSet>
      <dgm:spPr/>
      <dgm:t>
        <a:bodyPr/>
        <a:lstStyle/>
        <a:p>
          <a:endParaRPr lang="en-CA"/>
        </a:p>
      </dgm:t>
    </dgm:pt>
    <dgm:pt modelId="{0C78E310-EF69-443A-8D56-3F43EEEE37DC}" type="pres">
      <dgm:prSet presAssocID="{5797D19D-7376-4FE9-8EC8-03A370E75273}" presName="circ2" presStyleLbl="vennNode1" presStyleIdx="1" presStyleCnt="2" custScaleX="107207" custScaleY="102102" custLinFactNeighborX="9460" custLinFactNeighborY="397"/>
      <dgm:spPr/>
      <dgm:t>
        <a:bodyPr/>
        <a:lstStyle/>
        <a:p>
          <a:endParaRPr lang="en-CA"/>
        </a:p>
      </dgm:t>
    </dgm:pt>
    <dgm:pt modelId="{CD33588A-A063-4F44-B0B6-CA96118F4C07}" type="pres">
      <dgm:prSet presAssocID="{5797D19D-7376-4FE9-8EC8-03A370E75273}" presName="circ2Tx" presStyleLbl="revTx" presStyleIdx="0" presStyleCnt="0">
        <dgm:presLayoutVars>
          <dgm:chMax val="0"/>
          <dgm:chPref val="0"/>
          <dgm:bulletEnabled val="1"/>
        </dgm:presLayoutVars>
      </dgm:prSet>
      <dgm:spPr/>
      <dgm:t>
        <a:bodyPr/>
        <a:lstStyle/>
        <a:p>
          <a:endParaRPr lang="en-CA"/>
        </a:p>
      </dgm:t>
    </dgm:pt>
  </dgm:ptLst>
  <dgm:cxnLst>
    <dgm:cxn modelId="{A24DBC73-C24A-4D56-BB49-9675522BC389}" srcId="{249B5860-9AF5-404D-9167-F078809CC364}" destId="{5797D19D-7376-4FE9-8EC8-03A370E75273}" srcOrd="1" destOrd="0" parTransId="{03F12A05-D34A-46A3-9692-BD28051B0EC9}" sibTransId="{4DBD507F-8D8F-48CE-B1FB-829B38C27691}"/>
    <dgm:cxn modelId="{8E87A362-F63B-4CD8-B095-017BC2419DAD}" type="presOf" srcId="{9E0F54BD-CF0D-4B64-9206-8D96DFEF10ED}" destId="{610F39C1-2FD3-4A5F-960A-F7A9367DCB3D}" srcOrd="0" destOrd="0" presId="urn:microsoft.com/office/officeart/2005/8/layout/venn1"/>
    <dgm:cxn modelId="{ABD4B911-CDE8-4D9D-87DC-EB2B728F4C03}" type="presOf" srcId="{5797D19D-7376-4FE9-8EC8-03A370E75273}" destId="{CD33588A-A063-4F44-B0B6-CA96118F4C07}" srcOrd="1" destOrd="0" presId="urn:microsoft.com/office/officeart/2005/8/layout/venn1"/>
    <dgm:cxn modelId="{57D7A5F7-C672-4377-B37F-DB521650A8E4}" type="presOf" srcId="{249B5860-9AF5-404D-9167-F078809CC364}" destId="{19711E0D-5E0A-47E9-B72E-DC2FF8D631C1}" srcOrd="0" destOrd="0" presId="urn:microsoft.com/office/officeart/2005/8/layout/venn1"/>
    <dgm:cxn modelId="{12FF528F-D48F-4A96-98ED-C6B87F710303}" type="presOf" srcId="{9E0F54BD-CF0D-4B64-9206-8D96DFEF10ED}" destId="{C4A0D1B5-CEAC-434F-8DFD-35A27EB7A086}" srcOrd="1" destOrd="0" presId="urn:microsoft.com/office/officeart/2005/8/layout/venn1"/>
    <dgm:cxn modelId="{F0F4CFF2-6C6B-4503-BE5F-BA13CA7BD08E}" srcId="{249B5860-9AF5-404D-9167-F078809CC364}" destId="{9E0F54BD-CF0D-4B64-9206-8D96DFEF10ED}" srcOrd="0" destOrd="0" parTransId="{1F3D61FB-34D6-4711-AC2A-C53FDAF20B0F}" sibTransId="{98616BE2-3F56-44B7-AD5F-5C61726C1574}"/>
    <dgm:cxn modelId="{A2029053-FC8E-4EFB-B499-7549C5E6D2E9}" type="presOf" srcId="{5797D19D-7376-4FE9-8EC8-03A370E75273}" destId="{0C78E310-EF69-443A-8D56-3F43EEEE37DC}" srcOrd="0" destOrd="0" presId="urn:microsoft.com/office/officeart/2005/8/layout/venn1"/>
    <dgm:cxn modelId="{98ED3C07-1A1C-4441-B7A8-9302C72B547A}" type="presParOf" srcId="{19711E0D-5E0A-47E9-B72E-DC2FF8D631C1}" destId="{610F39C1-2FD3-4A5F-960A-F7A9367DCB3D}" srcOrd="0" destOrd="0" presId="urn:microsoft.com/office/officeart/2005/8/layout/venn1"/>
    <dgm:cxn modelId="{9924B949-010B-412C-9AE5-C0C1ED43A686}" type="presParOf" srcId="{19711E0D-5E0A-47E9-B72E-DC2FF8D631C1}" destId="{C4A0D1B5-CEAC-434F-8DFD-35A27EB7A086}" srcOrd="1" destOrd="0" presId="urn:microsoft.com/office/officeart/2005/8/layout/venn1"/>
    <dgm:cxn modelId="{D4BB7E62-916A-4B18-BBA7-D89C0E011EAE}" type="presParOf" srcId="{19711E0D-5E0A-47E9-B72E-DC2FF8D631C1}" destId="{0C78E310-EF69-443A-8D56-3F43EEEE37DC}" srcOrd="2" destOrd="0" presId="urn:microsoft.com/office/officeart/2005/8/layout/venn1"/>
    <dgm:cxn modelId="{3183D9AB-6732-4ED1-9255-8AB6D6B9B1EA}" type="presParOf" srcId="{19711E0D-5E0A-47E9-B72E-DC2FF8D631C1}" destId="{CD33588A-A063-4F44-B0B6-CA96118F4C07}"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F39C1-2FD3-4A5F-960A-F7A9367DCB3D}">
      <dsp:nvSpPr>
        <dsp:cNvPr id="0" name=""/>
        <dsp:cNvSpPr/>
      </dsp:nvSpPr>
      <dsp:spPr>
        <a:xfrm>
          <a:off x="49626" y="253992"/>
          <a:ext cx="3581781" cy="3556015"/>
        </a:xfrm>
        <a:prstGeom prst="ellipse">
          <a:avLst/>
        </a:prstGeom>
        <a:solidFill>
          <a:schemeClr val="accent4">
            <a:lumMod val="20000"/>
            <a:lumOff val="8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Cambria"/>
            </a:rPr>
            <a:t>Non-Health Sector Partners</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Local government</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Provincial ministries</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Federal departments</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Broader public sector</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Private sector</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Education sector, including Colleges and Universities</a:t>
          </a:r>
        </a:p>
      </dsp:txBody>
      <dsp:txXfrm>
        <a:off x="549785" y="673323"/>
        <a:ext cx="2065171" cy="2717353"/>
      </dsp:txXfrm>
    </dsp:sp>
    <dsp:sp modelId="{0C78E310-EF69-443A-8D56-3F43EEEE37DC}">
      <dsp:nvSpPr>
        <dsp:cNvPr id="0" name=""/>
        <dsp:cNvSpPr/>
      </dsp:nvSpPr>
      <dsp:spPr>
        <a:xfrm>
          <a:off x="2530609" y="275389"/>
          <a:ext cx="3717790" cy="3540756"/>
        </a:xfrm>
        <a:prstGeom prst="ellipse">
          <a:avLst/>
        </a:prstGeom>
        <a:solidFill>
          <a:schemeClr val="accent4">
            <a:lumMod val="40000"/>
            <a:lumOff val="60000"/>
            <a:alpha val="5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Cambria"/>
            </a:rPr>
            <a:t>Health Sector Partners</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Primary care</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Community care</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Acute care</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Long-term care</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Professional, and other, associations</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Non-governmental organizations</a:t>
          </a:r>
        </a:p>
        <a:p>
          <a:pPr lvl="0" algn="ctr" defTabSz="622300">
            <a:lnSpc>
              <a:spcPct val="90000"/>
            </a:lnSpc>
            <a:spcBef>
              <a:spcPct val="0"/>
            </a:spcBef>
            <a:spcAft>
              <a:spcPct val="35000"/>
            </a:spcAft>
          </a:pPr>
          <a:r>
            <a:rPr lang="en-US" sz="1400" kern="1200" dirty="0" smtClean="0">
              <a:solidFill>
                <a:sysClr val="windowText" lastClr="000000"/>
              </a:solidFill>
              <a:latin typeface="Cambria"/>
            </a:rPr>
            <a:t>Health Canada, Public Health Agency of Canada </a:t>
          </a:r>
          <a:endParaRPr lang="en-CA" sz="1400" kern="1200" dirty="0"/>
        </a:p>
      </dsp:txBody>
      <dsp:txXfrm>
        <a:off x="3585657" y="692920"/>
        <a:ext cx="2143591" cy="27056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0.01836</cdr:x>
      <cdr:y>0.84842</cdr:y>
    </cdr:from>
    <cdr:to>
      <cdr:x>0.52328</cdr:x>
      <cdr:y>0.9931</cdr:y>
    </cdr:to>
    <cdr:sp macro="" textlink="">
      <cdr:nvSpPr>
        <cdr:cNvPr id="2" name="TextBox 1"/>
        <cdr:cNvSpPr txBox="1"/>
      </cdr:nvSpPr>
      <cdr:spPr>
        <a:xfrm xmlns:a="http://schemas.openxmlformats.org/drawingml/2006/main">
          <a:off x="126193" y="2812260"/>
          <a:ext cx="3470447" cy="479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900" b="1"/>
            <a:t>Source</a:t>
          </a:r>
          <a:r>
            <a:rPr lang="en-CA" sz="900"/>
            <a:t>: My Health My Community (2013/2014)</a:t>
          </a:r>
          <a:r>
            <a:rPr lang="en-CA" sz="900" baseline="0"/>
            <a:t> </a:t>
          </a:r>
        </a:p>
        <a:p xmlns:a="http://schemas.openxmlformats.org/drawingml/2006/main">
          <a:r>
            <a:rPr lang="en-CA" sz="900" b="1" baseline="0"/>
            <a:t>Prepared By</a:t>
          </a:r>
          <a:r>
            <a:rPr lang="en-CA" sz="900" baseline="0"/>
            <a:t>: Population Health Observatory, Fraser Health</a:t>
          </a:r>
          <a:endParaRPr lang="en-CA" sz="900"/>
        </a:p>
      </cdr:txBody>
    </cdr:sp>
  </cdr:relSizeAnchor>
</c:userShapes>
</file>

<file path=ppt/drawings/drawing2.xml><?xml version="1.0" encoding="utf-8"?>
<c:userShapes xmlns:c="http://schemas.openxmlformats.org/drawingml/2006/chart">
  <cdr:relSizeAnchor xmlns:cdr="http://schemas.openxmlformats.org/drawingml/2006/chartDrawing">
    <cdr:from>
      <cdr:x>0.01836</cdr:x>
      <cdr:y>0.8652</cdr:y>
    </cdr:from>
    <cdr:to>
      <cdr:x>0.52328</cdr:x>
      <cdr:y>0.9931</cdr:y>
    </cdr:to>
    <cdr:sp macro="" textlink="">
      <cdr:nvSpPr>
        <cdr:cNvPr id="2" name="TextBox 1"/>
        <cdr:cNvSpPr txBox="1"/>
      </cdr:nvSpPr>
      <cdr:spPr>
        <a:xfrm xmlns:a="http://schemas.openxmlformats.org/drawingml/2006/main">
          <a:off x="147038" y="3240360"/>
          <a:ext cx="4043713" cy="479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900" b="1" dirty="0"/>
            <a:t>Source</a:t>
          </a:r>
          <a:r>
            <a:rPr lang="en-CA" sz="900" dirty="0"/>
            <a:t>: My Health My Community (2013/2014)</a:t>
          </a:r>
          <a:r>
            <a:rPr lang="en-CA" sz="900" baseline="0" dirty="0"/>
            <a:t> </a:t>
          </a:r>
        </a:p>
        <a:p xmlns:a="http://schemas.openxmlformats.org/drawingml/2006/main">
          <a:r>
            <a:rPr lang="en-CA" sz="900" b="1" baseline="0" dirty="0"/>
            <a:t>Prepared By</a:t>
          </a:r>
          <a:r>
            <a:rPr lang="en-CA" sz="900" baseline="0" dirty="0"/>
            <a:t>: Population Health Observatory, Fraser Health</a:t>
          </a:r>
          <a:endParaRPr lang="en-CA"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ltLang="en-US"/>
          </a:p>
        </p:txBody>
      </p:sp>
      <p:sp>
        <p:nvSpPr>
          <p:cNvPr id="1536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ltLang="en-US"/>
          </a:p>
        </p:txBody>
      </p:sp>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36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ltLang="en-US"/>
          </a:p>
        </p:txBody>
      </p:sp>
      <p:sp>
        <p:nvSpPr>
          <p:cNvPr id="1536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F67EB23-51C2-4003-8939-909BFA24A209}" type="slidenum">
              <a:rPr lang="en-US" altLang="en-US"/>
              <a:pPr>
                <a:defRPr/>
              </a:pPr>
              <a:t>‹#›</a:t>
            </a:fld>
            <a:endParaRPr lang="en-US" altLang="en-US"/>
          </a:p>
        </p:txBody>
      </p:sp>
    </p:spTree>
    <p:extLst>
      <p:ext uri="{BB962C8B-B14F-4D97-AF65-F5344CB8AC3E}">
        <p14:creationId xmlns:p14="http://schemas.microsoft.com/office/powerpoint/2010/main" val="2789432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52958-6A7C-4C4B-B106-C76CD8165A94}" type="slidenum">
              <a:rPr lang="en-US" smtClean="0"/>
              <a:t>3</a:t>
            </a:fld>
            <a:endParaRPr lang="en-US"/>
          </a:p>
        </p:txBody>
      </p:sp>
    </p:spTree>
    <p:extLst>
      <p:ext uri="{BB962C8B-B14F-4D97-AF65-F5344CB8AC3E}">
        <p14:creationId xmlns:p14="http://schemas.microsoft.com/office/powerpoint/2010/main" val="297414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dirty="0" smtClean="0"/>
              <a:t>Higher education is</a:t>
            </a:r>
            <a:r>
              <a:rPr lang="en-CA" baseline="0" dirty="0" smtClean="0"/>
              <a:t> not only a key factor in having </a:t>
            </a:r>
            <a:r>
              <a:rPr lang="en-CA" dirty="0" smtClean="0"/>
              <a:t>higher income, but also helps people better navigate health information and health system. Highest</a:t>
            </a:r>
            <a:r>
              <a:rPr lang="en-CA" baseline="0" dirty="0" smtClean="0"/>
              <a:t> education group has better health behaviours, better access and utilization of primary health services, and this is reflected in better self reported health and lower chronic disease prevalence. </a:t>
            </a:r>
            <a:endParaRPr lang="en-CA" dirty="0" smtClean="0"/>
          </a:p>
          <a:p>
            <a:pPr marL="0" indent="0">
              <a:buFont typeface="Arial" panose="020B0604020202020204" pitchFamily="34" charset="0"/>
              <a:buNone/>
            </a:pPr>
            <a:endParaRPr lang="en-CA" dirty="0" smtClean="0"/>
          </a:p>
          <a:p>
            <a:pPr marL="0" indent="0">
              <a:buFont typeface="Arial" panose="020B0604020202020204" pitchFamily="34" charset="0"/>
              <a:buNone/>
            </a:pPr>
            <a:r>
              <a:rPr lang="en-CA" b="1" dirty="0" smtClean="0"/>
              <a:t>Health Behaviours</a:t>
            </a:r>
          </a:p>
          <a:p>
            <a:pPr marL="171450" indent="-171450">
              <a:buFont typeface="Arial" panose="020B0604020202020204" pitchFamily="34" charset="0"/>
              <a:buChar char="•"/>
            </a:pPr>
            <a:r>
              <a:rPr lang="en-CA" dirty="0" smtClean="0"/>
              <a:t>Smoking</a:t>
            </a:r>
            <a:r>
              <a:rPr lang="en-CA" baseline="0" dirty="0" smtClean="0"/>
              <a:t> more than 5 times higher in less educated group (21% vs. 4%) </a:t>
            </a:r>
          </a:p>
          <a:p>
            <a:pPr marL="171450" indent="-171450">
              <a:buFont typeface="Arial" panose="020B0604020202020204" pitchFamily="34" charset="0"/>
              <a:buChar char="•"/>
            </a:pPr>
            <a:r>
              <a:rPr lang="en-CA" baseline="0" dirty="0" smtClean="0"/>
              <a:t>Consumption of 5+ servings lower (approximately half) in less educated group (16% vs. 31%)</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1" baseline="0" dirty="0" smtClean="0"/>
              <a:t>Clinical Prevention (no differences for having a family doctor)</a:t>
            </a:r>
          </a:p>
          <a:p>
            <a:pPr marL="171450" indent="-171450">
              <a:buFont typeface="Arial" panose="020B0604020202020204" pitchFamily="34" charset="0"/>
              <a:buChar char="•"/>
            </a:pPr>
            <a:r>
              <a:rPr lang="en-CA" baseline="0" dirty="0" smtClean="0"/>
              <a:t>Sig. lower proportion of less educated women had a Pap test in past 12 months (34% vs. 46%)</a:t>
            </a:r>
          </a:p>
          <a:p>
            <a:pPr marL="171450" indent="-171450">
              <a:buFont typeface="Arial" panose="020B0604020202020204" pitchFamily="34" charset="0"/>
              <a:buChar char="•"/>
            </a:pPr>
            <a:r>
              <a:rPr lang="en-CA" baseline="0" dirty="0" smtClean="0"/>
              <a:t>Sig. lower proportion of less educated women had a mammogram in past 12 months (38% vs. 52%) </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1" baseline="0" dirty="0" smtClean="0"/>
              <a:t>Health Status – poorer outcomes in less educated group</a:t>
            </a:r>
            <a:r>
              <a:rPr lang="en-CA" baseline="0" dirty="0" smtClean="0"/>
              <a:t> </a:t>
            </a:r>
          </a:p>
          <a:p>
            <a:pPr marL="171450" indent="-171450">
              <a:buFont typeface="Arial" panose="020B0604020202020204" pitchFamily="34" charset="0"/>
              <a:buChar char="•"/>
            </a:pPr>
            <a:r>
              <a:rPr lang="en-CA" baseline="0" dirty="0" smtClean="0"/>
              <a:t>Sig. lower (about half) proportion reported excellent or v. good health (28% vs. 61%)</a:t>
            </a:r>
          </a:p>
          <a:p>
            <a:pPr marL="171450" indent="-171450">
              <a:buFont typeface="Arial" panose="020B0604020202020204" pitchFamily="34" charset="0"/>
              <a:buChar char="•"/>
            </a:pPr>
            <a:r>
              <a:rPr lang="en-CA" baseline="0" dirty="0" smtClean="0"/>
              <a:t>Sig. higher proportion reported being obese (28% vs. 17%)</a:t>
            </a:r>
          </a:p>
          <a:p>
            <a:pPr marL="171450" indent="-171450">
              <a:buFont typeface="Arial" panose="020B0604020202020204" pitchFamily="34" charset="0"/>
              <a:buChar char="•"/>
            </a:pPr>
            <a:r>
              <a:rPr lang="en-CA" baseline="0" dirty="0" smtClean="0"/>
              <a:t>Diabetes was almost four times higher in less educated group (18% vs. 5%)</a:t>
            </a:r>
          </a:p>
          <a:p>
            <a:pPr marL="171450" indent="-171450">
              <a:buFont typeface="Arial" panose="020B0604020202020204" pitchFamily="34" charset="0"/>
              <a:buChar char="•"/>
            </a:pPr>
            <a:r>
              <a:rPr lang="en-CA" baseline="0" dirty="0" smtClean="0"/>
              <a:t>Multiple chronic diseases were four times higher in less educated group (20% vs. 5%) </a:t>
            </a:r>
            <a:endParaRPr lang="en-CA" dirty="0" smtClean="0"/>
          </a:p>
          <a:p>
            <a:endParaRPr lang="en-CA" b="1" dirty="0" smtClean="0"/>
          </a:p>
          <a:p>
            <a:endParaRPr lang="en-CA" b="1" dirty="0" smtClean="0"/>
          </a:p>
          <a:p>
            <a:r>
              <a:rPr lang="en-CA" b="1" dirty="0" smtClean="0"/>
              <a:t>Technical Notes:</a:t>
            </a:r>
          </a:p>
          <a:p>
            <a:r>
              <a:rPr lang="en-CA" dirty="0" smtClean="0"/>
              <a:t>All differences statistically</a:t>
            </a:r>
            <a:r>
              <a:rPr lang="en-CA" baseline="0" dirty="0" smtClean="0"/>
              <a:t> significant between highest and lower education levels </a:t>
            </a:r>
          </a:p>
          <a:p>
            <a:r>
              <a:rPr lang="en-CA" baseline="0" dirty="0" smtClean="0"/>
              <a:t>Pap test and mammogram  were asked over the 12 month period </a:t>
            </a:r>
          </a:p>
          <a:p>
            <a:r>
              <a:rPr lang="en-CA" sz="1200" b="0" i="0" kern="1200" dirty="0" smtClean="0">
                <a:solidFill>
                  <a:schemeClr val="tx1"/>
                </a:solidFill>
                <a:effectLst/>
                <a:latin typeface="Times" pitchFamily="18" charset="0"/>
                <a:ea typeface="+mn-ea"/>
                <a:cs typeface="+mn-cs"/>
              </a:rPr>
              <a:t>2+</a:t>
            </a:r>
            <a:r>
              <a:rPr lang="en-CA" sz="1200" b="0" i="0" kern="1200" baseline="0" dirty="0" smtClean="0">
                <a:solidFill>
                  <a:schemeClr val="tx1"/>
                </a:solidFill>
                <a:effectLst/>
                <a:latin typeface="Times" pitchFamily="18" charset="0"/>
                <a:ea typeface="+mn-ea"/>
                <a:cs typeface="+mn-cs"/>
              </a:rPr>
              <a:t> Chronic diseases: </a:t>
            </a:r>
            <a:r>
              <a:rPr lang="en-CA" sz="1200" b="0" i="0" kern="1200" dirty="0" smtClean="0">
                <a:solidFill>
                  <a:schemeClr val="tx1"/>
                </a:solidFill>
                <a:effectLst/>
                <a:latin typeface="Times" pitchFamily="18" charset="0"/>
                <a:ea typeface="+mn-ea"/>
                <a:cs typeface="+mn-cs"/>
              </a:rPr>
              <a:t>Reported diagnosis of two or more of the following: Diabetes, heart disease, stroke, high blood pressure or chronic breathing conditions </a:t>
            </a:r>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12</a:t>
            </a:fld>
            <a:endParaRPr lang="en-US" altLang="en-US"/>
          </a:p>
        </p:txBody>
      </p:sp>
    </p:spTree>
    <p:extLst>
      <p:ext uri="{BB962C8B-B14F-4D97-AF65-F5344CB8AC3E}">
        <p14:creationId xmlns:p14="http://schemas.microsoft.com/office/powerpoint/2010/main" val="45103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Communities</a:t>
            </a:r>
            <a:r>
              <a:rPr lang="en-CA" baseline="0" dirty="0" smtClean="0"/>
              <a:t> with lower income also have higher prevalence of multiple chronic diseases </a:t>
            </a: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13</a:t>
            </a:fld>
            <a:endParaRPr lang="en-US" altLang="en-US"/>
          </a:p>
        </p:txBody>
      </p:sp>
    </p:spTree>
    <p:extLst>
      <p:ext uri="{BB962C8B-B14F-4D97-AF65-F5344CB8AC3E}">
        <p14:creationId xmlns:p14="http://schemas.microsoft.com/office/powerpoint/2010/main" val="244380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a:t>
            </a:r>
            <a:r>
              <a:rPr lang="en-US" b="1" baseline="0" dirty="0" smtClean="0"/>
              <a:t> NOTES</a:t>
            </a:r>
          </a:p>
          <a:p>
            <a:endParaRPr lang="en-US" b="1" dirty="0" smtClean="0"/>
          </a:p>
          <a:p>
            <a:r>
              <a:rPr lang="en-US" b="1" dirty="0" smtClean="0"/>
              <a:t>Health Equity Assessment</a:t>
            </a:r>
            <a:r>
              <a:rPr lang="en-US" b="1" baseline="0" dirty="0" smtClean="0"/>
              <a:t> Toolkit</a:t>
            </a:r>
          </a:p>
          <a:p>
            <a:pPr marL="181240" indent="-181240">
              <a:buFontTx/>
              <a:buChar char="-"/>
            </a:pPr>
            <a:r>
              <a:rPr lang="en-US" baseline="0" dirty="0" smtClean="0"/>
              <a:t>Both FH tools (long and short versions) have been piloted within PPH (long version) and with other FH programs and PHSA (short rapid tool)</a:t>
            </a:r>
          </a:p>
          <a:p>
            <a:pPr marL="181240" indent="-181240">
              <a:buFontTx/>
              <a:buChar char="-"/>
            </a:pPr>
            <a:r>
              <a:rPr lang="en-US" baseline="0" dirty="0" smtClean="0"/>
              <a:t>Longer version is currently being implemented within Population and Public Health program, targeting managers and planners. Plans to integrate tool into planning cycles, integrate health equity into performance plans and workforce development (e.g., job descriptions, staff competencies, recruitment)</a:t>
            </a:r>
          </a:p>
          <a:p>
            <a:pPr marL="181240" indent="-181240">
              <a:buFontTx/>
              <a:buChar char="-"/>
            </a:pPr>
            <a:r>
              <a:rPr lang="en-US" baseline="0" dirty="0" smtClean="0"/>
              <a:t>Community tool – work in progress to either identify an existing tool or develop a tool appropriate for FH Healthier Community Partnership tables to use to apply a health equity lens to their work</a:t>
            </a:r>
          </a:p>
          <a:p>
            <a:pPr marL="181240" indent="-181240">
              <a:buFontTx/>
              <a:buChar char="-"/>
            </a:pPr>
            <a:endParaRPr lang="en-US" baseline="0" dirty="0" smtClean="0"/>
          </a:p>
          <a:p>
            <a:r>
              <a:rPr lang="en-US" i="0" u="sng" baseline="0" dirty="0" smtClean="0"/>
              <a:t>IMPACT: </a:t>
            </a:r>
            <a:r>
              <a:rPr lang="en-US" i="0" u="none" baseline="0" dirty="0" smtClean="0"/>
              <a:t>increasing  -awareness of the tools; dialogue/conversations around health equity; requests to support/build capacity of teams to promote health equity</a:t>
            </a:r>
          </a:p>
          <a:p>
            <a:pPr marL="181240" indent="-181240">
              <a:buFontTx/>
              <a:buChar char="-"/>
            </a:pPr>
            <a:endParaRPr lang="en-US" baseline="0" dirty="0" smtClean="0"/>
          </a:p>
          <a:p>
            <a:r>
              <a:rPr lang="en-US" b="1" baseline="0" dirty="0" smtClean="0"/>
              <a:t>Policy</a:t>
            </a:r>
          </a:p>
          <a:p>
            <a:pPr marL="181240" indent="-181240">
              <a:buFontTx/>
              <a:buChar char="-"/>
            </a:pPr>
            <a:r>
              <a:rPr lang="en-US" baseline="0" dirty="0" smtClean="0"/>
              <a:t>Since last year, increasing focus of work on policy</a:t>
            </a:r>
          </a:p>
          <a:p>
            <a:pPr marL="181240" indent="-181240">
              <a:buFontTx/>
              <a:buChar char="-"/>
            </a:pPr>
            <a:r>
              <a:rPr lang="en-US" baseline="0" dirty="0" smtClean="0"/>
              <a:t>Needs assessment – conducted summer 2015 to assess how much health equity is integrated into existing organizational and clinical policies; recommendations made and moved forward with one of recommendations (develop health equity and diversity checklist for clinical policy development)</a:t>
            </a:r>
          </a:p>
          <a:p>
            <a:pPr marL="181240" indent="-181240">
              <a:buFontTx/>
              <a:buChar char="-"/>
            </a:pPr>
            <a:r>
              <a:rPr lang="en-US" baseline="0" dirty="0" smtClean="0"/>
              <a:t>Health equity and diversity checklist for clinical policy – status: checklist developed. To be piloted in collaboration with FH’s Professional Practice &amp; Integration group that oversees clinical policy development process</a:t>
            </a:r>
          </a:p>
          <a:p>
            <a:pPr marL="181240" indent="-181240">
              <a:buFontTx/>
              <a:buChar char="-"/>
            </a:pPr>
            <a:r>
              <a:rPr lang="en-US" baseline="0" dirty="0" smtClean="0"/>
              <a:t>Reviewed FH Diversity Services organizational policy on “Respecting Diversity in Daily Interactions, Care Planning and System Design”</a:t>
            </a:r>
          </a:p>
          <a:p>
            <a:pPr marL="664546" lvl="1" indent="-181240">
              <a:buFontTx/>
              <a:buChar char="-"/>
            </a:pPr>
            <a:r>
              <a:rPr lang="en-US" baseline="0" dirty="0" smtClean="0"/>
              <a:t>Revised version integrated health equity principles in language and actions that staff, teams and the organization can take</a:t>
            </a:r>
          </a:p>
          <a:p>
            <a:pPr marL="664546" lvl="1" indent="-181240">
              <a:buFontTx/>
              <a:buChar char="-"/>
            </a:pPr>
            <a:r>
              <a:rPr lang="en-US" baseline="0" dirty="0" smtClean="0"/>
              <a:t>Waiting to Executive approval</a:t>
            </a:r>
          </a:p>
          <a:p>
            <a:pPr marL="664546" lvl="1" indent="-181240">
              <a:buFontTx/>
              <a:buChar char="-"/>
            </a:pPr>
            <a:r>
              <a:rPr lang="en-US" baseline="0" dirty="0" smtClean="0"/>
              <a:t>Once approved, health equity working group has developed resources/tools that can help to support implementation of the policy (e.g., health equity certification framework that builds on the different training developed by the individual health equity working group members (e.g., trauma informed practice, working with diverse populations, </a:t>
            </a:r>
            <a:r>
              <a:rPr lang="en-US" baseline="0" dirty="0" err="1" smtClean="0"/>
              <a:t>etc</a:t>
            </a:r>
            <a:r>
              <a:rPr lang="en-US" baseline="0" dirty="0" smtClean="0"/>
              <a:t>)</a:t>
            </a:r>
          </a:p>
          <a:p>
            <a:pPr marL="181240" indent="-181240">
              <a:buFontTx/>
              <a:buChar char="-"/>
            </a:pPr>
            <a:endParaRPr lang="en-US" baseline="0" dirty="0" smtClean="0"/>
          </a:p>
          <a:p>
            <a:r>
              <a:rPr lang="en-US" u="sng" dirty="0" smtClean="0"/>
              <a:t>IMPACT:</a:t>
            </a:r>
            <a:r>
              <a:rPr lang="en-US" u="none" baseline="0" dirty="0" smtClean="0"/>
              <a:t> early stages, difficult to assess at present. However, recognition of need to include a health equity lens in policy by some FH groups and within PPH</a:t>
            </a:r>
            <a:endParaRPr lang="en-US" u="sng" dirty="0"/>
          </a:p>
        </p:txBody>
      </p:sp>
      <p:sp>
        <p:nvSpPr>
          <p:cNvPr id="4" name="Slide Number Placeholder 3"/>
          <p:cNvSpPr>
            <a:spLocks noGrp="1"/>
          </p:cNvSpPr>
          <p:nvPr>
            <p:ph type="sldNum" sz="quarter" idx="10"/>
          </p:nvPr>
        </p:nvSpPr>
        <p:spPr/>
        <p:txBody>
          <a:bodyPr/>
          <a:lstStyle/>
          <a:p>
            <a:fld id="{C812E979-1770-479D-A78E-6029EF282347}" type="slidenum">
              <a:rPr lang="en-US" smtClean="0"/>
              <a:t>14</a:t>
            </a:fld>
            <a:endParaRPr lang="en-US"/>
          </a:p>
        </p:txBody>
      </p:sp>
    </p:spTree>
    <p:extLst>
      <p:ext uri="{BB962C8B-B14F-4D97-AF65-F5344CB8AC3E}">
        <p14:creationId xmlns:p14="http://schemas.microsoft.com/office/powerpoint/2010/main" val="215653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Frequent ED users: Highest </a:t>
            </a:r>
            <a:r>
              <a:rPr lang="en-CA" dirty="0" err="1" smtClean="0"/>
              <a:t>avg</a:t>
            </a:r>
            <a:r>
              <a:rPr lang="en-CA" dirty="0" smtClean="0"/>
              <a:t> # of visits (19-56 per year)</a:t>
            </a:r>
            <a:endParaRPr lang="en-CA" dirty="0"/>
          </a:p>
        </p:txBody>
      </p:sp>
      <p:sp>
        <p:nvSpPr>
          <p:cNvPr id="4" name="Slide Number Placeholder 3"/>
          <p:cNvSpPr>
            <a:spLocks noGrp="1"/>
          </p:cNvSpPr>
          <p:nvPr>
            <p:ph type="sldNum" sz="quarter" idx="10"/>
          </p:nvPr>
        </p:nvSpPr>
        <p:spPr/>
        <p:txBody>
          <a:bodyPr/>
          <a:lstStyle/>
          <a:p>
            <a:fld id="{D5323D77-6E61-4B33-AC8C-AF6DE14ECBE3}" type="slidenum">
              <a:rPr lang="en-CA" smtClean="0"/>
              <a:t>15</a:t>
            </a:fld>
            <a:endParaRPr lang="en-CA"/>
          </a:p>
        </p:txBody>
      </p:sp>
    </p:spTree>
    <p:extLst>
      <p:ext uri="{BB962C8B-B14F-4D97-AF65-F5344CB8AC3E}">
        <p14:creationId xmlns:p14="http://schemas.microsoft.com/office/powerpoint/2010/main" val="377840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solidFill>
                  <a:srgbClr val="0070C0"/>
                </a:solidFill>
              </a:rPr>
              <a:t>SPEAKING NOTES</a:t>
            </a:r>
          </a:p>
          <a:p>
            <a:pPr defTabSz="966612" eaLnBrk="1" fontAlgn="auto" hangingPunct="1">
              <a:spcBef>
                <a:spcPts val="0"/>
              </a:spcBef>
              <a:spcAft>
                <a:spcPts val="0"/>
              </a:spcAft>
              <a:defRPr/>
            </a:pPr>
            <a:endParaRPr lang="en-CA" baseline="0" dirty="0" smtClean="0">
              <a:solidFill>
                <a:srgbClr val="0070C0"/>
              </a:solidFill>
            </a:endParaRPr>
          </a:p>
          <a:p>
            <a:pPr defTabSz="966612" eaLnBrk="1" fontAlgn="auto" hangingPunct="1">
              <a:spcBef>
                <a:spcPts val="0"/>
              </a:spcBef>
              <a:spcAft>
                <a:spcPts val="0"/>
              </a:spcAft>
              <a:defRPr/>
            </a:pPr>
            <a:r>
              <a:rPr lang="en-CA" baseline="0" dirty="0" smtClean="0">
                <a:solidFill>
                  <a:srgbClr val="0070C0"/>
                </a:solidFill>
              </a:rPr>
              <a:t>Due to complex needs of existing clients, majority of needs focussed on the earlier part of the housing continuum (darker green areas)</a:t>
            </a:r>
            <a:endParaRPr lang="en-CA" dirty="0" smtClean="0">
              <a:solidFill>
                <a:srgbClr val="0070C0"/>
              </a:solidFill>
            </a:endParaRPr>
          </a:p>
          <a:p>
            <a:endParaRPr lang="en-CA" dirty="0" smtClean="0">
              <a:solidFill>
                <a:srgbClr val="0070C0"/>
              </a:solidFill>
            </a:endParaRPr>
          </a:p>
          <a:p>
            <a:pPr marL="181240" indent="-181240">
              <a:buFontTx/>
              <a:buChar char="-"/>
            </a:pPr>
            <a:r>
              <a:rPr lang="en-CA" baseline="0" dirty="0" smtClean="0">
                <a:solidFill>
                  <a:srgbClr val="0070C0"/>
                </a:solidFill>
              </a:rPr>
              <a:t>Shelters</a:t>
            </a:r>
          </a:p>
          <a:p>
            <a:pPr marL="181240" indent="-181240">
              <a:buFontTx/>
              <a:buChar char="-"/>
            </a:pPr>
            <a:r>
              <a:rPr lang="en-CA" baseline="0" dirty="0" smtClean="0">
                <a:solidFill>
                  <a:srgbClr val="0070C0"/>
                </a:solidFill>
              </a:rPr>
              <a:t>Transition housing</a:t>
            </a:r>
          </a:p>
          <a:p>
            <a:pPr marL="181240" indent="-181240">
              <a:buFontTx/>
              <a:buChar char="-"/>
            </a:pPr>
            <a:r>
              <a:rPr lang="en-CA" baseline="0" dirty="0" smtClean="0">
                <a:solidFill>
                  <a:srgbClr val="0070C0"/>
                </a:solidFill>
              </a:rPr>
              <a:t>Supportive housing</a:t>
            </a:r>
          </a:p>
          <a:p>
            <a:endParaRPr lang="en-CA" dirty="0" smtClean="0">
              <a:solidFill>
                <a:srgbClr val="0070C0"/>
              </a:solidFill>
            </a:endParaRPr>
          </a:p>
          <a:p>
            <a:r>
              <a:rPr lang="en-CA" dirty="0" smtClean="0">
                <a:solidFill>
                  <a:srgbClr val="0070C0"/>
                </a:solidFill>
              </a:rPr>
              <a:t>Independent living, subsidized</a:t>
            </a:r>
            <a:r>
              <a:rPr lang="en-CA" baseline="0" dirty="0" smtClean="0">
                <a:solidFill>
                  <a:srgbClr val="0070C0"/>
                </a:solidFill>
              </a:rPr>
              <a:t> housing, affordable housing considered only w</a:t>
            </a:r>
            <a:r>
              <a:rPr lang="en-CA" dirty="0" smtClean="0">
                <a:solidFill>
                  <a:srgbClr val="0070C0"/>
                </a:solidFill>
              </a:rPr>
              <a:t>hen clients are ready. However,</a:t>
            </a:r>
            <a:r>
              <a:rPr lang="en-CA" baseline="0" dirty="0" smtClean="0">
                <a:solidFill>
                  <a:srgbClr val="0070C0"/>
                </a:solidFill>
              </a:rPr>
              <a:t> majority of clients are not yet ready.</a:t>
            </a:r>
          </a:p>
          <a:p>
            <a:endParaRPr lang="en-CA" baseline="0" dirty="0" smtClean="0">
              <a:solidFill>
                <a:srgbClr val="0070C0"/>
              </a:solidFill>
            </a:endParaRPr>
          </a:p>
          <a:p>
            <a:endParaRPr lang="en-CA" dirty="0" smtClean="0">
              <a:solidFill>
                <a:srgbClr val="0070C0"/>
              </a:solidFill>
            </a:endParaRPr>
          </a:p>
          <a:p>
            <a:r>
              <a:rPr lang="en-CA" dirty="0" smtClean="0">
                <a:solidFill>
                  <a:srgbClr val="0070C0"/>
                </a:solidFill>
              </a:rPr>
              <a:t>CURRENT</a:t>
            </a:r>
            <a:r>
              <a:rPr lang="en-CA" baseline="0" dirty="0" smtClean="0">
                <a:solidFill>
                  <a:srgbClr val="0070C0"/>
                </a:solidFill>
              </a:rPr>
              <a:t> WORK</a:t>
            </a:r>
          </a:p>
          <a:p>
            <a:endParaRPr lang="en-CA" dirty="0" smtClean="0">
              <a:solidFill>
                <a:srgbClr val="0070C0"/>
              </a:solidFill>
            </a:endParaRPr>
          </a:p>
          <a:p>
            <a:r>
              <a:rPr lang="en-CA" u="sng" dirty="0" smtClean="0">
                <a:solidFill>
                  <a:srgbClr val="0070C0"/>
                </a:solidFill>
              </a:rPr>
              <a:t>Partnership &amp; collaboration </a:t>
            </a:r>
            <a:r>
              <a:rPr lang="en-CA" dirty="0" smtClean="0"/>
              <a:t>with BC Housing, housing providers, municipalities and non-profit agencies</a:t>
            </a:r>
          </a:p>
          <a:p>
            <a:pPr lvl="1"/>
            <a:r>
              <a:rPr lang="en-CA" dirty="0" smtClean="0"/>
              <a:t>-</a:t>
            </a:r>
            <a:r>
              <a:rPr lang="en-CA" baseline="0" dirty="0" smtClean="0"/>
              <a:t> </a:t>
            </a:r>
            <a:r>
              <a:rPr lang="en-CA" dirty="0" smtClean="0"/>
              <a:t>Identify and develop housing opportunities to meet housing and health service needs of high health risk populations (e.g., securing</a:t>
            </a:r>
            <a:r>
              <a:rPr lang="en-CA" baseline="0" dirty="0" smtClean="0"/>
              <a:t> dedicated beds for FH clients at hospital waiting for appropriate housing option – FH would provide required health services to accompany client; early FH engagement and participation in planning and development of new housing sites)</a:t>
            </a:r>
            <a:endParaRPr lang="en-CA" dirty="0" smtClean="0"/>
          </a:p>
          <a:p>
            <a:pPr lvl="1"/>
            <a:r>
              <a:rPr lang="en-CA" dirty="0" smtClean="0"/>
              <a:t>- Build community capacity on Housing First Approach (e.g., education,</a:t>
            </a:r>
            <a:r>
              <a:rPr lang="en-CA" baseline="0" dirty="0" smtClean="0"/>
              <a:t> support in establishing homelessness committees)</a:t>
            </a:r>
            <a:endParaRPr lang="en-CA" dirty="0" smtClean="0"/>
          </a:p>
          <a:p>
            <a:endParaRPr lang="en-CA" dirty="0" smtClean="0">
              <a:solidFill>
                <a:srgbClr val="0070C0"/>
              </a:solidFill>
            </a:endParaRPr>
          </a:p>
          <a:p>
            <a:r>
              <a:rPr lang="en-CA" u="sng" dirty="0" smtClean="0">
                <a:solidFill>
                  <a:srgbClr val="0070C0"/>
                </a:solidFill>
              </a:rPr>
              <a:t>Reorienting health services </a:t>
            </a:r>
            <a:r>
              <a:rPr lang="en-CA" dirty="0" smtClean="0"/>
              <a:t>(e.g., increasing NP visits to housing sites to assess/treat/refer</a:t>
            </a:r>
            <a:r>
              <a:rPr lang="en-CA" baseline="0" dirty="0" smtClean="0"/>
              <a:t> </a:t>
            </a:r>
            <a:r>
              <a:rPr lang="en-CA" dirty="0" smtClean="0"/>
              <a:t>vulnerable populations)</a:t>
            </a:r>
          </a:p>
          <a:p>
            <a:endParaRPr lang="en-CA" dirty="0" smtClean="0">
              <a:solidFill>
                <a:srgbClr val="0070C0"/>
              </a:solidFill>
            </a:endParaRPr>
          </a:p>
          <a:p>
            <a:r>
              <a:rPr lang="en-CA" u="sng" dirty="0" smtClean="0">
                <a:solidFill>
                  <a:srgbClr val="0070C0"/>
                </a:solidFill>
              </a:rPr>
              <a:t>Asset mapping</a:t>
            </a:r>
            <a:r>
              <a:rPr lang="en-CA" dirty="0" smtClean="0"/>
              <a:t>: strengths, gaps, opportunities</a:t>
            </a:r>
          </a:p>
          <a:p>
            <a:pPr marL="181240" indent="-181240">
              <a:buFontTx/>
              <a:buChar char="-"/>
            </a:pPr>
            <a:r>
              <a:rPr lang="en-CA" dirty="0" smtClean="0"/>
              <a:t>To assist</a:t>
            </a:r>
            <a:r>
              <a:rPr lang="en-CA" baseline="0" dirty="0" smtClean="0"/>
              <a:t> FH Housing Leadership on prioritizing work in housing</a:t>
            </a:r>
          </a:p>
          <a:p>
            <a:pPr marL="181240" indent="-181240">
              <a:buFontTx/>
              <a:buChar char="-"/>
            </a:pPr>
            <a:endParaRPr lang="en-CA" baseline="0" dirty="0" smtClean="0"/>
          </a:p>
          <a:p>
            <a:endParaRPr lang="en-CA" baseline="0" dirty="0" smtClean="0"/>
          </a:p>
          <a:p>
            <a:r>
              <a:rPr lang="en-CA" b="1" u="sng" baseline="0" dirty="0" smtClean="0"/>
              <a:t>IMPACT: </a:t>
            </a:r>
            <a:r>
              <a:rPr lang="en-CA" b="0" i="0" u="none" baseline="0" dirty="0" smtClean="0"/>
              <a:t>strengthened partnerships with housing providers and BC Housing; dedicated units/rooms secured for FH high health risk populations for safe discharge from hospital with wrap around health services; strengthened alignment and coordination within FH hospital sites and housing providers</a:t>
            </a:r>
            <a:endParaRPr lang="en-CA" b="1" u="sng" dirty="0" smtClean="0"/>
          </a:p>
          <a:p>
            <a:endParaRPr lang="en-CA" dirty="0"/>
          </a:p>
        </p:txBody>
      </p:sp>
      <p:sp>
        <p:nvSpPr>
          <p:cNvPr id="4" name="Slide Number Placeholder 3"/>
          <p:cNvSpPr>
            <a:spLocks noGrp="1"/>
          </p:cNvSpPr>
          <p:nvPr>
            <p:ph type="sldNum" sz="quarter" idx="10"/>
          </p:nvPr>
        </p:nvSpPr>
        <p:spPr/>
        <p:txBody>
          <a:bodyPr/>
          <a:lstStyle/>
          <a:p>
            <a:fld id="{D5323D77-6E61-4B33-AC8C-AF6DE14ECBE3}" type="slidenum">
              <a:rPr lang="en-CA" smtClean="0"/>
              <a:t>16</a:t>
            </a:fld>
            <a:endParaRPr lang="en-CA"/>
          </a:p>
        </p:txBody>
      </p:sp>
    </p:spTree>
    <p:extLst>
      <p:ext uri="{BB962C8B-B14F-4D97-AF65-F5344CB8AC3E}">
        <p14:creationId xmlns:p14="http://schemas.microsoft.com/office/powerpoint/2010/main" val="415217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SPEAKING NOTES</a:t>
            </a:r>
          </a:p>
          <a:p>
            <a:endParaRPr lang="en-CA" dirty="0" smtClean="0"/>
          </a:p>
          <a:p>
            <a:pPr marL="181240" indent="-181240">
              <a:buFontTx/>
              <a:buChar char="-"/>
            </a:pPr>
            <a:r>
              <a:rPr lang="en-CA" dirty="0" smtClean="0"/>
              <a:t>Asset</a:t>
            </a:r>
            <a:r>
              <a:rPr lang="en-CA" baseline="0" dirty="0" smtClean="0"/>
              <a:t> mapping currently being done for 5 geographical priorities</a:t>
            </a:r>
          </a:p>
          <a:p>
            <a:pPr marL="664546" lvl="1" indent="-181240">
              <a:buFontTx/>
              <a:buChar char="-"/>
            </a:pPr>
            <a:r>
              <a:rPr lang="en-CA" baseline="0" dirty="0" smtClean="0"/>
              <a:t>Surrey, Abbotsford, New Westminster (regional hospitals located here)</a:t>
            </a:r>
          </a:p>
          <a:p>
            <a:pPr marL="664546" lvl="1" indent="-181240">
              <a:buFontTx/>
              <a:buChar char="-"/>
            </a:pPr>
            <a:r>
              <a:rPr lang="en-CA" baseline="0" dirty="0" smtClean="0"/>
              <a:t>Tri-Cities and Maple Ridge – due to emerging issues/opportunities</a:t>
            </a:r>
          </a:p>
          <a:p>
            <a:pPr marL="181240" indent="-181240">
              <a:buFontTx/>
              <a:buChar char="-"/>
            </a:pPr>
            <a:r>
              <a:rPr lang="en-CA" baseline="0" dirty="0" smtClean="0"/>
              <a:t>Asset map includes current housing resources that would be appropriate for high health risk populations</a:t>
            </a:r>
          </a:p>
          <a:p>
            <a:pPr marL="664546" lvl="1" indent="-181240">
              <a:buFontTx/>
              <a:buChar char="-"/>
            </a:pPr>
            <a:r>
              <a:rPr lang="en-CA" baseline="0" dirty="0" smtClean="0"/>
              <a:t>Shelters, transitional housing, supportive housing</a:t>
            </a:r>
          </a:p>
          <a:p>
            <a:pPr marL="1147852" lvl="2" indent="-181240">
              <a:buFontTx/>
              <a:buChar char="-"/>
            </a:pPr>
            <a:r>
              <a:rPr lang="en-CA" baseline="0" dirty="0" smtClean="0"/>
              <a:t>Select affordable housing included for when clients are ready for this type of housing</a:t>
            </a:r>
          </a:p>
          <a:p>
            <a:pPr marL="664546" lvl="1" indent="-181240">
              <a:buFontTx/>
              <a:buChar char="-"/>
            </a:pPr>
            <a:r>
              <a:rPr lang="en-CA" baseline="0" dirty="0" smtClean="0"/>
              <a:t>To assist with identifying gaps, strengths and opportunities within a community</a:t>
            </a:r>
          </a:p>
          <a:p>
            <a:pPr marL="664546" lvl="1" indent="-181240">
              <a:buFontTx/>
              <a:buChar char="-"/>
            </a:pPr>
            <a:r>
              <a:rPr lang="en-CA" baseline="0" dirty="0" smtClean="0"/>
              <a:t>To inform planning and prioritization of work</a:t>
            </a:r>
          </a:p>
          <a:p>
            <a:pPr marL="483306" lvl="1"/>
            <a:endParaRPr lang="en-CA" baseline="0" dirty="0" smtClean="0"/>
          </a:p>
          <a:p>
            <a:r>
              <a:rPr lang="en-CA" sz="1300" dirty="0">
                <a:latin typeface="+mn-lt"/>
              </a:rPr>
              <a:t>Major gap: shortage of appropriate housing options in Fraser Health region</a:t>
            </a:r>
          </a:p>
          <a:p>
            <a:endParaRPr lang="en-CA" sz="1300" dirty="0">
              <a:latin typeface="+mn-lt"/>
            </a:endParaRPr>
          </a:p>
          <a:p>
            <a:r>
              <a:rPr lang="en-CA" sz="1300" b="1" i="1" dirty="0">
                <a:latin typeface="+mn-lt"/>
              </a:rPr>
              <a:t>FYI:</a:t>
            </a:r>
          </a:p>
          <a:p>
            <a:endParaRPr lang="en-CA" sz="1300" b="1" i="1" dirty="0">
              <a:latin typeface="+mn-lt"/>
            </a:endParaRPr>
          </a:p>
          <a:p>
            <a:r>
              <a:rPr lang="en-CA" sz="1300" b="1" i="1" dirty="0">
                <a:latin typeface="+mn-lt"/>
              </a:rPr>
              <a:t>Definitions</a:t>
            </a:r>
            <a:endParaRPr lang="en-CA" sz="1300" dirty="0">
              <a:latin typeface="+mn-lt"/>
            </a:endParaRPr>
          </a:p>
          <a:p>
            <a:r>
              <a:rPr lang="en-CA" sz="1300" b="1" i="1" dirty="0">
                <a:latin typeface="+mn-lt"/>
              </a:rPr>
              <a:t> </a:t>
            </a:r>
            <a:endParaRPr lang="en-CA" sz="1300" dirty="0">
              <a:latin typeface="+mn-lt"/>
            </a:endParaRPr>
          </a:p>
          <a:p>
            <a:pPr lvl="0"/>
            <a:r>
              <a:rPr lang="en-CA" sz="1300" b="1" i="1" dirty="0">
                <a:latin typeface="+mn-lt"/>
              </a:rPr>
              <a:t>Emergency shelter: </a:t>
            </a:r>
            <a:r>
              <a:rPr lang="en-CA" sz="1300" dirty="0">
                <a:latin typeface="+mn-lt"/>
              </a:rPr>
              <a:t>Provides temporary shelter, food, and a variety of support services for people who are homeless or at-risk of homelessness (BC Housing, 2016)</a:t>
            </a:r>
          </a:p>
          <a:p>
            <a:pPr lvl="0"/>
            <a:r>
              <a:rPr lang="en-CA" sz="1300" b="1" i="1" dirty="0">
                <a:latin typeface="+mn-lt"/>
              </a:rPr>
              <a:t>Transitional housing:  </a:t>
            </a:r>
            <a:r>
              <a:rPr lang="en-CA" sz="1300" dirty="0">
                <a:latin typeface="+mn-lt"/>
              </a:rPr>
              <a:t>Supportive yet temporary housing that is meant to bridge the gap from homelessness to permanent housing by offering structure, supervision, supports, life skills, education and training (The Homeless Hub, 2016)</a:t>
            </a:r>
          </a:p>
          <a:p>
            <a:pPr lvl="0"/>
            <a:r>
              <a:rPr lang="en-CA" sz="1300" b="1" i="1" dirty="0">
                <a:latin typeface="+mn-lt"/>
              </a:rPr>
              <a:t>Supportive housing: </a:t>
            </a:r>
            <a:r>
              <a:rPr lang="en-CA" sz="1300" dirty="0">
                <a:latin typeface="+mn-lt"/>
              </a:rPr>
              <a:t>Combines housing with individualized flexible and voluntary support services for homeless individuals and those at-risk of homelessness (The Homeless Hub, 2016)</a:t>
            </a:r>
          </a:p>
          <a:p>
            <a:pPr lvl="0"/>
            <a:r>
              <a:rPr lang="en-CA" sz="1300" b="1" i="1" dirty="0">
                <a:latin typeface="+mn-lt"/>
              </a:rPr>
              <a:t>Affordable housing:  </a:t>
            </a:r>
            <a:r>
              <a:rPr lang="en-CA" sz="1300" dirty="0">
                <a:latin typeface="+mn-lt"/>
              </a:rPr>
              <a:t>Permanent housing provided at a rate of 30% of individuals’ gross monthly income delivered by the private, public, or not-for-profit sector (The Homeless Hub, 2016)</a:t>
            </a:r>
          </a:p>
          <a:p>
            <a:r>
              <a:rPr lang="en-CA" sz="1300" b="1" i="1" dirty="0">
                <a:latin typeface="+mn-lt"/>
              </a:rPr>
              <a:t> </a:t>
            </a:r>
            <a:endParaRPr lang="en-CA" sz="1300" dirty="0">
              <a:latin typeface="+mn-lt"/>
            </a:endParaRPr>
          </a:p>
          <a:p>
            <a:r>
              <a:rPr lang="en-CA" sz="1300" dirty="0">
                <a:latin typeface="+mn-lt"/>
              </a:rPr>
              <a:t>The affordable housing resources indicated on the maps are facilities that contain bachelor or one-bedroom units that may be appropriate for the homeless population. Co-operative housing was not included as applicants must purchase a share in order to apply for units in these developments. The share purchase makes this financially unattainable for the homeless population.</a:t>
            </a:r>
          </a:p>
          <a:p>
            <a:pPr marL="483306" lvl="1"/>
            <a:endParaRPr lang="en-CA" baseline="0" dirty="0" smtClean="0"/>
          </a:p>
        </p:txBody>
      </p:sp>
      <p:sp>
        <p:nvSpPr>
          <p:cNvPr id="4" name="Slide Number Placeholder 3"/>
          <p:cNvSpPr>
            <a:spLocks noGrp="1"/>
          </p:cNvSpPr>
          <p:nvPr>
            <p:ph type="sldNum" sz="quarter" idx="10"/>
          </p:nvPr>
        </p:nvSpPr>
        <p:spPr/>
        <p:txBody>
          <a:bodyPr/>
          <a:lstStyle/>
          <a:p>
            <a:fld id="{A90326AF-5C51-44D9-BED2-9C880975281D}" type="slidenum">
              <a:rPr lang="en-CA" smtClean="0"/>
              <a:t>17</a:t>
            </a:fld>
            <a:endParaRPr lang="en-CA"/>
          </a:p>
        </p:txBody>
      </p:sp>
    </p:spTree>
    <p:extLst>
      <p:ext uri="{BB962C8B-B14F-4D97-AF65-F5344CB8AC3E}">
        <p14:creationId xmlns:p14="http://schemas.microsoft.com/office/powerpoint/2010/main" val="2327030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1" dirty="0">
                <a:latin typeface="+mn-lt"/>
              </a:rPr>
              <a:t>SPEAKING NOTES</a:t>
            </a:r>
          </a:p>
          <a:p>
            <a:pPr marL="181240" indent="-181240">
              <a:buFontTx/>
              <a:buChar char="-"/>
            </a:pPr>
            <a:r>
              <a:rPr lang="en-CA" sz="1300" dirty="0">
                <a:latin typeface="+mn-lt"/>
              </a:rPr>
              <a:t>To inform planning around FH health services at housing sites, mapping done to see which services currently are provided at a particular location.</a:t>
            </a:r>
          </a:p>
          <a:p>
            <a:pPr marL="181240" indent="-181240">
              <a:buFontTx/>
              <a:buChar char="-"/>
            </a:pPr>
            <a:r>
              <a:rPr lang="en-CA" sz="1300" dirty="0">
                <a:latin typeface="+mn-lt"/>
              </a:rPr>
              <a:t>With the example here, Caring Place (run by Salvation Army) – traditionally has used an abstinence-based approach, which would be a housing access barrier for clients who still use substances</a:t>
            </a:r>
          </a:p>
          <a:p>
            <a:pPr marL="664546" lvl="1" indent="-181240">
              <a:buFontTx/>
              <a:buChar char="-"/>
            </a:pPr>
            <a:r>
              <a:rPr lang="en-CA" sz="1300" dirty="0">
                <a:latin typeface="+mn-lt"/>
              </a:rPr>
              <a:t>With the recent emergent OD issues, Salvation Army will be transitioning to low barrier services at all their facilities across the Province and distribution of harm reduction supplies</a:t>
            </a:r>
          </a:p>
          <a:p>
            <a:endParaRPr lang="en-CA" sz="1300" dirty="0">
              <a:latin typeface="+mn-lt"/>
            </a:endParaRPr>
          </a:p>
          <a:p>
            <a:r>
              <a:rPr lang="en-CA" sz="1300" b="1" i="1" dirty="0">
                <a:latin typeface="+mn-lt"/>
              </a:rPr>
              <a:t>FYI</a:t>
            </a:r>
          </a:p>
          <a:p>
            <a:r>
              <a:rPr lang="en-CA" sz="1300" b="1" i="1" dirty="0">
                <a:latin typeface="+mn-lt"/>
              </a:rPr>
              <a:t>Shelter Resources</a:t>
            </a:r>
            <a:endParaRPr lang="en-CA" sz="1300" dirty="0">
              <a:latin typeface="+mn-lt"/>
            </a:endParaRPr>
          </a:p>
          <a:p>
            <a:r>
              <a:rPr lang="en-CA" sz="1300" b="1" i="1" dirty="0">
                <a:latin typeface="+mn-lt"/>
              </a:rPr>
              <a:t> </a:t>
            </a:r>
            <a:endParaRPr lang="en-CA" sz="1300" dirty="0">
              <a:latin typeface="+mn-lt"/>
            </a:endParaRPr>
          </a:p>
          <a:p>
            <a:pPr lvl="0"/>
            <a:r>
              <a:rPr lang="en-CA" sz="1300" dirty="0">
                <a:latin typeface="+mn-lt"/>
              </a:rPr>
              <a:t>The Caring Place (emergency shelter)</a:t>
            </a:r>
          </a:p>
          <a:p>
            <a:pPr lvl="1"/>
            <a:r>
              <a:rPr lang="en-CA" sz="1300" dirty="0">
                <a:latin typeface="+mn-lt"/>
              </a:rPr>
              <a:t>Operated by the Salvation Army’s B.C. Division</a:t>
            </a:r>
          </a:p>
          <a:p>
            <a:pPr lvl="1"/>
            <a:r>
              <a:rPr lang="en-CA" sz="1300" dirty="0">
                <a:latin typeface="+mn-lt"/>
              </a:rPr>
              <a:t>Year-round emergency shelter and cold, wet-weather beds during winter months</a:t>
            </a:r>
          </a:p>
          <a:p>
            <a:pPr lvl="1"/>
            <a:r>
              <a:rPr lang="en-CA" sz="1300" dirty="0">
                <a:latin typeface="+mn-lt"/>
              </a:rPr>
              <a:t>Recently accepting individuals actively engaged in addiction</a:t>
            </a:r>
          </a:p>
          <a:p>
            <a:pPr lvl="1"/>
            <a:r>
              <a:rPr lang="en-CA" sz="1300" b="1" dirty="0">
                <a:latin typeface="+mn-lt"/>
              </a:rPr>
              <a:t>The Salvation Army will be transitioning to low barrier services at all their facilities across the Province and distribution of harm reduction supplies</a:t>
            </a:r>
            <a:endParaRPr lang="en-CA" sz="1300" dirty="0">
              <a:latin typeface="+mn-lt"/>
            </a:endParaRPr>
          </a:p>
          <a:p>
            <a:pPr lvl="1"/>
            <a:r>
              <a:rPr lang="en-CA" sz="1300" dirty="0">
                <a:latin typeface="+mn-lt"/>
              </a:rPr>
              <a:t>One nurse practitioner (NP) </a:t>
            </a:r>
          </a:p>
          <a:p>
            <a:pPr lvl="1"/>
            <a:r>
              <a:rPr lang="en-CA" sz="1300" dirty="0">
                <a:latin typeface="+mn-lt"/>
              </a:rPr>
              <a:t>Mental health and substance use services available on-site and referral system</a:t>
            </a:r>
          </a:p>
          <a:p>
            <a:pPr lvl="1"/>
            <a:r>
              <a:rPr lang="en-CA" sz="1300" dirty="0">
                <a:latin typeface="+mn-lt"/>
              </a:rPr>
              <a:t>The ACT Team from the Tri-Cities does make visits to the shelter on request</a:t>
            </a:r>
          </a:p>
          <a:p>
            <a:r>
              <a:rPr lang="en-CA" sz="1300" dirty="0">
                <a:latin typeface="+mn-lt"/>
              </a:rPr>
              <a:t> </a:t>
            </a:r>
          </a:p>
          <a:p>
            <a:pPr lvl="0"/>
            <a:r>
              <a:rPr lang="en-CA" sz="1300" dirty="0">
                <a:latin typeface="+mn-lt"/>
              </a:rPr>
              <a:t>Maple Ridge Winter Shelter (emergency shelter)</a:t>
            </a:r>
          </a:p>
          <a:p>
            <a:pPr lvl="1"/>
            <a:r>
              <a:rPr lang="en-CA" sz="1300" dirty="0">
                <a:latin typeface="+mn-lt"/>
              </a:rPr>
              <a:t>40 beds for men and women</a:t>
            </a:r>
          </a:p>
          <a:p>
            <a:pPr lvl="1"/>
            <a:r>
              <a:rPr lang="en-CA" sz="1300" dirty="0">
                <a:latin typeface="+mn-lt"/>
              </a:rPr>
              <a:t>Operated 24/7 by </a:t>
            </a:r>
            <a:r>
              <a:rPr lang="en-CA" sz="1300" dirty="0" err="1">
                <a:latin typeface="+mn-lt"/>
              </a:rPr>
              <a:t>RainCity</a:t>
            </a:r>
            <a:r>
              <a:rPr lang="en-CA" sz="1300" dirty="0">
                <a:latin typeface="+mn-lt"/>
              </a:rPr>
              <a:t> Housing and Support Society</a:t>
            </a:r>
          </a:p>
          <a:p>
            <a:pPr lvl="1"/>
            <a:r>
              <a:rPr lang="en-CA" sz="1300" dirty="0">
                <a:latin typeface="+mn-lt"/>
              </a:rPr>
              <a:t>Harm reduction model</a:t>
            </a:r>
          </a:p>
          <a:p>
            <a:pPr lvl="1"/>
            <a:r>
              <a:rPr lang="en-CA" sz="1300" dirty="0">
                <a:latin typeface="+mn-lt"/>
              </a:rPr>
              <a:t>Peer Support Program (Fraser Health funded)</a:t>
            </a:r>
          </a:p>
          <a:p>
            <a:pPr lvl="1"/>
            <a:r>
              <a:rPr lang="en-CA" sz="1300" dirty="0">
                <a:latin typeface="+mn-lt"/>
              </a:rPr>
              <a:t>Initially slated to close on March 31, 2016</a:t>
            </a:r>
          </a:p>
          <a:p>
            <a:pPr lvl="1"/>
            <a:r>
              <a:rPr lang="en-CA" sz="1300" dirty="0">
                <a:latin typeface="+mn-lt"/>
              </a:rPr>
              <a:t>Additional provincial funding granted;  will remain open until the end of June 2016</a:t>
            </a:r>
          </a:p>
          <a:p>
            <a:pPr lvl="1"/>
            <a:r>
              <a:rPr lang="en-CA" sz="1300" dirty="0">
                <a:latin typeface="+mn-lt"/>
              </a:rPr>
              <a:t>One NP from the Caring Place</a:t>
            </a:r>
          </a:p>
          <a:p>
            <a:pPr lvl="1"/>
            <a:r>
              <a:rPr lang="en-CA" sz="1300" dirty="0">
                <a:latin typeface="+mn-lt"/>
              </a:rPr>
              <a:t>Fraser Health MHSU services on-site </a:t>
            </a:r>
          </a:p>
          <a:p>
            <a:pPr lvl="1"/>
            <a:r>
              <a:rPr lang="en-CA" sz="1300" dirty="0" err="1">
                <a:latin typeface="+mn-lt"/>
              </a:rPr>
              <a:t>Riverstone</a:t>
            </a:r>
            <a:r>
              <a:rPr lang="en-CA" sz="1300" dirty="0">
                <a:latin typeface="+mn-lt"/>
              </a:rPr>
              <a:t> Mobile Detox </a:t>
            </a:r>
          </a:p>
          <a:p>
            <a:endParaRPr lang="en-CA" dirty="0"/>
          </a:p>
        </p:txBody>
      </p:sp>
      <p:sp>
        <p:nvSpPr>
          <p:cNvPr id="4" name="Slide Number Placeholder 3"/>
          <p:cNvSpPr>
            <a:spLocks noGrp="1"/>
          </p:cNvSpPr>
          <p:nvPr>
            <p:ph type="sldNum" sz="quarter" idx="10"/>
          </p:nvPr>
        </p:nvSpPr>
        <p:spPr/>
        <p:txBody>
          <a:bodyPr/>
          <a:lstStyle/>
          <a:p>
            <a:fld id="{A90326AF-5C51-44D9-BED2-9C880975281D}" type="slidenum">
              <a:rPr lang="en-CA" smtClean="0"/>
              <a:t>18</a:t>
            </a:fld>
            <a:endParaRPr lang="en-CA"/>
          </a:p>
        </p:txBody>
      </p:sp>
    </p:spTree>
    <p:extLst>
      <p:ext uri="{BB962C8B-B14F-4D97-AF65-F5344CB8AC3E}">
        <p14:creationId xmlns:p14="http://schemas.microsoft.com/office/powerpoint/2010/main" val="56191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public health engaging in meaningful partnerships to see policy change … I like to highlight the healthy community partnership work in Langley.  Poverty to prosperity came out of this HCP work.  The Langley Division of Family Practice supported patient journey map development for youth, senior and a single mom.  The division led a community wide workshop reviewing myths and facts (</a:t>
            </a:r>
            <a:r>
              <a:rPr lang="en-US" baseline="0" dirty="0" err="1" smtClean="0"/>
              <a:t>Dr</a:t>
            </a:r>
            <a:r>
              <a:rPr lang="en-US" baseline="0" dirty="0" smtClean="0"/>
              <a:t> Lee), creating a collaborative vision, hosting a gallery walk on the patient journey maps, identifying and prioritizing the barriers, looking at best practice in our RHA and provincially) and then created Langley community strategies action plan to overcome our barriers.  These are the gallery walk and promising practices images that were created.  Ellen Peterson (ED Langley Division) and Leo Wong (Board Chair) are present and have copies of the report created for those who may be interested in how they approached this challenge.   </a:t>
            </a:r>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19</a:t>
            </a:fld>
            <a:endParaRPr lang="en-US" altLang="en-US"/>
          </a:p>
        </p:txBody>
      </p:sp>
    </p:spTree>
    <p:extLst>
      <p:ext uri="{BB962C8B-B14F-4D97-AF65-F5344CB8AC3E}">
        <p14:creationId xmlns:p14="http://schemas.microsoft.com/office/powerpoint/2010/main" val="162862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30" indent="-181230">
              <a:buFont typeface="Arial" panose="020B0604020202020204" pitchFamily="34" charset="0"/>
              <a:buChar char="•"/>
            </a:pPr>
            <a:r>
              <a:rPr lang="en-US" baseline="0" dirty="0" smtClean="0"/>
              <a:t>Equity is about justice, and that doesn’t always mean equality, as this very simple illustration shows that. </a:t>
            </a:r>
          </a:p>
          <a:p>
            <a:pPr marL="181230" indent="-181230">
              <a:buFont typeface="Arial" panose="020B0604020202020204" pitchFamily="34" charset="0"/>
              <a:buChar char="•"/>
            </a:pPr>
            <a:r>
              <a:rPr lang="en-US" baseline="0" dirty="0" smtClean="0"/>
              <a:t>You can think of the fence as the minimum acceptable level of health</a:t>
            </a:r>
          </a:p>
          <a:p>
            <a:pPr marL="181230" indent="-181230">
              <a:buFont typeface="Arial" panose="020B0604020202020204" pitchFamily="34" charset="0"/>
              <a:buChar char="•"/>
            </a:pPr>
            <a:r>
              <a:rPr lang="en-US" baseline="0" dirty="0" smtClean="0"/>
              <a:t>In the first picture, we are treating everyone equally, but with very different outcomes</a:t>
            </a:r>
          </a:p>
          <a:p>
            <a:pPr marL="181230" indent="-181230">
              <a:buFont typeface="Arial" panose="020B0604020202020204" pitchFamily="34" charset="0"/>
              <a:buChar char="•"/>
            </a:pPr>
            <a:r>
              <a:rPr lang="en-US" baseline="0" dirty="0" smtClean="0"/>
              <a:t>In the second picture, we are meeting people where they are at, and that results in all of the individuals reaching that acceptable level of health</a:t>
            </a:r>
            <a:endParaRPr lang="en-US" dirty="0"/>
          </a:p>
        </p:txBody>
      </p:sp>
      <p:sp>
        <p:nvSpPr>
          <p:cNvPr id="4" name="Slide Number Placeholder 3"/>
          <p:cNvSpPr>
            <a:spLocks noGrp="1"/>
          </p:cNvSpPr>
          <p:nvPr>
            <p:ph type="sldNum" sz="quarter" idx="10"/>
          </p:nvPr>
        </p:nvSpPr>
        <p:spPr/>
        <p:txBody>
          <a:bodyPr/>
          <a:lstStyle/>
          <a:p>
            <a:fld id="{C812E979-1770-479D-A78E-6029EF282347}" type="slidenum">
              <a:rPr lang="en-US" smtClean="0"/>
              <a:t>20</a:t>
            </a:fld>
            <a:endParaRPr lang="en-US"/>
          </a:p>
        </p:txBody>
      </p:sp>
    </p:spTree>
    <p:extLst>
      <p:ext uri="{BB962C8B-B14F-4D97-AF65-F5344CB8AC3E}">
        <p14:creationId xmlns:p14="http://schemas.microsoft.com/office/powerpoint/2010/main" val="18670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30" indent="-181230">
              <a:buFont typeface="Arial" panose="020B0604020202020204" pitchFamily="34" charset="0"/>
              <a:buChar char="•"/>
            </a:pPr>
            <a:endParaRPr lang="en-US" baseline="0" dirty="0" smtClean="0"/>
          </a:p>
          <a:p>
            <a:pPr marL="181230" indent="-181230">
              <a:buFont typeface="Arial" panose="020B0604020202020204" pitchFamily="34" charset="0"/>
              <a:buChar char="•"/>
            </a:pPr>
            <a:r>
              <a:rPr lang="en-US" baseline="0" dirty="0" smtClean="0"/>
              <a:t>The third image on the right – with systems level interventions (e.g., policy) – remove systems barrier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21</a:t>
            </a:fld>
            <a:endParaRPr lang="en-US" altLang="en-US"/>
          </a:p>
        </p:txBody>
      </p:sp>
    </p:spTree>
    <p:extLst>
      <p:ext uri="{BB962C8B-B14F-4D97-AF65-F5344CB8AC3E}">
        <p14:creationId xmlns:p14="http://schemas.microsoft.com/office/powerpoint/2010/main" val="66235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52958-6A7C-4C4B-B106-C76CD8165A94}" type="slidenum">
              <a:rPr lang="en-US" smtClean="0"/>
              <a:t>4</a:t>
            </a:fld>
            <a:endParaRPr lang="en-US"/>
          </a:p>
        </p:txBody>
      </p:sp>
    </p:spTree>
    <p:extLst>
      <p:ext uri="{BB962C8B-B14F-4D97-AF65-F5344CB8AC3E}">
        <p14:creationId xmlns:p14="http://schemas.microsoft.com/office/powerpoint/2010/main" val="192221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239975">
              <a:defRPr/>
            </a:pPr>
            <a:endParaRPr lang="en-C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4752958-6A7C-4C4B-B106-C76CD8165A94}" type="slidenum">
              <a:rPr lang="en-US" smtClean="0"/>
              <a:t>23</a:t>
            </a:fld>
            <a:endParaRPr lang="en-US"/>
          </a:p>
        </p:txBody>
      </p:sp>
    </p:spTree>
    <p:extLst>
      <p:ext uri="{BB962C8B-B14F-4D97-AF65-F5344CB8AC3E}">
        <p14:creationId xmlns:p14="http://schemas.microsoft.com/office/powerpoint/2010/main" val="265723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maps show </a:t>
            </a:r>
            <a:r>
              <a:rPr lang="en-CA" baseline="0" dirty="0" err="1" smtClean="0"/>
              <a:t>tertiles</a:t>
            </a:r>
            <a:r>
              <a:rPr lang="en-CA" baseline="0" dirty="0" smtClean="0"/>
              <a:t> of income education and obesity</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24</a:t>
            </a:fld>
            <a:endParaRPr lang="en-US" altLang="en-US"/>
          </a:p>
        </p:txBody>
      </p:sp>
    </p:spTree>
    <p:extLst>
      <p:ext uri="{BB962C8B-B14F-4D97-AF65-F5344CB8AC3E}">
        <p14:creationId xmlns:p14="http://schemas.microsoft.com/office/powerpoint/2010/main" val="218488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maps show </a:t>
            </a:r>
            <a:r>
              <a:rPr lang="en-CA" baseline="0" dirty="0" err="1" smtClean="0"/>
              <a:t>tertiles</a:t>
            </a:r>
            <a:r>
              <a:rPr lang="en-CA" baseline="0" dirty="0" smtClean="0"/>
              <a:t> of income education and obesity</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25</a:t>
            </a:fld>
            <a:endParaRPr lang="en-US" altLang="en-US"/>
          </a:p>
        </p:txBody>
      </p:sp>
    </p:spTree>
    <p:extLst>
      <p:ext uri="{BB962C8B-B14F-4D97-AF65-F5344CB8AC3E}">
        <p14:creationId xmlns:p14="http://schemas.microsoft.com/office/powerpoint/2010/main" val="345190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CA" sz="1300" b="1" dirty="0">
                <a:latin typeface="+mn-lt"/>
              </a:rPr>
              <a:t>SPEAKING NOTES</a:t>
            </a:r>
          </a:p>
          <a:p>
            <a:r>
              <a:rPr lang="en-CA" sz="1300" dirty="0">
                <a:latin typeface="+mn-lt"/>
              </a:rPr>
              <a:t>Health equity deprivation index being developed by Population Health Observatory</a:t>
            </a:r>
          </a:p>
          <a:p>
            <a:r>
              <a:rPr lang="en-CA" sz="1300" dirty="0">
                <a:latin typeface="+mn-lt"/>
              </a:rPr>
              <a:t>- Once complete, data can be shared with communities and partners to promote upstream prevention and address social determinants of health and health inequities</a:t>
            </a:r>
          </a:p>
          <a:p>
            <a:endParaRPr lang="en-CA" sz="1300" dirty="0">
              <a:latin typeface="+mn-lt"/>
            </a:endParaRPr>
          </a:p>
          <a:p>
            <a:endParaRPr lang="en-CA" sz="1300" dirty="0">
              <a:latin typeface="+mn-lt"/>
            </a:endParaRPr>
          </a:p>
          <a:p>
            <a:r>
              <a:rPr lang="en-CA" sz="1300" dirty="0">
                <a:latin typeface="+mn-lt"/>
              </a:rPr>
              <a:t>The map</a:t>
            </a:r>
            <a:r>
              <a:rPr lang="en-US" sz="1300" dirty="0">
                <a:latin typeface="+mn-lt"/>
              </a:rPr>
              <a:t> </a:t>
            </a:r>
            <a:r>
              <a:rPr lang="en-CA" sz="1300" dirty="0">
                <a:latin typeface="+mn-lt"/>
              </a:rPr>
              <a:t> shows the socio-economic status of the Fraser region from most deprived to least deprived (social and material deprivation). </a:t>
            </a:r>
            <a:endParaRPr lang="en-US" sz="1300" dirty="0">
              <a:latin typeface="+mn-lt"/>
            </a:endParaRPr>
          </a:p>
          <a:p>
            <a:endParaRPr lang="en-CA" dirty="0" smtClean="0">
              <a:latin typeface="Times" pitchFamily="18" charset="0"/>
            </a:endParaRPr>
          </a:p>
        </p:txBody>
      </p:sp>
      <p:sp>
        <p:nvSpPr>
          <p:cNvPr id="45059" name="Slide Number Placeholder 3"/>
          <p:cNvSpPr>
            <a:spLocks noGrp="1"/>
          </p:cNvSpPr>
          <p:nvPr>
            <p:ph type="sldNum" sz="quarter" idx="5"/>
          </p:nvPr>
        </p:nvSpPr>
        <p:spPr>
          <a:noFill/>
        </p:spPr>
        <p:txBody>
          <a:bodyPr/>
          <a:lstStyle/>
          <a:p>
            <a:fld id="{C1DD59E0-EE57-4B6F-A90C-66E4C203EE3D}" type="slidenum">
              <a:rPr lang="en-US" smtClean="0">
                <a:latin typeface="Times" pitchFamily="18" charset="0"/>
                <a:cs typeface="Arial" charset="0"/>
              </a:rPr>
              <a:pPr/>
              <a:t>26</a:t>
            </a:fld>
            <a:endParaRPr lang="en-US" smtClean="0">
              <a:latin typeface="Times"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2468563" y="458788"/>
            <a:ext cx="2084387" cy="1562100"/>
          </a:xfrm>
          <a:noFill/>
          <a:ln>
            <a:solidFill>
              <a:srgbClr val="000000"/>
            </a:solidFill>
            <a:miter lim="800000"/>
            <a:headEnd/>
            <a:tailEnd/>
          </a:ln>
        </p:spPr>
      </p:sp>
      <p:sp>
        <p:nvSpPr>
          <p:cNvPr id="35842" name="Notes Placeholder 2"/>
          <p:cNvSpPr>
            <a:spLocks noGrp="1"/>
          </p:cNvSpPr>
          <p:nvPr>
            <p:ph type="body" idx="1"/>
          </p:nvPr>
        </p:nvSpPr>
        <p:spPr bwMode="auto">
          <a:xfrm>
            <a:off x="325121" y="1879284"/>
            <a:ext cx="6746240" cy="7263815"/>
          </a:xfrm>
          <a:noFill/>
        </p:spPr>
        <p:txBody>
          <a:bodyPr wrap="square" numCol="1" anchor="t" anchorCtr="0" compatLnSpc="1">
            <a:prstTxWarp prst="textNoShape">
              <a:avLst/>
            </a:prstTxWarp>
            <a:normAutofit fontScale="70000" lnSpcReduction="20000"/>
          </a:bodyPr>
          <a:lstStyle/>
          <a:p>
            <a:pPr eaLnBrk="1" hangingPunct="1">
              <a:lnSpc>
                <a:spcPct val="80000"/>
              </a:lnSpc>
              <a:spcBef>
                <a:spcPct val="0"/>
              </a:spcBef>
            </a:pPr>
            <a:endParaRPr lang="en-CA" sz="1800" dirty="0"/>
          </a:p>
          <a:p>
            <a:pPr eaLnBrk="1" hangingPunct="1">
              <a:lnSpc>
                <a:spcPct val="80000"/>
              </a:lnSpc>
              <a:spcBef>
                <a:spcPct val="0"/>
              </a:spcBef>
            </a:pPr>
            <a:r>
              <a:rPr lang="en-CA" sz="1800" b="1" dirty="0"/>
              <a:t>Key Points:</a:t>
            </a:r>
          </a:p>
          <a:p>
            <a:pPr eaLnBrk="1" hangingPunct="1">
              <a:lnSpc>
                <a:spcPct val="80000"/>
              </a:lnSpc>
              <a:spcBef>
                <a:spcPct val="0"/>
              </a:spcBef>
              <a:buFontTx/>
              <a:buChar char="•"/>
            </a:pPr>
            <a:r>
              <a:rPr lang="en-CA" sz="1800" dirty="0"/>
              <a:t> Health is complex and no one determinant acts alone</a:t>
            </a:r>
          </a:p>
          <a:p>
            <a:pPr eaLnBrk="1" hangingPunct="1">
              <a:lnSpc>
                <a:spcPct val="80000"/>
              </a:lnSpc>
              <a:spcBef>
                <a:spcPct val="0"/>
              </a:spcBef>
              <a:buFontTx/>
              <a:buChar char="•"/>
            </a:pPr>
            <a:r>
              <a:rPr lang="en-CA" sz="1800" dirty="0"/>
              <a:t> There is an interaction between all of these determinants and together they influence health</a:t>
            </a:r>
          </a:p>
          <a:p>
            <a:pPr eaLnBrk="1" hangingPunct="1">
              <a:lnSpc>
                <a:spcPct val="80000"/>
              </a:lnSpc>
              <a:spcBef>
                <a:spcPct val="0"/>
              </a:spcBef>
            </a:pPr>
            <a:endParaRPr lang="en-CA" sz="1600" dirty="0"/>
          </a:p>
          <a:p>
            <a:pPr eaLnBrk="1" hangingPunct="1">
              <a:lnSpc>
                <a:spcPct val="120000"/>
              </a:lnSpc>
              <a:spcBef>
                <a:spcPct val="0"/>
              </a:spcBef>
            </a:pPr>
            <a:r>
              <a:rPr lang="en-US" sz="1600" dirty="0"/>
              <a:t>I</a:t>
            </a:r>
            <a:r>
              <a:rPr lang="en-US" sz="1600" b="1" dirty="0"/>
              <a:t>ncome and Social Status: </a:t>
            </a:r>
            <a:r>
              <a:rPr lang="en-US" sz="1600" dirty="0"/>
              <a:t>Health status improves at each step up the income and social hierarchy, higher income determines living conditions and ability to purchase resources</a:t>
            </a:r>
            <a:endParaRPr lang="en-CA" sz="1600" dirty="0"/>
          </a:p>
          <a:p>
            <a:pPr eaLnBrk="1" hangingPunct="1">
              <a:lnSpc>
                <a:spcPct val="120000"/>
              </a:lnSpc>
              <a:spcBef>
                <a:spcPct val="0"/>
              </a:spcBef>
            </a:pPr>
            <a:r>
              <a:rPr lang="en-US" sz="1600" b="1" dirty="0"/>
              <a:t>Social Support Networks: </a:t>
            </a:r>
            <a:r>
              <a:rPr lang="en-US" sz="1600" dirty="0"/>
              <a:t>Support from families, friends and the community are associated with better health</a:t>
            </a:r>
            <a:endParaRPr lang="en-CA" sz="1600" dirty="0"/>
          </a:p>
          <a:p>
            <a:pPr eaLnBrk="1" hangingPunct="1">
              <a:lnSpc>
                <a:spcPct val="120000"/>
              </a:lnSpc>
              <a:spcBef>
                <a:spcPct val="0"/>
              </a:spcBef>
            </a:pPr>
            <a:r>
              <a:rPr lang="en-US" sz="1600" b="1" dirty="0"/>
              <a:t>Education: </a:t>
            </a:r>
            <a:r>
              <a:rPr lang="en-US" sz="1600" dirty="0"/>
              <a:t>Education is closely tied with socioeconomic status and health status improves with level of education</a:t>
            </a:r>
            <a:endParaRPr lang="en-CA" sz="1600" dirty="0"/>
          </a:p>
          <a:p>
            <a:pPr eaLnBrk="1" hangingPunct="1">
              <a:lnSpc>
                <a:spcPct val="120000"/>
              </a:lnSpc>
              <a:spcBef>
                <a:spcPct val="0"/>
              </a:spcBef>
            </a:pPr>
            <a:r>
              <a:rPr lang="en-US" sz="1600" b="1" dirty="0"/>
              <a:t>Employment/Working Conditions: </a:t>
            </a:r>
            <a:r>
              <a:rPr lang="en-US" sz="1600" dirty="0"/>
              <a:t>Unemployment, underemployment, stressful or unsafe working conditions are associated with poorer health</a:t>
            </a:r>
            <a:endParaRPr lang="en-CA" sz="1600" dirty="0"/>
          </a:p>
          <a:p>
            <a:pPr eaLnBrk="1" hangingPunct="1">
              <a:lnSpc>
                <a:spcPct val="120000"/>
              </a:lnSpc>
              <a:spcBef>
                <a:spcPct val="0"/>
              </a:spcBef>
            </a:pPr>
            <a:r>
              <a:rPr lang="en-US" sz="1600" b="1" dirty="0"/>
              <a:t>Social Environments: </a:t>
            </a:r>
            <a:r>
              <a:rPr lang="en-US" sz="1600" dirty="0"/>
              <a:t>The values and norms of a society influence the health and well-being of individuals or populations</a:t>
            </a:r>
            <a:endParaRPr lang="en-CA" sz="1600" dirty="0"/>
          </a:p>
          <a:p>
            <a:pPr eaLnBrk="1" hangingPunct="1">
              <a:lnSpc>
                <a:spcPct val="120000"/>
              </a:lnSpc>
              <a:spcBef>
                <a:spcPct val="0"/>
              </a:spcBef>
            </a:pPr>
            <a:r>
              <a:rPr lang="en-US" sz="1600" b="1" dirty="0"/>
              <a:t>Physical Environments: </a:t>
            </a:r>
            <a:r>
              <a:rPr lang="en-US" sz="1600" dirty="0"/>
              <a:t>Contaminants in air, water, food or soil can cause a variety of adverse health effects and the built environment can play a role in physical and psychological well being</a:t>
            </a:r>
            <a:endParaRPr lang="en-CA" sz="1600" dirty="0"/>
          </a:p>
          <a:p>
            <a:pPr eaLnBrk="1" hangingPunct="1">
              <a:lnSpc>
                <a:spcPct val="120000"/>
              </a:lnSpc>
              <a:spcBef>
                <a:spcPct val="0"/>
              </a:spcBef>
            </a:pPr>
            <a:r>
              <a:rPr lang="en-US" sz="1600" b="1" dirty="0"/>
              <a:t>Personal Health Practices and Coping Skills: </a:t>
            </a:r>
            <a:r>
              <a:rPr lang="en-US" sz="1600" dirty="0"/>
              <a:t>Individuals can take actions and make choices to prevent disease and promote self-care, however those actions and choices are influenced by the socioeconomic environment in which the exist</a:t>
            </a:r>
            <a:endParaRPr lang="en-CA" sz="1600" dirty="0"/>
          </a:p>
          <a:p>
            <a:pPr eaLnBrk="1" hangingPunct="1">
              <a:lnSpc>
                <a:spcPct val="120000"/>
              </a:lnSpc>
              <a:spcBef>
                <a:spcPct val="0"/>
              </a:spcBef>
            </a:pPr>
            <a:r>
              <a:rPr lang="en-US" sz="1600" b="1" dirty="0"/>
              <a:t>Healthy Child Development: </a:t>
            </a:r>
            <a:r>
              <a:rPr lang="en-US" sz="1600" dirty="0"/>
              <a:t>Early experiences, brain development and school readiness are all critical in determining health in later life</a:t>
            </a:r>
            <a:endParaRPr lang="en-CA" sz="1600" dirty="0"/>
          </a:p>
          <a:p>
            <a:pPr eaLnBrk="1" hangingPunct="1">
              <a:lnSpc>
                <a:spcPct val="120000"/>
              </a:lnSpc>
              <a:spcBef>
                <a:spcPct val="0"/>
              </a:spcBef>
            </a:pPr>
            <a:r>
              <a:rPr lang="en-US" sz="1600" b="1" dirty="0"/>
              <a:t>Biological and Genetic Endowment: </a:t>
            </a:r>
            <a:r>
              <a:rPr lang="en-US" sz="1600" dirty="0"/>
              <a:t>Services can maintain or promote health, prevent disease, or restore health</a:t>
            </a:r>
            <a:endParaRPr lang="en-CA" sz="1600" dirty="0"/>
          </a:p>
          <a:p>
            <a:pPr eaLnBrk="1" hangingPunct="1">
              <a:lnSpc>
                <a:spcPct val="120000"/>
              </a:lnSpc>
              <a:spcBef>
                <a:spcPct val="0"/>
              </a:spcBef>
            </a:pPr>
            <a:r>
              <a:rPr lang="en-US" sz="1600" b="1" dirty="0"/>
              <a:t>Health Services: </a:t>
            </a:r>
            <a:r>
              <a:rPr lang="en-US" sz="1600" dirty="0"/>
              <a:t>Society-determined roles, personality traits, attitudes, </a:t>
            </a:r>
            <a:r>
              <a:rPr lang="en-US" sz="1600" dirty="0" err="1"/>
              <a:t>behaviours</a:t>
            </a:r>
            <a:r>
              <a:rPr lang="en-US" sz="1600" dirty="0"/>
              <a:t>, values, relative power and influence ascribed to the sexes on a differential basis</a:t>
            </a:r>
            <a:endParaRPr lang="en-CA" sz="1600" dirty="0"/>
          </a:p>
          <a:p>
            <a:pPr eaLnBrk="1" hangingPunct="1">
              <a:lnSpc>
                <a:spcPct val="120000"/>
              </a:lnSpc>
              <a:spcBef>
                <a:spcPct val="0"/>
              </a:spcBef>
            </a:pPr>
            <a:r>
              <a:rPr lang="en-US" sz="1600" b="1" dirty="0"/>
              <a:t>Gender: </a:t>
            </a:r>
            <a:r>
              <a:rPr lang="en-US" sz="1600" dirty="0"/>
              <a:t>Socioeconomic environment is largely determined by dominant cultural values and can perpetuate conditions of marginalization, stigmatization, loss or devaluation of culture and language, and lack of access to culturally appropriate services</a:t>
            </a:r>
            <a:endParaRPr lang="en-CA" sz="1600" dirty="0"/>
          </a:p>
          <a:p>
            <a:pPr eaLnBrk="1" hangingPunct="1">
              <a:lnSpc>
                <a:spcPct val="80000"/>
              </a:lnSpc>
              <a:spcBef>
                <a:spcPct val="0"/>
              </a:spcBef>
            </a:pPr>
            <a:endParaRPr lang="en-CA" sz="5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8D4DCE-CF50-4C81-8F2A-63C06E781540}" type="slidenum">
              <a:rPr lang="en-CA" smtClean="0"/>
              <a:pPr/>
              <a:t>5</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Social and Economic Environment</a:t>
            </a:r>
          </a:p>
          <a:p>
            <a:r>
              <a:rPr lang="en-US" dirty="0" smtClean="0"/>
              <a:t>25%</a:t>
            </a:r>
            <a:r>
              <a:rPr lang="en-US" baseline="0" dirty="0" smtClean="0"/>
              <a:t> Health Care System</a:t>
            </a:r>
          </a:p>
          <a:p>
            <a:r>
              <a:rPr lang="en-US" baseline="0" dirty="0" smtClean="0"/>
              <a:t>15% biology and genetics</a:t>
            </a:r>
          </a:p>
          <a:p>
            <a:r>
              <a:rPr lang="en-US" baseline="0" dirty="0" smtClean="0"/>
              <a:t>10% physical environment </a:t>
            </a:r>
          </a:p>
          <a:p>
            <a:endParaRPr lang="en-US" baseline="0" dirty="0" smtClean="0"/>
          </a:p>
          <a:p>
            <a:r>
              <a:rPr lang="en-US" baseline="0" smtClean="0"/>
              <a:t>CIAR 2001</a:t>
            </a:r>
            <a:endParaRPr lang="en-US"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6</a:t>
            </a:fld>
            <a:endParaRPr lang="en-US" altLang="en-US"/>
          </a:p>
        </p:txBody>
      </p:sp>
    </p:spTree>
    <p:extLst>
      <p:ext uri="{BB962C8B-B14F-4D97-AF65-F5344CB8AC3E}">
        <p14:creationId xmlns:p14="http://schemas.microsoft.com/office/powerpoint/2010/main" val="38392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5 tier pyramid best describes the relative impact of different interventions and provides a framework to improve health.  </a:t>
            </a:r>
          </a:p>
          <a:p>
            <a:endParaRPr lang="en-US" baseline="0" dirty="0" smtClean="0"/>
          </a:p>
          <a:p>
            <a:r>
              <a:rPr lang="en-US" baseline="0" dirty="0" smtClean="0"/>
              <a:t>At the base of the pyramid, indicating the interventions with the greatest potential  population impact, are efforts to address the socioeconomic determinants of health.  In ascending order, are those that change the context to make individual’s default decisions healthy and clinical interventions which are within the domain of the health care system. </a:t>
            </a:r>
          </a:p>
          <a:p>
            <a:endParaRPr lang="en-US" baseline="0" dirty="0" smtClean="0"/>
          </a:p>
          <a:p>
            <a:r>
              <a:rPr lang="en-US" baseline="0" dirty="0" smtClean="0"/>
              <a:t>Interventions falling within the lower levels of the pyramid tend to be more effective because they reach broader segments of society and require less individual effort (more efficient).  </a:t>
            </a:r>
          </a:p>
          <a:p>
            <a:endParaRPr lang="en-US" baseline="0" dirty="0" smtClean="0"/>
          </a:p>
          <a:p>
            <a:r>
              <a:rPr lang="en-US" baseline="0" dirty="0" smtClean="0"/>
              <a:t>Changing the context to create healthier default decisions includes clean water and air, improvements in road and vehicle design, designing communities to promote increased physical activity, enacting policies that encourage public transit, biking, walking, designing building and promoting stair use.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7</a:t>
            </a:fld>
            <a:endParaRPr lang="en-US" altLang="en-US"/>
          </a:p>
        </p:txBody>
      </p:sp>
    </p:spTree>
    <p:extLst>
      <p:ext uri="{BB962C8B-B14F-4D97-AF65-F5344CB8AC3E}">
        <p14:creationId xmlns:p14="http://schemas.microsoft.com/office/powerpoint/2010/main" val="203825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300" dirty="0" smtClean="0"/>
              <a:t>Public </a:t>
            </a:r>
            <a:r>
              <a:rPr lang="en-US" sz="1300" dirty="0"/>
              <a:t>Health is uniquely positioned to work with both Health Sector and Non-Health Sector partners, because public health programs and issues span many sectors, beyond the Health Sector.  As such, the Public Health sector straddles both.  </a:t>
            </a:r>
          </a:p>
          <a:p>
            <a:pPr>
              <a:buFontTx/>
              <a:buChar char="•"/>
            </a:pPr>
            <a:r>
              <a:rPr lang="en-US" sz="1300" dirty="0"/>
              <a:t>On the right, and as a critical component of the Health Sector, strong alignment and integration between public health and health care services are important to advancing health equity and improving individual and population health.  However, it is recognized that good health comes from a variety of factors and influences, 75% of which are unrelated to  health care services, and that health care delivery accounts for only 10% of preventable deaths.  </a:t>
            </a:r>
          </a:p>
          <a:p>
            <a:pPr>
              <a:buFontTx/>
              <a:buChar char="•"/>
            </a:pPr>
            <a:r>
              <a:rPr lang="en-US" sz="1300" dirty="0"/>
              <a:t>On the left of the Venn Diagram, the Plan acknowledges that public health works closely with non-health sector </a:t>
            </a:r>
            <a:r>
              <a:rPr lang="en-US" sz="1300" dirty="0" smtClean="0"/>
              <a:t>partners (health creating public service</a:t>
            </a:r>
            <a:r>
              <a:rPr lang="en-US" sz="1300" baseline="0" dirty="0" smtClean="0"/>
              <a:t> sectors</a:t>
            </a:r>
            <a:r>
              <a:rPr lang="en-US" sz="1300" dirty="0" smtClean="0"/>
              <a:t>);  </a:t>
            </a:r>
            <a:r>
              <a:rPr lang="en-US" sz="1300" dirty="0"/>
              <a:t>at provincial and local levels, Public Health influences, supports and helps shape legislation, policies and programs </a:t>
            </a:r>
            <a:r>
              <a:rPr lang="en-US" sz="1300" dirty="0" smtClean="0"/>
              <a:t>that </a:t>
            </a:r>
            <a:r>
              <a:rPr lang="en-US" sz="1300" dirty="0"/>
              <a:t>affect health, often providing evidence related to health risks and ways to reduce them.  </a:t>
            </a:r>
            <a:endParaRPr lang="en-US" sz="1300"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300" dirty="0" smtClean="0"/>
              <a:t>Put</a:t>
            </a:r>
            <a:r>
              <a:rPr lang="en-US" sz="1300" baseline="0" dirty="0" smtClean="0"/>
              <a:t> another way, </a:t>
            </a:r>
            <a:r>
              <a:rPr lang="en-US" sz="1200" baseline="0" dirty="0" smtClean="0"/>
              <a:t>h</a:t>
            </a:r>
            <a:r>
              <a:rPr lang="en-US" dirty="0" smtClean="0"/>
              <a:t>ealth creating public</a:t>
            </a:r>
            <a:r>
              <a:rPr lang="en-US" baseline="0" dirty="0" smtClean="0"/>
              <a:t> services which take a population health approach are required to prevent the escalating treatment costs from bankrupting the health of future generations (to quote a public health colleague from Saskatoon)</a:t>
            </a:r>
            <a:endParaRPr lang="en-US" dirty="0" smtClean="0"/>
          </a:p>
          <a:p>
            <a:pPr>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64752958-6A7C-4C4B-B106-C76CD8165A94}" type="slidenum">
              <a:rPr lang="en-US" smtClean="0"/>
              <a:t>8</a:t>
            </a:fld>
            <a:endParaRPr lang="en-US"/>
          </a:p>
        </p:txBody>
      </p:sp>
    </p:spTree>
    <p:extLst>
      <p:ext uri="{BB962C8B-B14F-4D97-AF65-F5344CB8AC3E}">
        <p14:creationId xmlns:p14="http://schemas.microsoft.com/office/powerpoint/2010/main" val="323227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slide in the appendix on</a:t>
            </a:r>
            <a:r>
              <a:rPr lang="en-US" baseline="0" dirty="0" smtClean="0"/>
              <a:t> the approach to achieving collective impact from the Stanford Social Innovation Review, 2012.</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latin typeface="Arial" panose="020B0604020202020204" pitchFamily="34" charset="0"/>
                <a:cs typeface="Arial" panose="020B0604020202020204" pitchFamily="34" charset="0"/>
              </a:rPr>
              <a:t>It</a:t>
            </a:r>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describes an approach that brings public health and other health</a:t>
            </a:r>
            <a:r>
              <a:rPr lang="en-CA" baseline="0" dirty="0" smtClean="0">
                <a:latin typeface="Arial" panose="020B0604020202020204" pitchFamily="34" charset="0"/>
                <a:cs typeface="Arial" panose="020B0604020202020204" pitchFamily="34" charset="0"/>
              </a:rPr>
              <a:t> creating</a:t>
            </a:r>
            <a:r>
              <a:rPr lang="en-CA" dirty="0" smtClean="0">
                <a:latin typeface="Arial" panose="020B0604020202020204" pitchFamily="34" charset="0"/>
                <a:cs typeface="Arial" panose="020B0604020202020204" pitchFamily="34" charset="0"/>
              </a:rPr>
              <a:t> sectors together to address issues using a </a:t>
            </a:r>
            <a:r>
              <a:rPr lang="en-CA" b="1" dirty="0" smtClean="0">
                <a:latin typeface="Arial" panose="020B0604020202020204" pitchFamily="34" charset="0"/>
                <a:cs typeface="Arial" panose="020B0604020202020204" pitchFamily="34" charset="0"/>
              </a:rPr>
              <a:t>common agenda, shared measurement, continuous communication and a strong commitment to create impact  </a:t>
            </a:r>
          </a:p>
          <a:p>
            <a:endParaRPr lang="en-US"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9</a:t>
            </a:fld>
            <a:endParaRPr lang="en-US" altLang="en-US"/>
          </a:p>
        </p:txBody>
      </p:sp>
    </p:spTree>
    <p:extLst>
      <p:ext uri="{BB962C8B-B14F-4D97-AF65-F5344CB8AC3E}">
        <p14:creationId xmlns:p14="http://schemas.microsoft.com/office/powerpoint/2010/main" val="215470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i="0" kern="1200" dirty="0" smtClean="0">
                <a:solidFill>
                  <a:schemeClr val="tx1"/>
                </a:solidFill>
                <a:effectLst/>
                <a:latin typeface="Times" pitchFamily="18" charset="0"/>
                <a:ea typeface="+mn-ea"/>
                <a:cs typeface="+mn-cs"/>
              </a:rPr>
              <a:t>The My Health My Community survey was conducted between June 2013 and July 2014. </a:t>
            </a:r>
          </a:p>
          <a:p>
            <a:pPr marL="171450" indent="-171450">
              <a:buFont typeface="Arial" panose="020B0604020202020204" pitchFamily="34" charset="0"/>
              <a:buChar char="•"/>
            </a:pPr>
            <a:r>
              <a:rPr lang="en-CA" sz="1200" b="0" i="0" kern="1200" dirty="0" smtClean="0">
                <a:solidFill>
                  <a:schemeClr val="tx1"/>
                </a:solidFill>
                <a:effectLst/>
                <a:latin typeface="Times" pitchFamily="18" charset="0"/>
                <a:ea typeface="+mn-ea"/>
                <a:cs typeface="+mn-cs"/>
              </a:rPr>
              <a:t>People who responded to the survey were 18 years of age or older and lived within the Vancouver Coastal or Fraser Health regions. </a:t>
            </a:r>
          </a:p>
          <a:p>
            <a:pPr marL="171450" indent="-171450">
              <a:buFont typeface="Arial" panose="020B0604020202020204" pitchFamily="34" charset="0"/>
              <a:buChar char="•"/>
            </a:pPr>
            <a:r>
              <a:rPr lang="en-CA" sz="1200" b="0" i="0" kern="1200" dirty="0" smtClean="0">
                <a:solidFill>
                  <a:schemeClr val="tx1"/>
                </a:solidFill>
                <a:effectLst/>
                <a:latin typeface="Times" pitchFamily="18" charset="0"/>
                <a:ea typeface="+mn-ea"/>
                <a:cs typeface="+mn-cs"/>
              </a:rPr>
              <a:t>Fraser Health</a:t>
            </a:r>
            <a:r>
              <a:rPr lang="en-CA" sz="1200" b="0" i="0" kern="1200" baseline="0" dirty="0" smtClean="0">
                <a:solidFill>
                  <a:schemeClr val="tx1"/>
                </a:solidFill>
                <a:effectLst/>
                <a:latin typeface="Times" pitchFamily="18" charset="0"/>
                <a:ea typeface="+mn-ea"/>
                <a:cs typeface="+mn-cs"/>
              </a:rPr>
              <a:t> n=15427, Vancouver Costal n=17648</a:t>
            </a:r>
            <a:endParaRPr lang="en-CA" sz="1200" b="0" i="0" kern="1200" dirty="0" smtClean="0">
              <a:solidFill>
                <a:schemeClr val="tx1"/>
              </a:solidFill>
              <a:effectLst/>
              <a:latin typeface="Times" pitchFamily="18" charset="0"/>
              <a:ea typeface="+mn-ea"/>
              <a:cs typeface="+mn-cs"/>
            </a:endParaRPr>
          </a:p>
          <a:p>
            <a:pPr marL="171450" indent="-171450">
              <a:buFont typeface="Arial" panose="020B0604020202020204" pitchFamily="34" charset="0"/>
              <a:buChar char="•"/>
            </a:pPr>
            <a:r>
              <a:rPr lang="en-CA" sz="1200" b="0" i="0" kern="1200" dirty="0" smtClean="0">
                <a:solidFill>
                  <a:schemeClr val="tx1"/>
                </a:solidFill>
                <a:effectLst/>
                <a:latin typeface="Times" pitchFamily="18" charset="0"/>
                <a:ea typeface="+mn-ea"/>
                <a:cs typeface="+mn-cs"/>
              </a:rPr>
              <a:t>The survey was available online, in both English and Chinese, and printed versions were also available in English, Chinese and Punjabi. </a:t>
            </a:r>
          </a:p>
          <a:p>
            <a:pPr marL="171450" indent="-171450">
              <a:buFont typeface="Arial" panose="020B0604020202020204" pitchFamily="34" charset="0"/>
              <a:buChar char="•"/>
            </a:pPr>
            <a:r>
              <a:rPr lang="en-CA" sz="1200" b="0" i="0" kern="1200" dirty="0" smtClean="0">
                <a:solidFill>
                  <a:schemeClr val="tx1"/>
                </a:solidFill>
                <a:effectLst/>
                <a:latin typeface="Times" pitchFamily="18" charset="0"/>
                <a:ea typeface="+mn-ea"/>
                <a:cs typeface="+mn-cs"/>
              </a:rPr>
              <a:t>To ensure that we reached all segments of our population, our field outreach team also administered the survey in person in community settings (e.g.</a:t>
            </a:r>
            <a:r>
              <a:rPr lang="en-CA" sz="1200" b="0" i="0" kern="1200" baseline="0" dirty="0" smtClean="0">
                <a:solidFill>
                  <a:schemeClr val="tx1"/>
                </a:solidFill>
                <a:effectLst/>
                <a:latin typeface="Times" pitchFamily="18" charset="0"/>
                <a:ea typeface="+mn-ea"/>
                <a:cs typeface="+mn-cs"/>
              </a:rPr>
              <a:t> </a:t>
            </a:r>
            <a:r>
              <a:rPr lang="en-CA" sz="1200" b="0" i="0" kern="1200" dirty="0" smtClean="0">
                <a:solidFill>
                  <a:schemeClr val="tx1"/>
                </a:solidFill>
                <a:effectLst/>
                <a:latin typeface="Times" pitchFamily="18" charset="0"/>
                <a:ea typeface="+mn-ea"/>
                <a:cs typeface="+mn-cs"/>
              </a:rPr>
              <a:t>community events, seniors groups, homeless shelters). </a:t>
            </a:r>
          </a:p>
          <a:p>
            <a:pPr marL="171450" indent="-171450">
              <a:buFont typeface="Arial" panose="020B0604020202020204" pitchFamily="34" charset="0"/>
              <a:buChar char="•"/>
            </a:pPr>
            <a:r>
              <a:rPr lang="en-CA" sz="1200" b="0" i="0" kern="1200" dirty="0" smtClean="0">
                <a:solidFill>
                  <a:schemeClr val="tx1"/>
                </a:solidFill>
                <a:effectLst/>
                <a:latin typeface="Times" pitchFamily="18" charset="0"/>
                <a:ea typeface="+mn-ea"/>
                <a:cs typeface="+mn-cs"/>
              </a:rPr>
              <a:t>After all of the surveys were completed, we used statistical “weighting” to balance the results so that they represent the population of the geographic region specified. Data were weighted by age,</a:t>
            </a:r>
            <a:r>
              <a:rPr lang="en-CA" sz="1200" b="0" i="0" kern="1200" baseline="0" dirty="0" smtClean="0">
                <a:solidFill>
                  <a:schemeClr val="tx1"/>
                </a:solidFill>
                <a:effectLst/>
                <a:latin typeface="Times" pitchFamily="18" charset="0"/>
                <a:ea typeface="+mn-ea"/>
                <a:cs typeface="+mn-cs"/>
              </a:rPr>
              <a:t> gender and education.</a:t>
            </a:r>
            <a:endParaRPr lang="en-CA" dirty="0" smtClean="0"/>
          </a:p>
          <a:p>
            <a:pPr marL="171450" indent="-171450">
              <a:buFont typeface="Arial" panose="020B0604020202020204" pitchFamily="34" charset="0"/>
              <a:buChar char="•"/>
            </a:pPr>
            <a:r>
              <a:rPr lang="en-CA" dirty="0" smtClean="0"/>
              <a:t>More information at myhealthmycommunity.org</a:t>
            </a:r>
            <a:r>
              <a:rPr lang="en-CA" baseline="0" dirty="0" smtClean="0"/>
              <a:t> </a:t>
            </a:r>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10</a:t>
            </a:fld>
            <a:endParaRPr lang="en-US" altLang="en-US"/>
          </a:p>
        </p:txBody>
      </p:sp>
    </p:spTree>
    <p:extLst>
      <p:ext uri="{BB962C8B-B14F-4D97-AF65-F5344CB8AC3E}">
        <p14:creationId xmlns:p14="http://schemas.microsoft.com/office/powerpoint/2010/main" val="7583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Highest</a:t>
            </a:r>
            <a:r>
              <a:rPr lang="en-CA" baseline="0" dirty="0" smtClean="0"/>
              <a:t> income group has better health behaviours, better access and utilization of primary health services, and this is reflected in better self reported health and lower chronic disease prevalence. </a:t>
            </a:r>
            <a:endParaRPr lang="en-CA" dirty="0" smtClean="0"/>
          </a:p>
          <a:p>
            <a:pPr marL="0" indent="0">
              <a:buFont typeface="Arial" panose="020B0604020202020204" pitchFamily="34" charset="0"/>
              <a:buNone/>
            </a:pPr>
            <a:endParaRPr lang="en-CA" dirty="0" smtClean="0"/>
          </a:p>
          <a:p>
            <a:pPr marL="0" indent="0">
              <a:buFont typeface="Arial" panose="020B0604020202020204" pitchFamily="34" charset="0"/>
              <a:buNone/>
            </a:pPr>
            <a:r>
              <a:rPr lang="en-CA" b="1" dirty="0" smtClean="0"/>
              <a:t>Health Behaviours</a:t>
            </a:r>
          </a:p>
          <a:p>
            <a:pPr marL="171450" indent="-171450">
              <a:buFont typeface="Arial" panose="020B0604020202020204" pitchFamily="34" charset="0"/>
              <a:buChar char="•"/>
            </a:pPr>
            <a:r>
              <a:rPr lang="en-CA" dirty="0" smtClean="0"/>
              <a:t>Smoking</a:t>
            </a:r>
            <a:r>
              <a:rPr lang="en-CA" baseline="0" dirty="0" smtClean="0"/>
              <a:t> more than 3 times higher among lower income group (20% vs. 6%) </a:t>
            </a:r>
          </a:p>
          <a:p>
            <a:pPr marL="171450" indent="-171450">
              <a:buFont typeface="Arial" panose="020B0604020202020204" pitchFamily="34" charset="0"/>
              <a:buChar char="•"/>
            </a:pPr>
            <a:r>
              <a:rPr lang="en-CA" baseline="0" dirty="0" smtClean="0"/>
              <a:t>Consumption of 5+ servings lower among lower income group (20% vs. 32%)</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1" baseline="0" dirty="0" smtClean="0"/>
              <a:t>Primary Care and Clinical Prevention</a:t>
            </a:r>
          </a:p>
          <a:p>
            <a:pPr marL="171450" indent="-171450">
              <a:buFont typeface="Arial" panose="020B0604020202020204" pitchFamily="34" charset="0"/>
              <a:buChar char="•"/>
            </a:pPr>
            <a:r>
              <a:rPr lang="en-CA" baseline="0" dirty="0" smtClean="0"/>
              <a:t>Sig. lower proportion of low income group had a family doctor (77% vs. 88%)</a:t>
            </a:r>
          </a:p>
          <a:p>
            <a:pPr marL="171450" indent="-171450">
              <a:buFont typeface="Arial" panose="020B0604020202020204" pitchFamily="34" charset="0"/>
              <a:buChar char="•"/>
            </a:pPr>
            <a:r>
              <a:rPr lang="en-CA" baseline="0" dirty="0" smtClean="0"/>
              <a:t>Sig. lower proportion of women in low income group had a pap test in past 12 months (39% vs. 48%)</a:t>
            </a:r>
          </a:p>
          <a:p>
            <a:pPr marL="171450" indent="-171450">
              <a:buFont typeface="Arial" panose="020B0604020202020204" pitchFamily="34" charset="0"/>
              <a:buChar char="•"/>
            </a:pPr>
            <a:r>
              <a:rPr lang="en-CA" baseline="0" dirty="0" smtClean="0"/>
              <a:t>Sig. lower proportion of low income group got a flu shot in past 12 months (37% vs. 50%) </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1" baseline="0" dirty="0" smtClean="0"/>
              <a:t>Health Status</a:t>
            </a:r>
          </a:p>
          <a:p>
            <a:pPr marL="171450" indent="-171450">
              <a:buFont typeface="Arial" panose="020B0604020202020204" pitchFamily="34" charset="0"/>
              <a:buChar char="•"/>
            </a:pPr>
            <a:r>
              <a:rPr lang="en-CA" baseline="0" dirty="0" smtClean="0"/>
              <a:t>Sig. lower proportion in low income group reported excellent or v. good health (36% vs. 64%)</a:t>
            </a:r>
          </a:p>
          <a:p>
            <a:pPr marL="171450" indent="-171450">
              <a:buFont typeface="Arial" panose="020B0604020202020204" pitchFamily="34" charset="0"/>
              <a:buChar char="•"/>
            </a:pPr>
            <a:r>
              <a:rPr lang="en-CA" baseline="0" dirty="0" smtClean="0"/>
              <a:t>Diabetes was more than three times higher in low income group (12% vs. 4%)</a:t>
            </a:r>
          </a:p>
          <a:p>
            <a:pPr marL="171450" indent="-171450">
              <a:buFont typeface="Arial" panose="020B0604020202020204" pitchFamily="34" charset="0"/>
              <a:buChar char="•"/>
            </a:pPr>
            <a:r>
              <a:rPr lang="en-CA" baseline="0" dirty="0" smtClean="0"/>
              <a:t>Multiple chronic diseases were more than three times higher in low income group (13% vs. 4%) </a:t>
            </a:r>
            <a:endParaRPr lang="en-CA" dirty="0" smtClean="0"/>
          </a:p>
          <a:p>
            <a:endParaRPr lang="en-CA" b="1" dirty="0" smtClean="0"/>
          </a:p>
          <a:p>
            <a:r>
              <a:rPr lang="en-CA" b="1" dirty="0" smtClean="0"/>
              <a:t>Technical Notes:</a:t>
            </a:r>
          </a:p>
          <a:p>
            <a:r>
              <a:rPr lang="en-CA" dirty="0" smtClean="0"/>
              <a:t>All differences statistically</a:t>
            </a:r>
            <a:r>
              <a:rPr lang="en-CA" baseline="0" dirty="0" smtClean="0"/>
              <a:t> significant </a:t>
            </a:r>
          </a:p>
          <a:p>
            <a:r>
              <a:rPr lang="en-CA" baseline="0" dirty="0" smtClean="0"/>
              <a:t>Pap test and flu shot were asked over the 12 month period. Which is not the time frame in which pap tests are recommended.  </a:t>
            </a:r>
          </a:p>
          <a:p>
            <a:r>
              <a:rPr lang="en-CA" sz="1200" b="0" i="0" kern="1200" dirty="0" smtClean="0">
                <a:solidFill>
                  <a:schemeClr val="tx1"/>
                </a:solidFill>
                <a:effectLst/>
                <a:latin typeface="Times" pitchFamily="18" charset="0"/>
                <a:ea typeface="+mn-ea"/>
                <a:cs typeface="+mn-cs"/>
              </a:rPr>
              <a:t>2+</a:t>
            </a:r>
            <a:r>
              <a:rPr lang="en-CA" sz="1200" b="0" i="0" kern="1200" baseline="0" dirty="0" smtClean="0">
                <a:solidFill>
                  <a:schemeClr val="tx1"/>
                </a:solidFill>
                <a:effectLst/>
                <a:latin typeface="Times" pitchFamily="18" charset="0"/>
                <a:ea typeface="+mn-ea"/>
                <a:cs typeface="+mn-cs"/>
              </a:rPr>
              <a:t> Chronic diseases: </a:t>
            </a:r>
            <a:r>
              <a:rPr lang="en-CA" sz="1200" b="0" i="0" kern="1200" dirty="0" smtClean="0">
                <a:solidFill>
                  <a:schemeClr val="tx1"/>
                </a:solidFill>
                <a:effectLst/>
                <a:latin typeface="Times" pitchFamily="18" charset="0"/>
                <a:ea typeface="+mn-ea"/>
                <a:cs typeface="+mn-cs"/>
              </a:rPr>
              <a:t>Reported diagnosis of two or more of the following: Diabetes, heart disease, stroke, high blood pressure or chronic breathing conditions </a:t>
            </a:r>
            <a:r>
              <a:rPr lang="en-CA" baseline="0" dirty="0" smtClean="0"/>
              <a:t>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11</a:t>
            </a:fld>
            <a:endParaRPr lang="en-US" altLang="en-US"/>
          </a:p>
        </p:txBody>
      </p:sp>
    </p:spTree>
    <p:extLst>
      <p:ext uri="{BB962C8B-B14F-4D97-AF65-F5344CB8AC3E}">
        <p14:creationId xmlns:p14="http://schemas.microsoft.com/office/powerpoint/2010/main" val="1075594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6" descr="fh ppt 9"/>
          <p:cNvPicPr>
            <a:picLocks noChangeAspect="1" noChangeArrowheads="1"/>
          </p:cNvPicPr>
          <p:nvPr/>
        </p:nvPicPr>
        <p:blipFill rotWithShape="1">
          <a:blip r:embed="rId2">
            <a:extLst>
              <a:ext uri="{28A0092B-C50C-407E-A947-70E740481C1C}">
                <a14:useLocalDpi xmlns:a14="http://schemas.microsoft.com/office/drawing/2010/main" val="0"/>
              </a:ext>
            </a:extLst>
          </a:blip>
          <a:srcRect r="13305"/>
          <a:stretch/>
        </p:blipFill>
        <p:spPr bwMode="auto">
          <a:xfrm>
            <a:off x="0" y="6086475"/>
            <a:ext cx="792738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7"/>
          <p:cNvSpPr txBox="1">
            <a:spLocks noChangeArrowheads="1"/>
          </p:cNvSpPr>
          <p:nvPr/>
        </p:nvSpPr>
        <p:spPr bwMode="auto">
          <a:xfrm>
            <a:off x="8716963" y="6643688"/>
            <a:ext cx="4270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spcBef>
                <a:spcPct val="50000"/>
              </a:spcBef>
              <a:defRPr/>
            </a:pPr>
            <a:fld id="{D81C7560-1A11-4509-B612-1B02F5A06118}" type="slidenum">
              <a:rPr lang="en-CA" altLang="en-US" sz="800" smtClean="0">
                <a:solidFill>
                  <a:schemeClr val="bg2"/>
                </a:solidFill>
                <a:latin typeface="Arial" charset="0"/>
              </a:rPr>
              <a:pPr algn="r" eaLnBrk="1" hangingPunct="1">
                <a:spcBef>
                  <a:spcPct val="50000"/>
                </a:spcBef>
                <a:defRPr/>
              </a:pPr>
              <a:t>‹#›</a:t>
            </a:fld>
            <a:endParaRPr lang="en-CA" altLang="en-US" sz="800" smtClean="0">
              <a:solidFill>
                <a:schemeClr val="bg2"/>
              </a:solidFill>
              <a:latin typeface="Arial" charset="0"/>
            </a:endParaRPr>
          </a:p>
        </p:txBody>
      </p:sp>
      <p:sp>
        <p:nvSpPr>
          <p:cNvPr id="5122" name="Rectangle 2"/>
          <p:cNvSpPr>
            <a:spLocks noGrp="1" noChangeArrowheads="1"/>
          </p:cNvSpPr>
          <p:nvPr>
            <p:ph type="ctrTitle"/>
          </p:nvPr>
        </p:nvSpPr>
        <p:spPr>
          <a:xfrm>
            <a:off x="1257300" y="1524000"/>
            <a:ext cx="6629400" cy="1143000"/>
          </a:xfrm>
        </p:spPr>
        <p:txBody>
          <a:bodyPr/>
          <a:lstStyle>
            <a:lvl1pPr>
              <a:defRPr sz="4400"/>
            </a:lvl1pPr>
          </a:lstStyle>
          <a:p>
            <a:pPr lvl="0"/>
            <a:r>
              <a:rPr lang="en-US" altLang="en-US" noProof="0" dirty="0" smtClean="0"/>
              <a:t>Click to edit Master title style</a:t>
            </a:r>
          </a:p>
        </p:txBody>
      </p:sp>
      <p:sp>
        <p:nvSpPr>
          <p:cNvPr id="5123" name="Rectangle 3"/>
          <p:cNvSpPr>
            <a:spLocks noGrp="1" noChangeArrowheads="1"/>
          </p:cNvSpPr>
          <p:nvPr>
            <p:ph type="subTitle" idx="1"/>
          </p:nvPr>
        </p:nvSpPr>
        <p:spPr>
          <a:xfrm>
            <a:off x="1143000" y="2971800"/>
            <a:ext cx="6858000" cy="990600"/>
          </a:xfrm>
        </p:spPr>
        <p:txBody>
          <a:bodyPr/>
          <a:lstStyle>
            <a:lvl1pPr marL="0" indent="0" algn="ctr">
              <a:buFont typeface="Wingdings" pitchFamily="2" charset="2"/>
              <a:buNone/>
              <a:defRPr>
                <a:solidFill>
                  <a:srgbClr val="D94F00"/>
                </a:solidFill>
              </a:defRPr>
            </a:lvl1pPr>
          </a:lstStyle>
          <a:p>
            <a:pPr lvl="0"/>
            <a:r>
              <a:rPr lang="en-US" altLang="en-US" noProof="0" dirty="0" smtClean="0"/>
              <a:t>Click to edit Master subtitle style</a:t>
            </a:r>
          </a:p>
        </p:txBody>
      </p:sp>
    </p:spTree>
    <p:extLst>
      <p:ext uri="{BB962C8B-B14F-4D97-AF65-F5344CB8AC3E}">
        <p14:creationId xmlns:p14="http://schemas.microsoft.com/office/powerpoint/2010/main" val="20927634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15504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28600"/>
            <a:ext cx="2000250" cy="640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228600"/>
            <a:ext cx="58483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43495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4667839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848132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5724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258109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2962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20542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37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11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0982213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4360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49939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1057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64151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7526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4900" y="17526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025613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31075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600959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865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22267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232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Box 43"/>
          <p:cNvSpPr txBox="1">
            <a:spLocks noChangeArrowheads="1"/>
          </p:cNvSpPr>
          <p:nvPr/>
        </p:nvSpPr>
        <p:spPr bwMode="auto">
          <a:xfrm>
            <a:off x="8716963" y="6643688"/>
            <a:ext cx="4270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spcBef>
                <a:spcPct val="50000"/>
              </a:spcBef>
              <a:defRPr/>
            </a:pPr>
            <a:fld id="{E5923B3F-E7C1-4F3F-88C1-2DBC82340DBD}" type="slidenum">
              <a:rPr lang="en-CA" altLang="en-US" sz="800" smtClean="0">
                <a:solidFill>
                  <a:schemeClr val="bg2"/>
                </a:solidFill>
                <a:latin typeface="Arial" charset="0"/>
              </a:rPr>
              <a:pPr algn="r" eaLnBrk="1" hangingPunct="1">
                <a:spcBef>
                  <a:spcPct val="50000"/>
                </a:spcBef>
                <a:defRPr/>
              </a:pPr>
              <a:t>‹#›</a:t>
            </a:fld>
            <a:endParaRPr lang="en-CA" altLang="en-US" sz="800" smtClean="0">
              <a:solidFill>
                <a:schemeClr val="bg2"/>
              </a:solidFill>
              <a:latin typeface="Arial" charset="0"/>
            </a:endParaRPr>
          </a:p>
        </p:txBody>
      </p:sp>
      <p:sp>
        <p:nvSpPr>
          <p:cNvPr id="1027" name="Rectangle 2"/>
          <p:cNvSpPr>
            <a:spLocks noGrp="1" noChangeArrowheads="1"/>
          </p:cNvSpPr>
          <p:nvPr>
            <p:ph type="title"/>
          </p:nvPr>
        </p:nvSpPr>
        <p:spPr bwMode="auto">
          <a:xfrm>
            <a:off x="838200" y="228600"/>
            <a:ext cx="8001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838200" y="1752600"/>
            <a:ext cx="8001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9" name="Picture 45" descr="fh ppt 9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8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rgbClr val="074B88"/>
          </a:solidFill>
          <a:latin typeface="+mj-lt"/>
          <a:ea typeface="+mj-ea"/>
          <a:cs typeface="+mj-cs"/>
        </a:defRPr>
      </a:lvl1pPr>
      <a:lvl2pPr algn="ctr" rtl="0" eaLnBrk="1" fontAlgn="base" hangingPunct="1">
        <a:spcBef>
          <a:spcPct val="0"/>
        </a:spcBef>
        <a:spcAft>
          <a:spcPct val="0"/>
        </a:spcAft>
        <a:defRPr sz="3200" b="1">
          <a:solidFill>
            <a:srgbClr val="074B88"/>
          </a:solidFill>
          <a:latin typeface="Tahoma" pitchFamily="34" charset="0"/>
        </a:defRPr>
      </a:lvl2pPr>
      <a:lvl3pPr algn="ctr" rtl="0" eaLnBrk="1" fontAlgn="base" hangingPunct="1">
        <a:spcBef>
          <a:spcPct val="0"/>
        </a:spcBef>
        <a:spcAft>
          <a:spcPct val="0"/>
        </a:spcAft>
        <a:defRPr sz="3200" b="1">
          <a:solidFill>
            <a:srgbClr val="074B88"/>
          </a:solidFill>
          <a:latin typeface="Tahoma" pitchFamily="34" charset="0"/>
        </a:defRPr>
      </a:lvl3pPr>
      <a:lvl4pPr algn="ctr" rtl="0" eaLnBrk="1" fontAlgn="base" hangingPunct="1">
        <a:spcBef>
          <a:spcPct val="0"/>
        </a:spcBef>
        <a:spcAft>
          <a:spcPct val="0"/>
        </a:spcAft>
        <a:defRPr sz="3200" b="1">
          <a:solidFill>
            <a:srgbClr val="074B88"/>
          </a:solidFill>
          <a:latin typeface="Tahoma" pitchFamily="34" charset="0"/>
        </a:defRPr>
      </a:lvl4pPr>
      <a:lvl5pPr algn="ctr" rtl="0" eaLnBrk="1" fontAlgn="base" hangingPunct="1">
        <a:spcBef>
          <a:spcPct val="0"/>
        </a:spcBef>
        <a:spcAft>
          <a:spcPct val="0"/>
        </a:spcAft>
        <a:defRPr sz="3200" b="1">
          <a:solidFill>
            <a:srgbClr val="074B88"/>
          </a:solidFill>
          <a:latin typeface="Tahoma" pitchFamily="34" charset="0"/>
        </a:defRPr>
      </a:lvl5pPr>
      <a:lvl6pPr marL="457200" algn="ctr" rtl="0" eaLnBrk="1" fontAlgn="base" hangingPunct="1">
        <a:spcBef>
          <a:spcPct val="0"/>
        </a:spcBef>
        <a:spcAft>
          <a:spcPct val="0"/>
        </a:spcAft>
        <a:defRPr sz="3200" b="1">
          <a:solidFill>
            <a:srgbClr val="074B88"/>
          </a:solidFill>
          <a:latin typeface="Tahoma" pitchFamily="34" charset="0"/>
        </a:defRPr>
      </a:lvl6pPr>
      <a:lvl7pPr marL="914400" algn="ctr" rtl="0" eaLnBrk="1" fontAlgn="base" hangingPunct="1">
        <a:spcBef>
          <a:spcPct val="0"/>
        </a:spcBef>
        <a:spcAft>
          <a:spcPct val="0"/>
        </a:spcAft>
        <a:defRPr sz="3200" b="1">
          <a:solidFill>
            <a:srgbClr val="074B88"/>
          </a:solidFill>
          <a:latin typeface="Tahoma" pitchFamily="34" charset="0"/>
        </a:defRPr>
      </a:lvl7pPr>
      <a:lvl8pPr marL="1371600" algn="ctr" rtl="0" eaLnBrk="1" fontAlgn="base" hangingPunct="1">
        <a:spcBef>
          <a:spcPct val="0"/>
        </a:spcBef>
        <a:spcAft>
          <a:spcPct val="0"/>
        </a:spcAft>
        <a:defRPr sz="3200" b="1">
          <a:solidFill>
            <a:srgbClr val="074B88"/>
          </a:solidFill>
          <a:latin typeface="Tahoma" pitchFamily="34" charset="0"/>
        </a:defRPr>
      </a:lvl8pPr>
      <a:lvl9pPr marL="1828800" algn="ctr" rtl="0" eaLnBrk="1" fontAlgn="base" hangingPunct="1">
        <a:spcBef>
          <a:spcPct val="0"/>
        </a:spcBef>
        <a:spcAft>
          <a:spcPct val="0"/>
        </a:spcAft>
        <a:defRPr sz="3200" b="1">
          <a:solidFill>
            <a:srgbClr val="074B88"/>
          </a:solidFill>
          <a:latin typeface="Tahoma" pitchFamily="34" charset="0"/>
        </a:defRPr>
      </a:lvl9pPr>
    </p:titleStyle>
    <p:bodyStyle>
      <a:lvl1pPr marL="342900" indent="-342900" algn="l" rtl="0" eaLnBrk="1" fontAlgn="base" hangingPunct="1">
        <a:spcBef>
          <a:spcPct val="20000"/>
        </a:spcBef>
        <a:spcAft>
          <a:spcPct val="0"/>
        </a:spcAft>
        <a:buClr>
          <a:srgbClr val="D94F00"/>
        </a:buClr>
        <a:buFont typeface="Wingdings" pitchFamily="2" charset="2"/>
        <a:buChar char="§"/>
        <a:defRPr sz="3200">
          <a:solidFill>
            <a:srgbClr val="074B88"/>
          </a:solidFill>
          <a:latin typeface="+mn-lt"/>
          <a:ea typeface="+mn-ea"/>
          <a:cs typeface="+mn-cs"/>
        </a:defRPr>
      </a:lvl1pPr>
      <a:lvl2pPr marL="742950" indent="-285750" algn="l" rtl="0" eaLnBrk="1" fontAlgn="base" hangingPunct="1">
        <a:spcBef>
          <a:spcPct val="20000"/>
        </a:spcBef>
        <a:spcAft>
          <a:spcPct val="0"/>
        </a:spcAft>
        <a:buClr>
          <a:srgbClr val="D94F00"/>
        </a:buClr>
        <a:buFont typeface="Wingdings" pitchFamily="2" charset="2"/>
        <a:buChar char="§"/>
        <a:defRPr sz="2800">
          <a:solidFill>
            <a:srgbClr val="074B88"/>
          </a:solidFill>
          <a:latin typeface="+mn-lt"/>
        </a:defRPr>
      </a:lvl2pPr>
      <a:lvl3pPr marL="1143000" indent="-228600" algn="l" rtl="0" eaLnBrk="1" fontAlgn="base" hangingPunct="1">
        <a:spcBef>
          <a:spcPct val="20000"/>
        </a:spcBef>
        <a:spcAft>
          <a:spcPct val="0"/>
        </a:spcAft>
        <a:buClr>
          <a:srgbClr val="D94F00"/>
        </a:buClr>
        <a:buFont typeface="Wingdings" pitchFamily="2" charset="2"/>
        <a:buChar char="§"/>
        <a:defRPr sz="2400">
          <a:solidFill>
            <a:srgbClr val="074B88"/>
          </a:solidFill>
          <a:latin typeface="+mn-lt"/>
        </a:defRPr>
      </a:lvl3pPr>
      <a:lvl4pPr marL="1600200" indent="-228600" algn="l" rtl="0" eaLnBrk="1" fontAlgn="base" hangingPunct="1">
        <a:spcBef>
          <a:spcPct val="20000"/>
        </a:spcBef>
        <a:spcAft>
          <a:spcPct val="0"/>
        </a:spcAft>
        <a:buClr>
          <a:srgbClr val="D94F00"/>
        </a:buClr>
        <a:buFont typeface="Wingdings" pitchFamily="2" charset="2"/>
        <a:buChar char="§"/>
        <a:defRPr sz="2000">
          <a:solidFill>
            <a:srgbClr val="074B88"/>
          </a:solidFill>
          <a:latin typeface="+mn-lt"/>
        </a:defRPr>
      </a:lvl4pPr>
      <a:lvl5pPr marL="2057400" indent="-228600" algn="l" rtl="0" eaLnBrk="1" fontAlgn="base" hangingPunct="1">
        <a:spcBef>
          <a:spcPct val="20000"/>
        </a:spcBef>
        <a:spcAft>
          <a:spcPct val="0"/>
        </a:spcAft>
        <a:buClr>
          <a:srgbClr val="D94F00"/>
        </a:buClr>
        <a:buFont typeface="Wingdings" pitchFamily="2" charset="2"/>
        <a:buChar char="§"/>
        <a:defRPr sz="2000">
          <a:solidFill>
            <a:srgbClr val="074B88"/>
          </a:solidFill>
          <a:latin typeface="+mn-lt"/>
        </a:defRPr>
      </a:lvl5pPr>
      <a:lvl6pPr marL="2514600" indent="-228600" algn="l" rtl="0" eaLnBrk="1" fontAlgn="base" hangingPunct="1">
        <a:spcBef>
          <a:spcPct val="20000"/>
        </a:spcBef>
        <a:spcAft>
          <a:spcPct val="0"/>
        </a:spcAft>
        <a:buClr>
          <a:srgbClr val="D94F00"/>
        </a:buClr>
        <a:buFont typeface="Wingdings" pitchFamily="2" charset="2"/>
        <a:buChar char="§"/>
        <a:defRPr sz="2000">
          <a:solidFill>
            <a:srgbClr val="074B88"/>
          </a:solidFill>
          <a:latin typeface="+mn-lt"/>
        </a:defRPr>
      </a:lvl6pPr>
      <a:lvl7pPr marL="2971800" indent="-228600" algn="l" rtl="0" eaLnBrk="1" fontAlgn="base" hangingPunct="1">
        <a:spcBef>
          <a:spcPct val="20000"/>
        </a:spcBef>
        <a:spcAft>
          <a:spcPct val="0"/>
        </a:spcAft>
        <a:buClr>
          <a:srgbClr val="D94F00"/>
        </a:buClr>
        <a:buFont typeface="Wingdings" pitchFamily="2" charset="2"/>
        <a:buChar char="§"/>
        <a:defRPr sz="2000">
          <a:solidFill>
            <a:srgbClr val="074B88"/>
          </a:solidFill>
          <a:latin typeface="+mn-lt"/>
        </a:defRPr>
      </a:lvl7pPr>
      <a:lvl8pPr marL="3429000" indent="-228600" algn="l" rtl="0" eaLnBrk="1" fontAlgn="base" hangingPunct="1">
        <a:spcBef>
          <a:spcPct val="20000"/>
        </a:spcBef>
        <a:spcAft>
          <a:spcPct val="0"/>
        </a:spcAft>
        <a:buClr>
          <a:srgbClr val="D94F00"/>
        </a:buClr>
        <a:buFont typeface="Wingdings" pitchFamily="2" charset="2"/>
        <a:buChar char="§"/>
        <a:defRPr sz="2000">
          <a:solidFill>
            <a:srgbClr val="074B88"/>
          </a:solidFill>
          <a:latin typeface="+mn-lt"/>
        </a:defRPr>
      </a:lvl8pPr>
      <a:lvl9pPr marL="3886200" indent="-228600" algn="l" rtl="0" eaLnBrk="1" fontAlgn="base" hangingPunct="1">
        <a:spcBef>
          <a:spcPct val="20000"/>
        </a:spcBef>
        <a:spcAft>
          <a:spcPct val="0"/>
        </a:spcAft>
        <a:buClr>
          <a:srgbClr val="D94F00"/>
        </a:buClr>
        <a:buFont typeface="Wingdings" pitchFamily="2" charset="2"/>
        <a:buChar char="§"/>
        <a:defRPr sz="2000">
          <a:solidFill>
            <a:srgbClr val="074B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93" name="Rectangle 9"/>
          <p:cNvSpPr>
            <a:spLocks noChangeArrowheads="1"/>
          </p:cNvSpPr>
          <p:nvPr/>
        </p:nvSpPr>
        <p:spPr bwMode="auto">
          <a:xfrm>
            <a:off x="609600" y="251460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b="1">
                <a:solidFill>
                  <a:srgbClr val="074B88"/>
                </a:solidFill>
                <a:latin typeface="Tahoma" pitchFamily="34" charset="0"/>
              </a:defRPr>
            </a:lvl1pPr>
            <a:lvl2pPr algn="ctr">
              <a:defRPr sz="3200" b="1">
                <a:solidFill>
                  <a:srgbClr val="074B88"/>
                </a:solidFill>
                <a:latin typeface="Tahoma" pitchFamily="34" charset="0"/>
              </a:defRPr>
            </a:lvl2pPr>
            <a:lvl3pPr algn="ctr">
              <a:defRPr sz="3200" b="1">
                <a:solidFill>
                  <a:srgbClr val="074B88"/>
                </a:solidFill>
                <a:latin typeface="Tahoma" pitchFamily="34" charset="0"/>
              </a:defRPr>
            </a:lvl3pPr>
            <a:lvl4pPr algn="ctr">
              <a:defRPr sz="3200" b="1">
                <a:solidFill>
                  <a:srgbClr val="074B88"/>
                </a:solidFill>
                <a:latin typeface="Tahoma" pitchFamily="34" charset="0"/>
              </a:defRPr>
            </a:lvl4pPr>
            <a:lvl5pPr algn="ctr">
              <a:defRPr sz="3200" b="1">
                <a:solidFill>
                  <a:srgbClr val="074B88"/>
                </a:solidFill>
                <a:latin typeface="Tahoma" pitchFamily="34" charset="0"/>
              </a:defRPr>
            </a:lvl5pPr>
            <a:lvl6pPr marL="457200" algn="ctr" fontAlgn="base">
              <a:spcBef>
                <a:spcPct val="0"/>
              </a:spcBef>
              <a:spcAft>
                <a:spcPct val="0"/>
              </a:spcAft>
              <a:defRPr sz="3200" b="1">
                <a:solidFill>
                  <a:srgbClr val="074B88"/>
                </a:solidFill>
                <a:latin typeface="Tahoma" pitchFamily="34" charset="0"/>
              </a:defRPr>
            </a:lvl6pPr>
            <a:lvl7pPr marL="914400" algn="ctr" fontAlgn="base">
              <a:spcBef>
                <a:spcPct val="0"/>
              </a:spcBef>
              <a:spcAft>
                <a:spcPct val="0"/>
              </a:spcAft>
              <a:defRPr sz="3200" b="1">
                <a:solidFill>
                  <a:srgbClr val="074B88"/>
                </a:solidFill>
                <a:latin typeface="Tahoma" pitchFamily="34" charset="0"/>
              </a:defRPr>
            </a:lvl7pPr>
            <a:lvl8pPr marL="1371600" algn="ctr" fontAlgn="base">
              <a:spcBef>
                <a:spcPct val="0"/>
              </a:spcBef>
              <a:spcAft>
                <a:spcPct val="0"/>
              </a:spcAft>
              <a:defRPr sz="3200" b="1">
                <a:solidFill>
                  <a:srgbClr val="074B88"/>
                </a:solidFill>
                <a:latin typeface="Tahoma" pitchFamily="34" charset="0"/>
              </a:defRPr>
            </a:lvl8pPr>
            <a:lvl9pPr marL="1828800" algn="ctr" fontAlgn="base">
              <a:spcBef>
                <a:spcPct val="0"/>
              </a:spcBef>
              <a:spcAft>
                <a:spcPct val="0"/>
              </a:spcAft>
              <a:defRPr sz="3200" b="1">
                <a:solidFill>
                  <a:srgbClr val="074B88"/>
                </a:solidFill>
                <a:latin typeface="Tahoma" pitchFamily="34" charset="0"/>
              </a:defRPr>
            </a:lvl9pPr>
          </a:lstStyle>
          <a:p>
            <a:pPr eaLnBrk="1" hangingPunct="1">
              <a:defRPr/>
            </a:pPr>
            <a:r>
              <a:rPr lang="en-US" altLang="en-US" smtClean="0"/>
              <a:t>Click to edit Master section style</a:t>
            </a:r>
          </a:p>
        </p:txBody>
      </p:sp>
      <p:sp>
        <p:nvSpPr>
          <p:cNvPr id="16394" name="Rectangle 10"/>
          <p:cNvSpPr>
            <a:spLocks noChangeArrowheads="1"/>
          </p:cNvSpPr>
          <p:nvPr/>
        </p:nvSpPr>
        <p:spPr bwMode="auto">
          <a:xfrm>
            <a:off x="457200" y="37338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rgbClr val="D94F00"/>
              </a:buClr>
              <a:buFont typeface="Wingdings" pitchFamily="2" charset="2"/>
              <a:defRPr sz="3200">
                <a:solidFill>
                  <a:srgbClr val="074B88"/>
                </a:solidFill>
                <a:latin typeface="Tahoma" pitchFamily="34" charset="0"/>
              </a:defRPr>
            </a:lvl1pPr>
            <a:lvl2pPr algn="ctr">
              <a:spcBef>
                <a:spcPct val="20000"/>
              </a:spcBef>
              <a:buClr>
                <a:srgbClr val="D94F00"/>
              </a:buClr>
              <a:buFont typeface="Wingdings" pitchFamily="2" charset="2"/>
              <a:defRPr sz="2800">
                <a:solidFill>
                  <a:srgbClr val="074B88"/>
                </a:solidFill>
                <a:latin typeface="Tahoma" pitchFamily="34" charset="0"/>
              </a:defRPr>
            </a:lvl2pPr>
            <a:lvl3pPr algn="ctr">
              <a:spcBef>
                <a:spcPct val="20000"/>
              </a:spcBef>
              <a:buClr>
                <a:srgbClr val="D94F00"/>
              </a:buClr>
              <a:buFont typeface="Wingdings" pitchFamily="2" charset="2"/>
              <a:defRPr sz="2400">
                <a:solidFill>
                  <a:srgbClr val="074B88"/>
                </a:solidFill>
                <a:latin typeface="Tahoma" pitchFamily="34" charset="0"/>
              </a:defRPr>
            </a:lvl3pPr>
            <a:lvl4pPr algn="ctr">
              <a:spcBef>
                <a:spcPct val="20000"/>
              </a:spcBef>
              <a:buClr>
                <a:srgbClr val="D94F00"/>
              </a:buClr>
              <a:buFont typeface="Wingdings" pitchFamily="2" charset="2"/>
              <a:defRPr sz="2000">
                <a:solidFill>
                  <a:srgbClr val="074B88"/>
                </a:solidFill>
                <a:latin typeface="Tahoma" pitchFamily="34" charset="0"/>
              </a:defRPr>
            </a:lvl4pPr>
            <a:lvl5pPr algn="ctr">
              <a:spcBef>
                <a:spcPct val="20000"/>
              </a:spcBef>
              <a:buClr>
                <a:srgbClr val="D94F00"/>
              </a:buClr>
              <a:buFont typeface="Wingdings" pitchFamily="2" charset="2"/>
              <a:defRPr sz="2000">
                <a:solidFill>
                  <a:srgbClr val="074B88"/>
                </a:solidFill>
                <a:latin typeface="Tahoma" pitchFamily="34" charset="0"/>
              </a:defRPr>
            </a:lvl5pPr>
            <a:lvl6pPr algn="ctr" fontAlgn="base">
              <a:spcBef>
                <a:spcPct val="20000"/>
              </a:spcBef>
              <a:spcAft>
                <a:spcPct val="0"/>
              </a:spcAft>
              <a:buClr>
                <a:srgbClr val="D94F00"/>
              </a:buClr>
              <a:buFont typeface="Wingdings" pitchFamily="2" charset="2"/>
              <a:defRPr sz="2000">
                <a:solidFill>
                  <a:srgbClr val="074B88"/>
                </a:solidFill>
                <a:latin typeface="Tahoma" pitchFamily="34" charset="0"/>
              </a:defRPr>
            </a:lvl6pPr>
            <a:lvl7pPr algn="ctr" fontAlgn="base">
              <a:spcBef>
                <a:spcPct val="20000"/>
              </a:spcBef>
              <a:spcAft>
                <a:spcPct val="0"/>
              </a:spcAft>
              <a:buClr>
                <a:srgbClr val="D94F00"/>
              </a:buClr>
              <a:buFont typeface="Wingdings" pitchFamily="2" charset="2"/>
              <a:defRPr sz="2000">
                <a:solidFill>
                  <a:srgbClr val="074B88"/>
                </a:solidFill>
                <a:latin typeface="Tahoma" pitchFamily="34" charset="0"/>
              </a:defRPr>
            </a:lvl7pPr>
            <a:lvl8pPr algn="ctr" fontAlgn="base">
              <a:spcBef>
                <a:spcPct val="20000"/>
              </a:spcBef>
              <a:spcAft>
                <a:spcPct val="0"/>
              </a:spcAft>
              <a:buClr>
                <a:srgbClr val="D94F00"/>
              </a:buClr>
              <a:buFont typeface="Wingdings" pitchFamily="2" charset="2"/>
              <a:defRPr sz="2000">
                <a:solidFill>
                  <a:srgbClr val="074B88"/>
                </a:solidFill>
                <a:latin typeface="Tahoma" pitchFamily="34" charset="0"/>
              </a:defRPr>
            </a:lvl8pPr>
            <a:lvl9pPr algn="ctr" fontAlgn="base">
              <a:spcBef>
                <a:spcPct val="20000"/>
              </a:spcBef>
              <a:spcAft>
                <a:spcPct val="0"/>
              </a:spcAft>
              <a:buClr>
                <a:srgbClr val="D94F00"/>
              </a:buClr>
              <a:buFont typeface="Wingdings" pitchFamily="2" charset="2"/>
              <a:defRPr sz="2000">
                <a:solidFill>
                  <a:srgbClr val="074B88"/>
                </a:solidFill>
                <a:latin typeface="Tahoma" pitchFamily="34" charset="0"/>
              </a:defRPr>
            </a:lvl9pPr>
          </a:lstStyle>
          <a:p>
            <a:pPr eaLnBrk="1" hangingPunct="1">
              <a:defRPr/>
            </a:pPr>
            <a:r>
              <a:rPr lang="en-US" altLang="en-US" smtClean="0"/>
              <a:t>Click to edit Master subtitle style</a:t>
            </a:r>
          </a:p>
        </p:txBody>
      </p:sp>
      <p:sp>
        <p:nvSpPr>
          <p:cNvPr id="2052" name="Text Box 13"/>
          <p:cNvSpPr txBox="1">
            <a:spLocks noChangeArrowheads="1"/>
          </p:cNvSpPr>
          <p:nvPr/>
        </p:nvSpPr>
        <p:spPr bwMode="auto">
          <a:xfrm>
            <a:off x="0" y="6477000"/>
            <a:ext cx="53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fld id="{F5344CDB-F932-49B5-912A-285F8384C73A}" type="slidenum">
              <a:rPr lang="en-US" altLang="en-US" sz="800" b="1" smtClean="0">
                <a:solidFill>
                  <a:schemeClr val="bg1"/>
                </a:solidFill>
                <a:latin typeface="Arial" charset="0"/>
              </a:rPr>
              <a:pPr>
                <a:spcBef>
                  <a:spcPct val="50000"/>
                </a:spcBef>
                <a:defRPr/>
              </a:pPr>
              <a:t>‹#›</a:t>
            </a:fld>
            <a:endParaRPr lang="en-US" altLang="en-US" sz="800" b="1" smtClean="0">
              <a:solidFill>
                <a:schemeClr val="bg1"/>
              </a:solidFill>
              <a:latin typeface="Arial" charset="0"/>
            </a:endParaRPr>
          </a:p>
        </p:txBody>
      </p:sp>
      <p:pic>
        <p:nvPicPr>
          <p:cNvPr id="2053" name="Picture 23" descr="fh pp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86475"/>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24"/>
          <p:cNvSpPr txBox="1">
            <a:spLocks noChangeArrowheads="1"/>
          </p:cNvSpPr>
          <p:nvPr/>
        </p:nvSpPr>
        <p:spPr bwMode="auto">
          <a:xfrm>
            <a:off x="8716963" y="6643688"/>
            <a:ext cx="4270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spcBef>
                <a:spcPct val="50000"/>
              </a:spcBef>
              <a:defRPr/>
            </a:pPr>
            <a:fld id="{0A1F1B52-25F5-4BAE-A7CD-9E06B7760C2E}" type="slidenum">
              <a:rPr lang="en-CA" altLang="en-US" sz="800" smtClean="0">
                <a:solidFill>
                  <a:schemeClr val="bg2"/>
                </a:solidFill>
                <a:latin typeface="Arial" charset="0"/>
              </a:rPr>
              <a:pPr algn="r" eaLnBrk="1" hangingPunct="1">
                <a:spcBef>
                  <a:spcPct val="50000"/>
                </a:spcBef>
                <a:defRPr/>
              </a:pPr>
              <a:t>‹#›</a:t>
            </a:fld>
            <a:endParaRPr lang="en-CA" altLang="en-US" sz="800" smtClean="0">
              <a:solidFill>
                <a:schemeClr val="bg2"/>
              </a:solidFill>
              <a:latin typeface="Arial"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3200" b="1">
          <a:solidFill>
            <a:srgbClr val="074B88"/>
          </a:solidFill>
          <a:latin typeface="+mj-lt"/>
          <a:ea typeface="+mj-ea"/>
          <a:cs typeface="+mj-cs"/>
        </a:defRPr>
      </a:lvl1pPr>
      <a:lvl2pPr algn="l" rtl="0" eaLnBrk="0" fontAlgn="base" hangingPunct="0">
        <a:spcBef>
          <a:spcPct val="0"/>
        </a:spcBef>
        <a:spcAft>
          <a:spcPct val="0"/>
        </a:spcAft>
        <a:defRPr sz="3200" b="1">
          <a:solidFill>
            <a:srgbClr val="074B88"/>
          </a:solidFill>
          <a:latin typeface="Tahoma" pitchFamily="34" charset="0"/>
        </a:defRPr>
      </a:lvl2pPr>
      <a:lvl3pPr algn="l" rtl="0" eaLnBrk="0" fontAlgn="base" hangingPunct="0">
        <a:spcBef>
          <a:spcPct val="0"/>
        </a:spcBef>
        <a:spcAft>
          <a:spcPct val="0"/>
        </a:spcAft>
        <a:defRPr sz="3200" b="1">
          <a:solidFill>
            <a:srgbClr val="074B88"/>
          </a:solidFill>
          <a:latin typeface="Tahoma" pitchFamily="34" charset="0"/>
        </a:defRPr>
      </a:lvl3pPr>
      <a:lvl4pPr algn="l" rtl="0" eaLnBrk="0" fontAlgn="base" hangingPunct="0">
        <a:spcBef>
          <a:spcPct val="0"/>
        </a:spcBef>
        <a:spcAft>
          <a:spcPct val="0"/>
        </a:spcAft>
        <a:defRPr sz="3200" b="1">
          <a:solidFill>
            <a:srgbClr val="074B88"/>
          </a:solidFill>
          <a:latin typeface="Tahoma" pitchFamily="34" charset="0"/>
        </a:defRPr>
      </a:lvl4pPr>
      <a:lvl5pPr algn="l" rtl="0" eaLnBrk="0" fontAlgn="base" hangingPunct="0">
        <a:spcBef>
          <a:spcPct val="0"/>
        </a:spcBef>
        <a:spcAft>
          <a:spcPct val="0"/>
        </a:spcAft>
        <a:defRPr sz="3200" b="1">
          <a:solidFill>
            <a:srgbClr val="074B88"/>
          </a:solidFill>
          <a:latin typeface="Tahoma" pitchFamily="34" charset="0"/>
        </a:defRPr>
      </a:lvl5pPr>
      <a:lvl6pPr marL="457200" algn="l" rtl="0" fontAlgn="base">
        <a:spcBef>
          <a:spcPct val="0"/>
        </a:spcBef>
        <a:spcAft>
          <a:spcPct val="0"/>
        </a:spcAft>
        <a:defRPr sz="3200" b="1">
          <a:solidFill>
            <a:srgbClr val="074B88"/>
          </a:solidFill>
          <a:latin typeface="Tahoma" pitchFamily="34" charset="0"/>
        </a:defRPr>
      </a:lvl6pPr>
      <a:lvl7pPr marL="914400" algn="l" rtl="0" fontAlgn="base">
        <a:spcBef>
          <a:spcPct val="0"/>
        </a:spcBef>
        <a:spcAft>
          <a:spcPct val="0"/>
        </a:spcAft>
        <a:defRPr sz="3200" b="1">
          <a:solidFill>
            <a:srgbClr val="074B88"/>
          </a:solidFill>
          <a:latin typeface="Tahoma" pitchFamily="34" charset="0"/>
        </a:defRPr>
      </a:lvl7pPr>
      <a:lvl8pPr marL="1371600" algn="l" rtl="0" fontAlgn="base">
        <a:spcBef>
          <a:spcPct val="0"/>
        </a:spcBef>
        <a:spcAft>
          <a:spcPct val="0"/>
        </a:spcAft>
        <a:defRPr sz="3200" b="1">
          <a:solidFill>
            <a:srgbClr val="074B88"/>
          </a:solidFill>
          <a:latin typeface="Tahoma" pitchFamily="34" charset="0"/>
        </a:defRPr>
      </a:lvl8pPr>
      <a:lvl9pPr marL="1828800" algn="l" rtl="0" fontAlgn="base">
        <a:spcBef>
          <a:spcPct val="0"/>
        </a:spcBef>
        <a:spcAft>
          <a:spcPct val="0"/>
        </a:spcAft>
        <a:defRPr sz="3200" b="1">
          <a:solidFill>
            <a:srgbClr val="074B88"/>
          </a:solidFill>
          <a:latin typeface="Tahoma" pitchFamily="34" charset="0"/>
        </a:defRPr>
      </a:lvl9pPr>
    </p:titleStyle>
    <p:bodyStyle>
      <a:lvl1pPr marL="342900" indent="-342900" algn="l" rtl="0" eaLnBrk="0" fontAlgn="base" hangingPunct="0">
        <a:spcBef>
          <a:spcPct val="20000"/>
        </a:spcBef>
        <a:spcAft>
          <a:spcPct val="0"/>
        </a:spcAft>
        <a:buClr>
          <a:srgbClr val="D94F00"/>
        </a:buClr>
        <a:buFont typeface="Wingdings" pitchFamily="2" charset="2"/>
        <a:buChar char="§"/>
        <a:defRPr sz="3200">
          <a:solidFill>
            <a:srgbClr val="074B88"/>
          </a:solidFill>
          <a:latin typeface="+mn-lt"/>
          <a:ea typeface="+mn-ea"/>
          <a:cs typeface="+mn-cs"/>
        </a:defRPr>
      </a:lvl1pPr>
      <a:lvl2pPr marL="742950" indent="-285750" algn="l" rtl="0" eaLnBrk="0" fontAlgn="base" hangingPunct="0">
        <a:spcBef>
          <a:spcPct val="20000"/>
        </a:spcBef>
        <a:spcAft>
          <a:spcPct val="0"/>
        </a:spcAft>
        <a:buClr>
          <a:srgbClr val="D94F00"/>
        </a:buClr>
        <a:buFont typeface="Wingdings" pitchFamily="2" charset="2"/>
        <a:buChar char="§"/>
        <a:defRPr sz="2800">
          <a:solidFill>
            <a:srgbClr val="074B88"/>
          </a:solidFill>
          <a:latin typeface="+mn-lt"/>
        </a:defRPr>
      </a:lvl2pPr>
      <a:lvl3pPr marL="1143000" indent="-228600" algn="l" rtl="0" eaLnBrk="0" fontAlgn="base" hangingPunct="0">
        <a:spcBef>
          <a:spcPct val="20000"/>
        </a:spcBef>
        <a:spcAft>
          <a:spcPct val="0"/>
        </a:spcAft>
        <a:buClr>
          <a:srgbClr val="D94F00"/>
        </a:buClr>
        <a:buFont typeface="Wingdings" pitchFamily="2" charset="2"/>
        <a:buChar char="§"/>
        <a:defRPr sz="2400">
          <a:solidFill>
            <a:srgbClr val="074B88"/>
          </a:solidFill>
          <a:latin typeface="+mn-lt"/>
        </a:defRPr>
      </a:lvl3pPr>
      <a:lvl4pPr marL="1600200" indent="-228600" algn="l" rtl="0" eaLnBrk="0" fontAlgn="base" hangingPunct="0">
        <a:spcBef>
          <a:spcPct val="20000"/>
        </a:spcBef>
        <a:spcAft>
          <a:spcPct val="0"/>
        </a:spcAft>
        <a:buClr>
          <a:srgbClr val="D94F00"/>
        </a:buClr>
        <a:buFont typeface="Wingdings" pitchFamily="2" charset="2"/>
        <a:buChar char="§"/>
        <a:defRPr sz="2000">
          <a:solidFill>
            <a:srgbClr val="074B88"/>
          </a:solidFill>
          <a:latin typeface="+mn-lt"/>
        </a:defRPr>
      </a:lvl4pPr>
      <a:lvl5pPr marL="2057400" indent="-228600" algn="l" rtl="0" eaLnBrk="0" fontAlgn="base" hangingPunct="0">
        <a:spcBef>
          <a:spcPct val="20000"/>
        </a:spcBef>
        <a:spcAft>
          <a:spcPct val="0"/>
        </a:spcAft>
        <a:buClr>
          <a:srgbClr val="D94F00"/>
        </a:buClr>
        <a:buFont typeface="Wingdings" pitchFamily="2" charset="2"/>
        <a:buChar char="§"/>
        <a:defRPr sz="2000">
          <a:solidFill>
            <a:srgbClr val="074B88"/>
          </a:solidFill>
          <a:latin typeface="+mn-lt"/>
        </a:defRPr>
      </a:lvl5pPr>
      <a:lvl6pPr marL="25146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6pPr>
      <a:lvl7pPr marL="29718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7pPr>
      <a:lvl8pPr marL="34290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8pPr>
      <a:lvl9pPr marL="38862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en-US" altLang="en-US" sz="4000" dirty="0" smtClean="0">
                <a:ea typeface="Verdana" panose="020B0604030504040204" pitchFamily="34" charset="0"/>
                <a:cs typeface="Verdana" panose="020B0604030504040204" pitchFamily="34" charset="0"/>
              </a:rPr>
              <a:t>What’s Going on in BC Now – The Public Health Perspective</a:t>
            </a:r>
          </a:p>
        </p:txBody>
      </p:sp>
      <p:sp>
        <p:nvSpPr>
          <p:cNvPr id="6147" name="Rectangle 5"/>
          <p:cNvSpPr>
            <a:spLocks noGrp="1" noChangeArrowheads="1"/>
          </p:cNvSpPr>
          <p:nvPr>
            <p:ph type="subTitle" idx="1"/>
          </p:nvPr>
        </p:nvSpPr>
        <p:spPr/>
        <p:txBody>
          <a:bodyPr/>
          <a:lstStyle/>
          <a:p>
            <a:r>
              <a:rPr lang="en-CA" altLang="en-US" dirty="0" smtClean="0">
                <a:latin typeface="+mj-lt"/>
                <a:ea typeface="Verdana" panose="020B0604030504040204" pitchFamily="34" charset="0"/>
                <a:cs typeface="Verdana" panose="020B0604030504040204" pitchFamily="34" charset="0"/>
              </a:rPr>
              <a:t>Physician Leadership and the Social Determinants of Health (SDH)</a:t>
            </a:r>
          </a:p>
          <a:p>
            <a:r>
              <a:rPr lang="en-CA" altLang="en-US" sz="2000" dirty="0" smtClean="0">
                <a:latin typeface="+mj-lt"/>
                <a:ea typeface="Verdana" panose="020B0604030504040204" pitchFamily="34" charset="0"/>
                <a:cs typeface="Verdana" panose="020B0604030504040204" pitchFamily="34" charset="0"/>
              </a:rPr>
              <a:t>June 16, 2016</a:t>
            </a:r>
          </a:p>
          <a:p>
            <a:r>
              <a:rPr lang="en-CA" altLang="en-US" sz="2000" dirty="0" smtClean="0">
                <a:latin typeface="+mj-lt"/>
                <a:ea typeface="Verdana" panose="020B0604030504040204" pitchFamily="34" charset="0"/>
                <a:cs typeface="Verdana" panose="020B0604030504040204" pitchFamily="34" charset="0"/>
              </a:rPr>
              <a:t>BC Divisions of Family Practice</a:t>
            </a:r>
          </a:p>
          <a:p>
            <a:r>
              <a:rPr lang="en-CA" altLang="en-US" sz="1800" dirty="0" smtClean="0">
                <a:latin typeface="+mj-lt"/>
                <a:ea typeface="Verdana" panose="020B0604030504040204" pitchFamily="34" charset="0"/>
                <a:cs typeface="Verdana" panose="020B0604030504040204" pitchFamily="34" charset="0"/>
              </a:rPr>
              <a:t>Arlene King, MD, </a:t>
            </a:r>
            <a:r>
              <a:rPr lang="en-CA" altLang="en-US" sz="1800" dirty="0" err="1" smtClean="0">
                <a:latin typeface="+mj-lt"/>
                <a:ea typeface="Verdana" panose="020B0604030504040204" pitchFamily="34" charset="0"/>
                <a:cs typeface="Verdana" panose="020B0604030504040204" pitchFamily="34" charset="0"/>
              </a:rPr>
              <a:t>MHSc</a:t>
            </a:r>
            <a:r>
              <a:rPr lang="en-CA" altLang="en-US" sz="1800" dirty="0" smtClean="0">
                <a:latin typeface="+mj-lt"/>
                <a:ea typeface="Verdana" panose="020B0604030504040204" pitchFamily="34" charset="0"/>
                <a:cs typeface="Verdana" panose="020B0604030504040204" pitchFamily="34" charset="0"/>
              </a:rPr>
              <a:t>, FRCPC, ICD.D</a:t>
            </a:r>
          </a:p>
          <a:p>
            <a:r>
              <a:rPr lang="en-CA" altLang="en-US" sz="1800" dirty="0" smtClean="0">
                <a:latin typeface="+mj-lt"/>
                <a:ea typeface="Verdana" panose="020B0604030504040204" pitchFamily="34" charset="0"/>
                <a:cs typeface="Verdana" panose="020B0604030504040204" pitchFamily="34" charset="0"/>
              </a:rPr>
              <a:t>Executive Medical Director (Interim)</a:t>
            </a:r>
          </a:p>
          <a:p>
            <a:r>
              <a:rPr lang="en-CA" altLang="en-US" sz="1800" dirty="0" smtClean="0">
                <a:latin typeface="+mj-lt"/>
                <a:ea typeface="Verdana" panose="020B0604030504040204" pitchFamily="34" charset="0"/>
                <a:cs typeface="Verdana" panose="020B0604030504040204" pitchFamily="34" charset="0"/>
              </a:rPr>
              <a:t>Population and Public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4000" dirty="0" smtClean="0">
                <a:ea typeface="Verdana" panose="020B0604030504040204" pitchFamily="34" charset="0"/>
                <a:cs typeface="Verdana" panose="020B0604030504040204" pitchFamily="34" charset="0"/>
              </a:rPr>
              <a:t>Creating and Using Data:  My Health My Community </a:t>
            </a:r>
          </a:p>
        </p:txBody>
      </p:sp>
      <p:sp>
        <p:nvSpPr>
          <p:cNvPr id="5123" name="Rectangle 3"/>
          <p:cNvSpPr>
            <a:spLocks noGrp="1" noChangeArrowheads="1"/>
          </p:cNvSpPr>
          <p:nvPr>
            <p:ph type="body" idx="1"/>
          </p:nvPr>
        </p:nvSpPr>
        <p:spPr>
          <a:xfrm>
            <a:off x="838200" y="2112963"/>
            <a:ext cx="8001000" cy="4516437"/>
          </a:xfrm>
        </p:spPr>
        <p:txBody>
          <a:bodyPr/>
          <a:lstStyle/>
          <a:p>
            <a:r>
              <a:rPr lang="en-US" altLang="en-US" dirty="0" smtClean="0">
                <a:latin typeface="+mj-lt"/>
                <a:ea typeface="Verdana" panose="020B0604030504040204" pitchFamily="34" charset="0"/>
                <a:cs typeface="Verdana" panose="020B0604030504040204" pitchFamily="34" charset="0"/>
              </a:rPr>
              <a:t>Conducted from June 2013-July 2014</a:t>
            </a:r>
          </a:p>
          <a:p>
            <a:r>
              <a:rPr lang="en-US" altLang="en-US" dirty="0" smtClean="0">
                <a:latin typeface="+mj-lt"/>
                <a:ea typeface="Verdana" panose="020B0604030504040204" pitchFamily="34" charset="0"/>
                <a:cs typeface="Verdana" panose="020B0604030504040204" pitchFamily="34" charset="0"/>
              </a:rPr>
              <a:t>Vancouver Coastal and Fraser Health residents aged 18 and over</a:t>
            </a:r>
          </a:p>
          <a:p>
            <a:r>
              <a:rPr lang="en-US" altLang="en-US" dirty="0" smtClean="0">
                <a:latin typeface="+mj-lt"/>
                <a:ea typeface="Verdana" panose="020B0604030504040204" pitchFamily="34" charset="0"/>
                <a:cs typeface="Verdana" panose="020B0604030504040204" pitchFamily="34" charset="0"/>
              </a:rPr>
              <a:t>Offered in English, Chinese and Punjabi</a:t>
            </a:r>
          </a:p>
          <a:p>
            <a:r>
              <a:rPr lang="en-US" altLang="en-US" dirty="0" smtClean="0">
                <a:latin typeface="+mj-lt"/>
                <a:ea typeface="Verdana" panose="020B0604030504040204" pitchFamily="34" charset="0"/>
                <a:cs typeface="Verdana" panose="020B0604030504040204" pitchFamily="34" charset="0"/>
              </a:rPr>
              <a:t>Over 33,000 respondents </a:t>
            </a:r>
          </a:p>
          <a:p>
            <a:r>
              <a:rPr lang="en-US" altLang="en-US" dirty="0">
                <a:ea typeface="Verdana" panose="020B0604030504040204" pitchFamily="34" charset="0"/>
                <a:cs typeface="Verdana" panose="020B0604030504040204" pitchFamily="34" charset="0"/>
              </a:rPr>
              <a:t>Data weighted </a:t>
            </a:r>
            <a:r>
              <a:rPr lang="en-US" altLang="en-US" dirty="0" smtClean="0">
                <a:ea typeface="Verdana" panose="020B0604030504040204" pitchFamily="34" charset="0"/>
                <a:cs typeface="Verdana" panose="020B0604030504040204" pitchFamily="34" charset="0"/>
              </a:rPr>
              <a:t>to reflect the population</a:t>
            </a:r>
            <a:endParaRPr lang="en-US" altLang="en-US" dirty="0">
              <a:ea typeface="Verdana" panose="020B0604030504040204" pitchFamily="34" charset="0"/>
              <a:cs typeface="Verdana" panose="020B0604030504040204" pitchFamily="34" charset="0"/>
            </a:endParaRPr>
          </a:p>
        </p:txBody>
      </p:sp>
      <p:sp>
        <p:nvSpPr>
          <p:cNvPr id="2" name="Rectangle 1"/>
          <p:cNvSpPr/>
          <p:nvPr/>
        </p:nvSpPr>
        <p:spPr>
          <a:xfrm>
            <a:off x="2339752" y="5855189"/>
            <a:ext cx="5400600" cy="523220"/>
          </a:xfrm>
          <a:prstGeom prst="rect">
            <a:avLst/>
          </a:prstGeom>
        </p:spPr>
        <p:txBody>
          <a:bodyPr wrap="square">
            <a:spAutoFit/>
          </a:bodyPr>
          <a:lstStyle/>
          <a:p>
            <a:pPr algn="ctr"/>
            <a:r>
              <a:rPr lang="en-CA" sz="2800" b="1" dirty="0" smtClean="0">
                <a:solidFill>
                  <a:srgbClr val="0070C0"/>
                </a:solidFill>
                <a:latin typeface="+mn-lt"/>
              </a:rPr>
              <a:t>www.myhealthmycommunity.org </a:t>
            </a:r>
            <a:endParaRPr lang="en-CA" sz="2800" b="1" dirty="0">
              <a:solidFill>
                <a:srgbClr val="0070C0"/>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smtClean="0"/>
              <a:t>Higher Income, Better Health</a:t>
            </a:r>
            <a:endParaRPr lang="en-CA" sz="4400" dirty="0"/>
          </a:p>
        </p:txBody>
      </p:sp>
      <p:graphicFrame>
        <p:nvGraphicFramePr>
          <p:cNvPr id="5" name="Chart 4"/>
          <p:cNvGraphicFramePr>
            <a:graphicFrameLocks/>
          </p:cNvGraphicFramePr>
          <p:nvPr>
            <p:extLst>
              <p:ext uri="{D42A27DB-BD31-4B8C-83A1-F6EECF244321}">
                <p14:modId xmlns:p14="http://schemas.microsoft.com/office/powerpoint/2010/main" val="2106610202"/>
              </p:ext>
            </p:extLst>
          </p:nvPr>
        </p:nvGraphicFramePr>
        <p:xfrm>
          <a:off x="827584" y="2060848"/>
          <a:ext cx="792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6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smtClean="0"/>
              <a:t>Higher Education, Better Health</a:t>
            </a:r>
            <a:endParaRPr lang="en-CA" sz="4400" dirty="0"/>
          </a:p>
        </p:txBody>
      </p:sp>
      <p:graphicFrame>
        <p:nvGraphicFramePr>
          <p:cNvPr id="4" name="Chart 3"/>
          <p:cNvGraphicFramePr>
            <a:graphicFrameLocks/>
          </p:cNvGraphicFramePr>
          <p:nvPr>
            <p:extLst>
              <p:ext uri="{D42A27DB-BD31-4B8C-83A1-F6EECF244321}">
                <p14:modId xmlns:p14="http://schemas.microsoft.com/office/powerpoint/2010/main" val="533597696"/>
              </p:ext>
            </p:extLst>
          </p:nvPr>
        </p:nvGraphicFramePr>
        <p:xfrm>
          <a:off x="755576" y="1772816"/>
          <a:ext cx="7920000"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941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680120"/>
          </a:xfrm>
        </p:spPr>
        <p:txBody>
          <a:bodyPr/>
          <a:lstStyle/>
          <a:p>
            <a:r>
              <a:rPr lang="en-CA" sz="3600" dirty="0" smtClean="0"/>
              <a:t>Income Inequity and Chronic Diseases</a:t>
            </a:r>
            <a:endParaRPr lang="en-CA" sz="36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05" y="980728"/>
            <a:ext cx="7393335" cy="5709297"/>
          </a:xfrm>
          <a:prstGeom prst="rect">
            <a:avLst/>
          </a:prstGeom>
        </p:spPr>
      </p:pic>
    </p:spTree>
    <p:extLst>
      <p:ext uri="{BB962C8B-B14F-4D97-AF65-F5344CB8AC3E}">
        <p14:creationId xmlns:p14="http://schemas.microsoft.com/office/powerpoint/2010/main" val="2599207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9900"/>
                </a:solidFill>
              </a:rPr>
              <a:t>Health Equity</a:t>
            </a:r>
            <a:endParaRPr lang="en-US" sz="4400" b="1" dirty="0">
              <a:solidFill>
                <a:srgbClr val="FF9900"/>
              </a:solidFill>
            </a:endParaRPr>
          </a:p>
        </p:txBody>
      </p:sp>
      <p:sp>
        <p:nvSpPr>
          <p:cNvPr id="3" name="Content Placeholder 2"/>
          <p:cNvSpPr>
            <a:spLocks noGrp="1"/>
          </p:cNvSpPr>
          <p:nvPr>
            <p:ph sz="half" idx="1"/>
          </p:nvPr>
        </p:nvSpPr>
        <p:spPr>
          <a:xfrm>
            <a:off x="457200" y="1556792"/>
            <a:ext cx="4330824" cy="4968552"/>
          </a:xfrm>
        </p:spPr>
        <p:txBody>
          <a:bodyPr>
            <a:normAutofit fontScale="92500" lnSpcReduction="10000"/>
          </a:bodyPr>
          <a:lstStyle/>
          <a:p>
            <a:pPr>
              <a:buClr>
                <a:srgbClr val="FF9900"/>
              </a:buClr>
            </a:pPr>
            <a:r>
              <a:rPr lang="en-US" b="1" dirty="0" smtClean="0">
                <a:solidFill>
                  <a:srgbClr val="0070C0"/>
                </a:solidFill>
              </a:rPr>
              <a:t>Health Equity Assessment Tools</a:t>
            </a:r>
          </a:p>
          <a:p>
            <a:pPr lvl="1"/>
            <a:r>
              <a:rPr lang="en-US" dirty="0" smtClean="0"/>
              <a:t>Fraser Health</a:t>
            </a:r>
          </a:p>
          <a:p>
            <a:pPr lvl="2"/>
            <a:r>
              <a:rPr lang="en-US" dirty="0" smtClean="0"/>
              <a:t>long and short versions</a:t>
            </a:r>
          </a:p>
          <a:p>
            <a:pPr lvl="2"/>
            <a:r>
              <a:rPr lang="en-US" dirty="0" smtClean="0"/>
              <a:t>Implementation in PPH (long version)</a:t>
            </a:r>
          </a:p>
          <a:p>
            <a:pPr lvl="1"/>
            <a:r>
              <a:rPr lang="en-US" dirty="0" smtClean="0"/>
              <a:t>Community</a:t>
            </a:r>
          </a:p>
          <a:p>
            <a:pPr lvl="2"/>
            <a:r>
              <a:rPr lang="en-US" dirty="0" smtClean="0"/>
              <a:t>In development</a:t>
            </a:r>
          </a:p>
          <a:p>
            <a:pPr lvl="1"/>
            <a:endParaRPr lang="en-US" dirty="0" smtClean="0"/>
          </a:p>
          <a:p>
            <a:pPr>
              <a:buClr>
                <a:srgbClr val="FF9900"/>
              </a:buClr>
            </a:pPr>
            <a:r>
              <a:rPr lang="en-US" b="1" dirty="0" smtClean="0">
                <a:solidFill>
                  <a:srgbClr val="0070C0"/>
                </a:solidFill>
              </a:rPr>
              <a:t>Policy</a:t>
            </a:r>
          </a:p>
          <a:p>
            <a:pPr lvl="1"/>
            <a:r>
              <a:rPr lang="en-US" dirty="0" smtClean="0"/>
              <a:t>Needs assessment</a:t>
            </a:r>
          </a:p>
          <a:p>
            <a:pPr lvl="1"/>
            <a:r>
              <a:rPr lang="en-US" dirty="0" smtClean="0"/>
              <a:t>Health equity/diversity checklist for clinical policy development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196752"/>
            <a:ext cx="3878944" cy="508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02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b="1" dirty="0" smtClean="0">
                <a:solidFill>
                  <a:srgbClr val="FF9900"/>
                </a:solidFill>
              </a:rPr>
              <a:t>Housing and High Health Risk Populations</a:t>
            </a:r>
            <a:endParaRPr lang="en-CA" sz="4400" b="1" dirty="0">
              <a:solidFill>
                <a:srgbClr val="FF9900"/>
              </a:solidFill>
            </a:endParaRPr>
          </a:p>
        </p:txBody>
      </p:sp>
      <p:sp>
        <p:nvSpPr>
          <p:cNvPr id="3" name="Content Placeholder 2"/>
          <p:cNvSpPr>
            <a:spLocks noGrp="1"/>
          </p:cNvSpPr>
          <p:nvPr>
            <p:ph idx="1"/>
          </p:nvPr>
        </p:nvSpPr>
        <p:spPr>
          <a:xfrm>
            <a:off x="457200" y="1600200"/>
            <a:ext cx="8229600" cy="4853136"/>
          </a:xfrm>
        </p:spPr>
        <p:txBody>
          <a:bodyPr>
            <a:normAutofit/>
          </a:bodyPr>
          <a:lstStyle/>
          <a:p>
            <a:pPr lvl="1"/>
            <a:r>
              <a:rPr lang="en-CA" dirty="0" smtClean="0"/>
              <a:t>Mental health and substance use, youth, Aboriginal, women fleeing abuse, seniors, disabilities, homeless</a:t>
            </a:r>
          </a:p>
          <a:p>
            <a:pPr lvl="1"/>
            <a:r>
              <a:rPr lang="en-CA" dirty="0" smtClean="0"/>
              <a:t>Frequent ED users: mental health and addiction issues and complex medical needs and  housing issues (homeless)</a:t>
            </a:r>
          </a:p>
          <a:p>
            <a:pPr lvl="2"/>
            <a:r>
              <a:rPr lang="en-CA" dirty="0"/>
              <a:t>L</a:t>
            </a:r>
            <a:r>
              <a:rPr lang="en-CA" dirty="0" smtClean="0"/>
              <a:t>onger hospital LOS and delays in discharge</a:t>
            </a:r>
          </a:p>
          <a:p>
            <a:pPr lvl="1"/>
            <a:r>
              <a:rPr lang="en-CA" dirty="0" smtClean="0"/>
              <a:t>Shortage of appropriate housing </a:t>
            </a:r>
          </a:p>
        </p:txBody>
      </p:sp>
    </p:spTree>
    <p:extLst>
      <p:ext uri="{BB962C8B-B14F-4D97-AF65-F5344CB8AC3E}">
        <p14:creationId xmlns:p14="http://schemas.microsoft.com/office/powerpoint/2010/main" val="753978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1" dirty="0" smtClean="0">
                <a:solidFill>
                  <a:srgbClr val="FF9900"/>
                </a:solidFill>
              </a:rPr>
              <a:t>Housing - Current work</a:t>
            </a:r>
            <a:endParaRPr lang="en-CA" sz="4400" b="1" dirty="0">
              <a:solidFill>
                <a:srgbClr val="FF9900"/>
              </a:solidFill>
            </a:endParaRPr>
          </a:p>
        </p:txBody>
      </p:sp>
      <p:sp>
        <p:nvSpPr>
          <p:cNvPr id="3" name="Content Placeholder 2"/>
          <p:cNvSpPr>
            <a:spLocks noGrp="1"/>
          </p:cNvSpPr>
          <p:nvPr>
            <p:ph idx="1"/>
          </p:nvPr>
        </p:nvSpPr>
        <p:spPr>
          <a:xfrm>
            <a:off x="467792" y="5107451"/>
            <a:ext cx="7632600" cy="1633917"/>
          </a:xfrm>
        </p:spPr>
        <p:txBody>
          <a:bodyPr>
            <a:normAutofit fontScale="85000" lnSpcReduction="10000"/>
          </a:bodyPr>
          <a:lstStyle/>
          <a:p>
            <a:pPr lvl="1"/>
            <a:r>
              <a:rPr lang="en-CA" dirty="0" smtClean="0">
                <a:solidFill>
                  <a:srgbClr val="0070C0"/>
                </a:solidFill>
              </a:rPr>
              <a:t>Partnership &amp; collaboration </a:t>
            </a:r>
            <a:r>
              <a:rPr lang="en-CA" dirty="0" smtClean="0"/>
              <a:t>with BC Housing, housing providers, municipalities and non-profit agencies</a:t>
            </a:r>
          </a:p>
          <a:p>
            <a:pPr lvl="1"/>
            <a:r>
              <a:rPr lang="en-CA" dirty="0" smtClean="0">
                <a:solidFill>
                  <a:srgbClr val="0070C0"/>
                </a:solidFill>
              </a:rPr>
              <a:t>Reorienting health services</a:t>
            </a:r>
          </a:p>
          <a:p>
            <a:pPr lvl="1"/>
            <a:r>
              <a:rPr lang="en-CA" dirty="0" smtClean="0">
                <a:solidFill>
                  <a:srgbClr val="0070C0"/>
                </a:solidFill>
              </a:rPr>
              <a:t>Asset mapping</a:t>
            </a:r>
            <a:endParaRPr lang="en-CA" dirty="0"/>
          </a:p>
        </p:txBody>
      </p:sp>
      <p:grpSp>
        <p:nvGrpSpPr>
          <p:cNvPr id="5" name="Group 4"/>
          <p:cNvGrpSpPr/>
          <p:nvPr/>
        </p:nvGrpSpPr>
        <p:grpSpPr>
          <a:xfrm>
            <a:off x="0" y="1219200"/>
            <a:ext cx="9180513" cy="4082008"/>
            <a:chOff x="0" y="1219200"/>
            <a:chExt cx="9180513" cy="5400128"/>
          </a:xfrm>
        </p:grpSpPr>
        <p:sp>
          <p:nvSpPr>
            <p:cNvPr id="6" name="Line 3"/>
            <p:cNvSpPr>
              <a:spLocks noChangeShapeType="1"/>
            </p:cNvSpPr>
            <p:nvPr/>
          </p:nvSpPr>
          <p:spPr bwMode="auto">
            <a:xfrm>
              <a:off x="0" y="2590800"/>
              <a:ext cx="9144000" cy="0"/>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7" name="AutoShape 4"/>
            <p:cNvSpPr>
              <a:spLocks noChangeArrowheads="1"/>
            </p:cNvSpPr>
            <p:nvPr/>
          </p:nvSpPr>
          <p:spPr bwMode="auto">
            <a:xfrm>
              <a:off x="0" y="1219200"/>
              <a:ext cx="1905000" cy="1143000"/>
            </a:xfrm>
            <a:prstGeom prst="downArrowCallout">
              <a:avLst>
                <a:gd name="adj1" fmla="val 31667"/>
                <a:gd name="adj2" fmla="val 31667"/>
                <a:gd name="adj3" fmla="val 16667"/>
                <a:gd name="adj4" fmla="val 66667"/>
              </a:avLst>
            </a:prstGeom>
            <a:solidFill>
              <a:schemeClr val="tx1"/>
            </a:solidFill>
            <a:ln w="12700">
              <a:solidFill>
                <a:srgbClr val="A451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b="1" dirty="0">
                  <a:solidFill>
                    <a:schemeClr val="bg1"/>
                  </a:solidFill>
                  <a:latin typeface="Times New Roman" charset="0"/>
                </a:rPr>
                <a:t>Absolute</a:t>
              </a:r>
            </a:p>
            <a:p>
              <a:pPr algn="ctr" eaLnBrk="1" hangingPunct="1"/>
              <a:r>
                <a:rPr lang="en-US" altLang="en-US" b="1" dirty="0">
                  <a:solidFill>
                    <a:schemeClr val="bg1"/>
                  </a:solidFill>
                  <a:latin typeface="Times New Roman" charset="0"/>
                </a:rPr>
                <a:t>Homelessness</a:t>
              </a:r>
            </a:p>
          </p:txBody>
        </p:sp>
        <p:sp>
          <p:nvSpPr>
            <p:cNvPr id="8" name="AutoShape 5"/>
            <p:cNvSpPr>
              <a:spLocks noChangeArrowheads="1"/>
            </p:cNvSpPr>
            <p:nvPr/>
          </p:nvSpPr>
          <p:spPr bwMode="auto">
            <a:xfrm>
              <a:off x="7308304" y="1219200"/>
              <a:ext cx="1872209" cy="1143000"/>
            </a:xfrm>
            <a:prstGeom prst="downArrowCallout">
              <a:avLst>
                <a:gd name="adj1" fmla="val 31667"/>
                <a:gd name="adj2" fmla="val 31667"/>
                <a:gd name="adj3" fmla="val 16667"/>
                <a:gd name="adj4" fmla="val 66667"/>
              </a:avLst>
            </a:prstGeom>
            <a:solidFill>
              <a:schemeClr val="tx1"/>
            </a:solidFill>
            <a:ln w="12700">
              <a:solidFill>
                <a:srgbClr val="A451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b="1" dirty="0">
                  <a:solidFill>
                    <a:schemeClr val="bg1"/>
                  </a:solidFill>
                  <a:latin typeface="Times New Roman" charset="0"/>
                </a:rPr>
                <a:t>At-Risk of</a:t>
              </a:r>
            </a:p>
            <a:p>
              <a:pPr algn="ctr" eaLnBrk="1" hangingPunct="1"/>
              <a:r>
                <a:rPr lang="en-US" altLang="en-US" b="1" dirty="0">
                  <a:solidFill>
                    <a:schemeClr val="bg1"/>
                  </a:solidFill>
                  <a:latin typeface="Times New Roman" charset="0"/>
                </a:rPr>
                <a:t>Homelessness</a:t>
              </a:r>
            </a:p>
          </p:txBody>
        </p:sp>
        <p:sp>
          <p:nvSpPr>
            <p:cNvPr id="9" name="AutoShape 6"/>
            <p:cNvSpPr>
              <a:spLocks noChangeArrowheads="1"/>
            </p:cNvSpPr>
            <p:nvPr/>
          </p:nvSpPr>
          <p:spPr bwMode="auto">
            <a:xfrm>
              <a:off x="0" y="2667000"/>
              <a:ext cx="796401" cy="906016"/>
            </a:xfrm>
            <a:prstGeom prst="upArrowCallout">
              <a:avLst>
                <a:gd name="adj1" fmla="val 25000"/>
                <a:gd name="adj2" fmla="val 25000"/>
                <a:gd name="adj3" fmla="val 31579"/>
                <a:gd name="adj4" fmla="val 6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chemeClr val="bg1"/>
                  </a:solidFill>
                  <a:latin typeface="Times New Roman" charset="0"/>
                </a:rPr>
                <a:t>Streets</a:t>
              </a:r>
            </a:p>
          </p:txBody>
        </p:sp>
        <p:sp>
          <p:nvSpPr>
            <p:cNvPr id="10" name="AutoShape 7"/>
            <p:cNvSpPr>
              <a:spLocks noChangeArrowheads="1"/>
            </p:cNvSpPr>
            <p:nvPr/>
          </p:nvSpPr>
          <p:spPr bwMode="auto">
            <a:xfrm>
              <a:off x="683568" y="2667000"/>
              <a:ext cx="1293933" cy="3124200"/>
            </a:xfrm>
            <a:prstGeom prst="upArrowCallout">
              <a:avLst>
                <a:gd name="adj1" fmla="val 15000"/>
                <a:gd name="adj2" fmla="val 23611"/>
                <a:gd name="adj3" fmla="val 48810"/>
                <a:gd name="adj4" fmla="val 70986"/>
              </a:avLst>
            </a:prstGeom>
            <a:solidFill>
              <a:srgbClr val="92D05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074B88"/>
                  </a:solidFill>
                  <a:latin typeface="Times New Roman" charset="0"/>
                </a:rPr>
                <a:t>Cold</a:t>
              </a:r>
              <a:r>
                <a:rPr lang="en-US" altLang="en-US" dirty="0">
                  <a:solidFill>
                    <a:schemeClr val="bg1"/>
                  </a:solidFill>
                  <a:latin typeface="Times New Roman" charset="0"/>
                </a:rPr>
                <a:t> </a:t>
              </a:r>
              <a:r>
                <a:rPr lang="en-US" altLang="en-US" dirty="0">
                  <a:solidFill>
                    <a:srgbClr val="074B88"/>
                  </a:solidFill>
                  <a:latin typeface="Times New Roman" charset="0"/>
                </a:rPr>
                <a:t>Wet</a:t>
              </a:r>
            </a:p>
            <a:p>
              <a:pPr algn="ctr" eaLnBrk="1" hangingPunct="1"/>
              <a:r>
                <a:rPr lang="en-US" altLang="en-US" dirty="0">
                  <a:solidFill>
                    <a:srgbClr val="074B88"/>
                  </a:solidFill>
                  <a:latin typeface="Times New Roman" charset="0"/>
                </a:rPr>
                <a:t>Weather</a:t>
              </a:r>
            </a:p>
            <a:p>
              <a:pPr algn="ctr" eaLnBrk="1" hangingPunct="1"/>
              <a:r>
                <a:rPr lang="en-US" altLang="en-US" dirty="0">
                  <a:solidFill>
                    <a:srgbClr val="074B88"/>
                  </a:solidFill>
                  <a:latin typeface="Times New Roman" charset="0"/>
                </a:rPr>
                <a:t>Emergency</a:t>
              </a:r>
            </a:p>
            <a:p>
              <a:pPr algn="ctr" eaLnBrk="1" hangingPunct="1"/>
              <a:r>
                <a:rPr lang="en-US" altLang="en-US" dirty="0">
                  <a:solidFill>
                    <a:srgbClr val="074B88"/>
                  </a:solidFill>
                  <a:latin typeface="Times New Roman" charset="0"/>
                </a:rPr>
                <a:t>Shelters</a:t>
              </a:r>
            </a:p>
          </p:txBody>
        </p:sp>
        <p:sp>
          <p:nvSpPr>
            <p:cNvPr id="11" name="AutoShape 8"/>
            <p:cNvSpPr>
              <a:spLocks noChangeArrowheads="1"/>
            </p:cNvSpPr>
            <p:nvPr/>
          </p:nvSpPr>
          <p:spPr bwMode="auto">
            <a:xfrm>
              <a:off x="1977501" y="2660342"/>
              <a:ext cx="938315" cy="1371600"/>
            </a:xfrm>
            <a:prstGeom prst="upArrowCallout">
              <a:avLst>
                <a:gd name="adj1" fmla="val 25000"/>
                <a:gd name="adj2" fmla="val 25000"/>
                <a:gd name="adj3" fmla="val 26087"/>
                <a:gd name="adj4" fmla="val 66667"/>
              </a:avLst>
            </a:prstGeom>
            <a:solidFill>
              <a:srgbClr val="92D05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074B88"/>
                  </a:solidFill>
                  <a:latin typeface="Times New Roman" charset="0"/>
                </a:rPr>
                <a:t>Shelters</a:t>
              </a:r>
            </a:p>
          </p:txBody>
        </p:sp>
        <p:sp>
          <p:nvSpPr>
            <p:cNvPr id="12" name="AutoShape 9"/>
            <p:cNvSpPr>
              <a:spLocks noChangeArrowheads="1"/>
            </p:cNvSpPr>
            <p:nvPr/>
          </p:nvSpPr>
          <p:spPr bwMode="auto">
            <a:xfrm>
              <a:off x="3941068" y="2667000"/>
              <a:ext cx="1338064" cy="3352800"/>
            </a:xfrm>
            <a:prstGeom prst="upArrowCallout">
              <a:avLst>
                <a:gd name="adj1" fmla="val 15000"/>
                <a:gd name="adj2" fmla="val 23611"/>
                <a:gd name="adj3" fmla="val 47126"/>
                <a:gd name="adj4" fmla="val 67172"/>
              </a:avLst>
            </a:prstGeom>
            <a:solidFill>
              <a:srgbClr val="92D05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074B88"/>
                  </a:solidFill>
                  <a:latin typeface="Times New Roman" charset="0"/>
                </a:rPr>
                <a:t>Supported</a:t>
              </a:r>
            </a:p>
            <a:p>
              <a:pPr algn="ctr" eaLnBrk="1" hangingPunct="1"/>
              <a:r>
                <a:rPr lang="en-US" altLang="en-US" dirty="0">
                  <a:solidFill>
                    <a:srgbClr val="074B88"/>
                  </a:solidFill>
                  <a:latin typeface="Times New Roman" charset="0"/>
                </a:rPr>
                <a:t>Housing; </a:t>
              </a:r>
            </a:p>
            <a:p>
              <a:pPr algn="ctr" eaLnBrk="1" hangingPunct="1"/>
              <a:r>
                <a:rPr lang="en-US" altLang="en-US" dirty="0">
                  <a:solidFill>
                    <a:srgbClr val="074B88"/>
                  </a:solidFill>
                  <a:latin typeface="Times New Roman" charset="0"/>
                </a:rPr>
                <a:t>Transition</a:t>
              </a:r>
            </a:p>
            <a:p>
              <a:pPr algn="ctr" eaLnBrk="1" hangingPunct="1"/>
              <a:r>
                <a:rPr lang="en-US" altLang="en-US" dirty="0">
                  <a:solidFill>
                    <a:srgbClr val="074B88"/>
                  </a:solidFill>
                  <a:latin typeface="Times New Roman" charset="0"/>
                </a:rPr>
                <a:t>House; </a:t>
              </a:r>
            </a:p>
            <a:p>
              <a:pPr algn="ctr" eaLnBrk="1" hangingPunct="1"/>
              <a:r>
                <a:rPr lang="en-US" altLang="en-US" dirty="0">
                  <a:solidFill>
                    <a:srgbClr val="074B88"/>
                  </a:solidFill>
                  <a:latin typeface="Times New Roman" charset="0"/>
                </a:rPr>
                <a:t>Youth Safe</a:t>
              </a:r>
            </a:p>
            <a:p>
              <a:pPr algn="ctr" eaLnBrk="1" hangingPunct="1"/>
              <a:r>
                <a:rPr lang="en-US" altLang="en-US" dirty="0">
                  <a:solidFill>
                    <a:srgbClr val="074B88"/>
                  </a:solidFill>
                  <a:latin typeface="Times New Roman" charset="0"/>
                </a:rPr>
                <a:t>House</a:t>
              </a:r>
              <a:r>
                <a:rPr lang="en-US" altLang="en-US" dirty="0">
                  <a:solidFill>
                    <a:srgbClr val="0070C0"/>
                  </a:solidFill>
                  <a:latin typeface="Times New Roman" charset="0"/>
                </a:rPr>
                <a:t>s</a:t>
              </a:r>
            </a:p>
          </p:txBody>
        </p:sp>
        <p:sp>
          <p:nvSpPr>
            <p:cNvPr id="13" name="AutoShape 10"/>
            <p:cNvSpPr>
              <a:spLocks noChangeArrowheads="1"/>
            </p:cNvSpPr>
            <p:nvPr/>
          </p:nvSpPr>
          <p:spPr bwMode="auto">
            <a:xfrm>
              <a:off x="5220072" y="2667000"/>
              <a:ext cx="1471842" cy="1181100"/>
            </a:xfrm>
            <a:prstGeom prst="upArrowCallout">
              <a:avLst>
                <a:gd name="adj1" fmla="val 25000"/>
                <a:gd name="adj2" fmla="val 25000"/>
                <a:gd name="adj3" fmla="val 18182"/>
                <a:gd name="adj4" fmla="val 6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chemeClr val="bg1"/>
                  </a:solidFill>
                  <a:latin typeface="Times New Roman" charset="0"/>
                </a:rPr>
                <a:t>Independent</a:t>
              </a:r>
            </a:p>
            <a:p>
              <a:pPr algn="ctr" eaLnBrk="1" hangingPunct="1"/>
              <a:r>
                <a:rPr lang="en-US" altLang="en-US" dirty="0">
                  <a:solidFill>
                    <a:schemeClr val="bg1"/>
                  </a:solidFill>
                  <a:latin typeface="Times New Roman" charset="0"/>
                </a:rPr>
                <a:t>Living</a:t>
              </a:r>
            </a:p>
          </p:txBody>
        </p:sp>
        <p:sp>
          <p:nvSpPr>
            <p:cNvPr id="14" name="AutoShape 11"/>
            <p:cNvSpPr>
              <a:spLocks noChangeArrowheads="1"/>
            </p:cNvSpPr>
            <p:nvPr/>
          </p:nvSpPr>
          <p:spPr bwMode="auto">
            <a:xfrm>
              <a:off x="6654600" y="2506551"/>
              <a:ext cx="1295400" cy="2994248"/>
            </a:xfrm>
            <a:prstGeom prst="upArrowCallout">
              <a:avLst>
                <a:gd name="adj1" fmla="val 25000"/>
                <a:gd name="adj2" fmla="val 25000"/>
                <a:gd name="adj3" fmla="val 35530"/>
                <a:gd name="adj4" fmla="val 57199"/>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chemeClr val="bg1"/>
                  </a:solidFill>
                  <a:latin typeface="Times New Roman" charset="0"/>
                </a:rPr>
                <a:t>Subsidized</a:t>
              </a:r>
            </a:p>
            <a:p>
              <a:pPr algn="ctr" eaLnBrk="1" hangingPunct="1"/>
              <a:r>
                <a:rPr lang="en-US" altLang="en-US" dirty="0">
                  <a:solidFill>
                    <a:schemeClr val="bg1"/>
                  </a:solidFill>
                  <a:latin typeface="Times New Roman" charset="0"/>
                </a:rPr>
                <a:t>Housing</a:t>
              </a:r>
            </a:p>
          </p:txBody>
        </p:sp>
        <p:sp>
          <p:nvSpPr>
            <p:cNvPr id="15" name="AutoShape 14"/>
            <p:cNvSpPr>
              <a:spLocks noChangeArrowheads="1"/>
            </p:cNvSpPr>
            <p:nvPr/>
          </p:nvSpPr>
          <p:spPr bwMode="auto">
            <a:xfrm>
              <a:off x="2940596" y="2667000"/>
              <a:ext cx="1008484" cy="1371599"/>
            </a:xfrm>
            <a:prstGeom prst="upArrowCallout">
              <a:avLst>
                <a:gd name="adj1" fmla="val 25000"/>
                <a:gd name="adj2" fmla="val 25000"/>
                <a:gd name="adj3" fmla="val 26087"/>
                <a:gd name="adj4" fmla="val 6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chemeClr val="bg1"/>
                  </a:solidFill>
                  <a:latin typeface="Times New Roman" charset="0"/>
                </a:rPr>
                <a:t>Couch</a:t>
              </a:r>
            </a:p>
            <a:p>
              <a:pPr algn="ctr" eaLnBrk="1" hangingPunct="1"/>
              <a:r>
                <a:rPr lang="en-US" altLang="en-US" dirty="0">
                  <a:solidFill>
                    <a:schemeClr val="bg1"/>
                  </a:solidFill>
                  <a:latin typeface="Times New Roman" charset="0"/>
                </a:rPr>
                <a:t>Surfing</a:t>
              </a:r>
            </a:p>
          </p:txBody>
        </p:sp>
        <p:sp>
          <p:nvSpPr>
            <p:cNvPr id="16" name="AutoShape 15"/>
            <p:cNvSpPr>
              <a:spLocks noChangeArrowheads="1"/>
            </p:cNvSpPr>
            <p:nvPr/>
          </p:nvSpPr>
          <p:spPr bwMode="auto">
            <a:xfrm>
              <a:off x="7950000" y="2456518"/>
              <a:ext cx="1194000" cy="4162810"/>
            </a:xfrm>
            <a:prstGeom prst="upArrowCallout">
              <a:avLst>
                <a:gd name="adj1" fmla="val 25000"/>
                <a:gd name="adj2" fmla="val 25000"/>
                <a:gd name="adj3" fmla="val 46667"/>
                <a:gd name="adj4" fmla="val 71972"/>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chemeClr val="bg1"/>
                  </a:solidFill>
                  <a:latin typeface="Times New Roman" charset="0"/>
                </a:rPr>
                <a:t>Affordable</a:t>
              </a:r>
            </a:p>
            <a:p>
              <a:pPr algn="ctr" eaLnBrk="1" hangingPunct="1"/>
              <a:r>
                <a:rPr lang="en-US" altLang="en-US" dirty="0">
                  <a:solidFill>
                    <a:schemeClr val="bg1"/>
                  </a:solidFill>
                  <a:latin typeface="Times New Roman" charset="0"/>
                </a:rPr>
                <a:t>Rental</a:t>
              </a:r>
            </a:p>
            <a:p>
              <a:pPr algn="ctr" eaLnBrk="1" hangingPunct="1"/>
              <a:r>
                <a:rPr lang="en-US" altLang="en-US" dirty="0">
                  <a:solidFill>
                    <a:schemeClr val="bg1"/>
                  </a:solidFill>
                  <a:latin typeface="Times New Roman" charset="0"/>
                </a:rPr>
                <a:t>Housing</a:t>
              </a:r>
            </a:p>
            <a:p>
              <a:pPr algn="ctr" eaLnBrk="1" hangingPunct="1"/>
              <a:r>
                <a:rPr lang="en-US" altLang="en-US" dirty="0">
                  <a:solidFill>
                    <a:schemeClr val="bg1"/>
                  </a:solidFill>
                  <a:latin typeface="Times New Roman" charset="0"/>
                </a:rPr>
                <a:t>SRO</a:t>
              </a:r>
            </a:p>
            <a:p>
              <a:pPr algn="ctr" eaLnBrk="1" hangingPunct="1"/>
              <a:r>
                <a:rPr lang="en-US" altLang="en-US" dirty="0" err="1">
                  <a:solidFill>
                    <a:schemeClr val="bg1"/>
                  </a:solidFill>
                  <a:latin typeface="Times New Roman" charset="0"/>
                </a:rPr>
                <a:t>Apts</a:t>
              </a:r>
              <a:endParaRPr lang="en-US" altLang="en-US" dirty="0">
                <a:solidFill>
                  <a:schemeClr val="bg1"/>
                </a:solidFill>
                <a:latin typeface="Times New Roman" charset="0"/>
              </a:endParaRPr>
            </a:p>
            <a:p>
              <a:pPr algn="ctr" eaLnBrk="1" hangingPunct="1"/>
              <a:r>
                <a:rPr lang="en-US" altLang="en-US" dirty="0">
                  <a:solidFill>
                    <a:schemeClr val="bg1"/>
                  </a:solidFill>
                  <a:latin typeface="Times New Roman" charset="0"/>
                </a:rPr>
                <a:t>Single</a:t>
              </a:r>
            </a:p>
            <a:p>
              <a:pPr algn="ctr" eaLnBrk="1" hangingPunct="1"/>
              <a:r>
                <a:rPr lang="en-US" altLang="en-US" dirty="0">
                  <a:solidFill>
                    <a:schemeClr val="bg1"/>
                  </a:solidFill>
                  <a:latin typeface="Times New Roman" charset="0"/>
                </a:rPr>
                <a:t>Family</a:t>
              </a:r>
            </a:p>
            <a:p>
              <a:pPr algn="ctr" eaLnBrk="1" hangingPunct="1"/>
              <a:r>
                <a:rPr lang="en-US" altLang="en-US" dirty="0">
                  <a:solidFill>
                    <a:schemeClr val="bg1"/>
                  </a:solidFill>
                  <a:latin typeface="Times New Roman" charset="0"/>
                </a:rPr>
                <a:t>Housing</a:t>
              </a:r>
            </a:p>
          </p:txBody>
        </p:sp>
      </p:grpSp>
    </p:spTree>
    <p:extLst>
      <p:ext uri="{BB962C8B-B14F-4D97-AF65-F5344CB8AC3E}">
        <p14:creationId xmlns:p14="http://schemas.microsoft.com/office/powerpoint/2010/main" val="3840787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57"/>
            <a:ext cx="9144000" cy="519748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0173"/>
          <a:stretch/>
        </p:blipFill>
        <p:spPr>
          <a:xfrm>
            <a:off x="6012160" y="1116722"/>
            <a:ext cx="2955848" cy="3168353"/>
          </a:xfrm>
          <a:prstGeom prst="rect">
            <a:avLst/>
          </a:prstGeom>
          <a:ln w="25400">
            <a:solidFill>
              <a:srgbClr val="000000"/>
            </a:solidFill>
          </a:ln>
        </p:spPr>
      </p:pic>
      <p:sp>
        <p:nvSpPr>
          <p:cNvPr id="5" name="TextBox 4"/>
          <p:cNvSpPr txBox="1"/>
          <p:nvPr/>
        </p:nvSpPr>
        <p:spPr>
          <a:xfrm>
            <a:off x="755576" y="109081"/>
            <a:ext cx="7374226" cy="707886"/>
          </a:xfrm>
          <a:prstGeom prst="rect">
            <a:avLst/>
          </a:prstGeom>
          <a:noFill/>
        </p:spPr>
        <p:txBody>
          <a:bodyPr wrap="square" rtlCol="0">
            <a:spAutoFit/>
          </a:bodyPr>
          <a:lstStyle/>
          <a:p>
            <a:r>
              <a:rPr lang="en-CA" sz="2000" b="1" dirty="0" smtClean="0">
                <a:solidFill>
                  <a:srgbClr val="FF9900"/>
                </a:solidFill>
              </a:rPr>
              <a:t>Housing Resources: High Health Risk Populations  in Priority Communities:  </a:t>
            </a:r>
            <a:r>
              <a:rPr lang="en-CA" sz="1600" dirty="0" smtClean="0"/>
              <a:t>Abbotsford, Maple Ridge, New Westminster, Surrey, Tri-Cities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5085264"/>
            <a:ext cx="720000" cy="720000"/>
          </a:xfrm>
          <a:prstGeom prst="rect">
            <a:avLst/>
          </a:prstGeom>
        </p:spPr>
      </p:pic>
    </p:spTree>
    <p:extLst>
      <p:ext uri="{BB962C8B-B14F-4D97-AF65-F5344CB8AC3E}">
        <p14:creationId xmlns:p14="http://schemas.microsoft.com/office/powerpoint/2010/main" val="2580694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 y="1340768"/>
            <a:ext cx="9149252" cy="408035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5075"/>
          <a:stretch/>
        </p:blipFill>
        <p:spPr>
          <a:xfrm>
            <a:off x="251521" y="1484784"/>
            <a:ext cx="1863882" cy="3024336"/>
          </a:xfrm>
          <a:prstGeom prst="rect">
            <a:avLst/>
          </a:prstGeom>
          <a:ln w="25400">
            <a:solidFill>
              <a:srgbClr val="000000"/>
            </a:solidFill>
          </a:ln>
        </p:spPr>
      </p:pic>
      <p:sp>
        <p:nvSpPr>
          <p:cNvPr id="6" name="TextBox 5"/>
          <p:cNvSpPr txBox="1"/>
          <p:nvPr/>
        </p:nvSpPr>
        <p:spPr>
          <a:xfrm>
            <a:off x="755616" y="150467"/>
            <a:ext cx="7643984" cy="1323439"/>
          </a:xfrm>
          <a:prstGeom prst="rect">
            <a:avLst/>
          </a:prstGeom>
          <a:noFill/>
        </p:spPr>
        <p:txBody>
          <a:bodyPr wrap="square" rtlCol="0">
            <a:spAutoFit/>
          </a:bodyPr>
          <a:lstStyle/>
          <a:p>
            <a:r>
              <a:rPr lang="en-CA" sz="4000" b="1" dirty="0" smtClean="0">
                <a:solidFill>
                  <a:srgbClr val="FF9900"/>
                </a:solidFill>
              </a:rPr>
              <a:t>Health Services at Maple Ridge </a:t>
            </a:r>
            <a:r>
              <a:rPr lang="en-CA" sz="3900" b="1" dirty="0" smtClean="0">
                <a:solidFill>
                  <a:srgbClr val="FF9900"/>
                </a:solidFill>
              </a:rPr>
              <a:t>Homeless</a:t>
            </a:r>
            <a:r>
              <a:rPr lang="en-CA" sz="4000" b="1" dirty="0" smtClean="0">
                <a:solidFill>
                  <a:srgbClr val="FF9900"/>
                </a:solidFill>
              </a:rPr>
              <a:t> Shelters</a:t>
            </a:r>
            <a:endParaRPr lang="en-CA" sz="4000" b="1" dirty="0">
              <a:solidFill>
                <a:srgbClr val="FF99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616" y="4581128"/>
            <a:ext cx="720000" cy="720000"/>
          </a:xfrm>
          <a:prstGeom prst="rect">
            <a:avLst/>
          </a:prstGeom>
        </p:spPr>
      </p:pic>
      <p:grpSp>
        <p:nvGrpSpPr>
          <p:cNvPr id="2" name="Group 1"/>
          <p:cNvGrpSpPr/>
          <p:nvPr/>
        </p:nvGrpSpPr>
        <p:grpSpPr>
          <a:xfrm>
            <a:off x="3122337" y="4024982"/>
            <a:ext cx="2016224" cy="1060202"/>
            <a:chOff x="4788024" y="3779999"/>
            <a:chExt cx="2016224" cy="1060202"/>
          </a:xfrm>
        </p:grpSpPr>
        <p:sp>
          <p:nvSpPr>
            <p:cNvPr id="8" name="Rounded Rectangle 7"/>
            <p:cNvSpPr/>
            <p:nvPr/>
          </p:nvSpPr>
          <p:spPr>
            <a:xfrm>
              <a:off x="4788024" y="4005063"/>
              <a:ext cx="2016224" cy="8351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Caring Place</a:t>
              </a:r>
            </a:p>
            <a:p>
              <a:pPr algn="ctr"/>
              <a:r>
                <a:rPr lang="en-CA" sz="1600" dirty="0" smtClean="0">
                  <a:solidFill>
                    <a:schemeClr val="tx1"/>
                  </a:solidFill>
                </a:rPr>
                <a:t>(year-round emergency shelter)</a:t>
              </a:r>
              <a:endParaRPr lang="en-CA" sz="1600" dirty="0">
                <a:solidFill>
                  <a:schemeClr val="tx1"/>
                </a:solidFill>
              </a:endParaRPr>
            </a:p>
          </p:txBody>
        </p:sp>
        <p:cxnSp>
          <p:nvCxnSpPr>
            <p:cNvPr id="9" name="Straight Arrow Connector 8"/>
            <p:cNvCxnSpPr/>
            <p:nvPr/>
          </p:nvCxnSpPr>
          <p:spPr>
            <a:xfrm flipV="1">
              <a:off x="6120172" y="3779999"/>
              <a:ext cx="612068" cy="22506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4932040" y="3284984"/>
            <a:ext cx="928194" cy="852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p:cNvGrpSpPr/>
          <p:nvPr/>
        </p:nvGrpSpPr>
        <p:grpSpPr>
          <a:xfrm>
            <a:off x="6967535" y="3120588"/>
            <a:ext cx="1995937" cy="641285"/>
            <a:chOff x="7560840" y="3840668"/>
            <a:chExt cx="1995937" cy="641285"/>
          </a:xfrm>
        </p:grpSpPr>
        <p:sp>
          <p:nvSpPr>
            <p:cNvPr id="13" name="Rounded Rectangle 12"/>
            <p:cNvSpPr/>
            <p:nvPr/>
          </p:nvSpPr>
          <p:spPr>
            <a:xfrm>
              <a:off x="7973617" y="3840668"/>
              <a:ext cx="1583160" cy="6412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Winter Shelter</a:t>
              </a:r>
            </a:p>
            <a:p>
              <a:pPr algn="ctr"/>
              <a:r>
                <a:rPr lang="en-CA" sz="1600" dirty="0" smtClean="0">
                  <a:solidFill>
                    <a:schemeClr val="tx1"/>
                  </a:solidFill>
                </a:rPr>
                <a:t>- </a:t>
              </a:r>
              <a:r>
                <a:rPr lang="en-CA" sz="1400" dirty="0" smtClean="0">
                  <a:solidFill>
                    <a:schemeClr val="tx1"/>
                  </a:solidFill>
                </a:rPr>
                <a:t>Closing Jun 2016</a:t>
              </a:r>
              <a:endParaRPr lang="en-CA" sz="1400" dirty="0">
                <a:solidFill>
                  <a:schemeClr val="tx1"/>
                </a:solidFill>
              </a:endParaRPr>
            </a:p>
          </p:txBody>
        </p:sp>
        <p:cxnSp>
          <p:nvCxnSpPr>
            <p:cNvPr id="14" name="Straight Arrow Connector 13"/>
            <p:cNvCxnSpPr/>
            <p:nvPr/>
          </p:nvCxnSpPr>
          <p:spPr>
            <a:xfrm flipH="1">
              <a:off x="7560840" y="4161310"/>
              <a:ext cx="396551" cy="0"/>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5860234" y="2852936"/>
            <a:ext cx="1107301" cy="935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95616" y="5589240"/>
            <a:ext cx="7344736" cy="646331"/>
          </a:xfrm>
          <a:prstGeom prst="rect">
            <a:avLst/>
          </a:prstGeom>
          <a:noFill/>
        </p:spPr>
        <p:txBody>
          <a:bodyPr wrap="square" rtlCol="0">
            <a:spAutoFit/>
          </a:bodyPr>
          <a:lstStyle/>
          <a:p>
            <a:r>
              <a:rPr lang="en-CA" dirty="0" smtClean="0"/>
              <a:t>Working together with BC Housing, Maple Ridge Council and other community partners to identify solutions</a:t>
            </a:r>
            <a:endParaRPr lang="en-CA" dirty="0"/>
          </a:p>
        </p:txBody>
      </p:sp>
    </p:spTree>
    <p:extLst>
      <p:ext uri="{BB962C8B-B14F-4D97-AF65-F5344CB8AC3E}">
        <p14:creationId xmlns:p14="http://schemas.microsoft.com/office/powerpoint/2010/main" val="2695548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6" y="476672"/>
            <a:ext cx="9123223" cy="4619030"/>
          </a:xfrm>
          <a:prstGeom prst="rect">
            <a:avLst/>
          </a:prstGeom>
        </p:spPr>
      </p:pic>
    </p:spTree>
    <p:extLst>
      <p:ext uri="{BB962C8B-B14F-4D97-AF65-F5344CB8AC3E}">
        <p14:creationId xmlns:p14="http://schemas.microsoft.com/office/powerpoint/2010/main" val="1685625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smtClean="0"/>
              <a:t>Overview</a:t>
            </a:r>
            <a:endParaRPr lang="en-CA" sz="4400" dirty="0"/>
          </a:p>
        </p:txBody>
      </p:sp>
      <p:sp>
        <p:nvSpPr>
          <p:cNvPr id="3" name="Content Placeholder 2"/>
          <p:cNvSpPr>
            <a:spLocks noGrp="1"/>
          </p:cNvSpPr>
          <p:nvPr>
            <p:ph idx="1"/>
          </p:nvPr>
        </p:nvSpPr>
        <p:spPr/>
        <p:txBody>
          <a:bodyPr/>
          <a:lstStyle/>
          <a:p>
            <a:r>
              <a:rPr lang="en-CA" dirty="0" smtClean="0"/>
              <a:t>Public Health Perspective on the Determinants of Health (DH)</a:t>
            </a:r>
          </a:p>
          <a:p>
            <a:r>
              <a:rPr lang="en-CA" dirty="0" smtClean="0"/>
              <a:t>Role of Public Health in the SDH</a:t>
            </a:r>
          </a:p>
          <a:p>
            <a:r>
              <a:rPr lang="en-CA" dirty="0" smtClean="0"/>
              <a:t>Public Health Action in Influencing the SDH in Fraser Health</a:t>
            </a:r>
          </a:p>
          <a:p>
            <a:endParaRPr lang="en-CA" dirty="0" smtClean="0"/>
          </a:p>
          <a:p>
            <a:endParaRPr lang="en-CA" dirty="0"/>
          </a:p>
        </p:txBody>
      </p:sp>
    </p:spTree>
    <p:extLst>
      <p:ext uri="{BB962C8B-B14F-4D97-AF65-F5344CB8AC3E}">
        <p14:creationId xmlns:p14="http://schemas.microsoft.com/office/powerpoint/2010/main" val="3615677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5645279"/>
            <a:ext cx="3240360" cy="400110"/>
          </a:xfrm>
          <a:prstGeom prst="rect">
            <a:avLst/>
          </a:prstGeom>
          <a:noFill/>
        </p:spPr>
        <p:txBody>
          <a:bodyPr wrap="square" rtlCol="0">
            <a:spAutoFit/>
          </a:bodyPr>
          <a:lstStyle/>
          <a:p>
            <a:r>
              <a:rPr lang="en-US" sz="1000" dirty="0"/>
              <a:t>https://fbcdn-sphotos-f-a.akamaihd.net/hphotos-ak-frc3/1395296_10151771684061275_2130663111_n.jpg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0648"/>
            <a:ext cx="7776864" cy="639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206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Systems Level Interventions  – Thank You!  </a:t>
            </a:r>
            <a:endParaRPr lang="en-US" sz="4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569948"/>
            <a:ext cx="3888431" cy="518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503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Acknowledgements</a:t>
            </a:r>
            <a:endParaRPr lang="en-US" sz="4400" dirty="0"/>
          </a:p>
        </p:txBody>
      </p:sp>
      <p:sp>
        <p:nvSpPr>
          <p:cNvPr id="3" name="Content Placeholder 2"/>
          <p:cNvSpPr>
            <a:spLocks noGrp="1"/>
          </p:cNvSpPr>
          <p:nvPr>
            <p:ph idx="1"/>
          </p:nvPr>
        </p:nvSpPr>
        <p:spPr/>
        <p:txBody>
          <a:bodyPr/>
          <a:lstStyle/>
          <a:p>
            <a:r>
              <a:rPr lang="en-US" dirty="0" smtClean="0"/>
              <a:t>Dr. Victoria Lee, CMHO and VP, Population and Public Health</a:t>
            </a:r>
          </a:p>
          <a:p>
            <a:r>
              <a:rPr lang="en-US" dirty="0" smtClean="0"/>
              <a:t>Samantha Tong, Team Lead, Health Equity and Population Health</a:t>
            </a:r>
          </a:p>
          <a:p>
            <a:r>
              <a:rPr lang="en-US" dirty="0" smtClean="0"/>
              <a:t>Corey Green, Manager, Population Health Observatory</a:t>
            </a:r>
          </a:p>
          <a:p>
            <a:r>
              <a:rPr lang="en-US" dirty="0" smtClean="0"/>
              <a:t>Ellen Peterson, Langley Division of Family Practice</a:t>
            </a:r>
            <a:endParaRPr lang="en-US" dirty="0"/>
          </a:p>
        </p:txBody>
      </p:sp>
    </p:spTree>
    <p:extLst>
      <p:ext uri="{BB962C8B-B14F-4D97-AF65-F5344CB8AC3E}">
        <p14:creationId xmlns:p14="http://schemas.microsoft.com/office/powerpoint/2010/main" val="2561225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Achieving Collective Impact</a:t>
            </a:r>
            <a:endParaRPr lang="en-US" dirty="0"/>
          </a:p>
        </p:txBody>
      </p:sp>
      <p:sp>
        <p:nvSpPr>
          <p:cNvPr id="3" name="Content Placeholder 2"/>
          <p:cNvSpPr>
            <a:spLocks noGrp="1"/>
          </p:cNvSpPr>
          <p:nvPr>
            <p:ph idx="1"/>
          </p:nvPr>
        </p:nvSpPr>
        <p:spPr/>
        <p:txBody>
          <a:bodyPr>
            <a:normAutofit fontScale="70000" lnSpcReduction="20000"/>
          </a:bodyPr>
          <a:lstStyle/>
          <a:p>
            <a:pPr marL="285750" indent="-285750">
              <a:buClrTx/>
              <a:buFont typeface="+mj-lt"/>
              <a:buAutoNum type="arabicPeriod"/>
              <a:defRPr/>
            </a:pPr>
            <a:r>
              <a:rPr lang="en-CA" sz="2800" b="1" dirty="0" smtClean="0">
                <a:cs typeface="Arial" panose="020B0604020202020204" pitchFamily="34" charset="0"/>
              </a:rPr>
              <a:t>Common </a:t>
            </a:r>
            <a:r>
              <a:rPr lang="en-CA" sz="2800" b="1" dirty="0">
                <a:cs typeface="Arial" panose="020B0604020202020204" pitchFamily="34" charset="0"/>
              </a:rPr>
              <a:t>Agenda: </a:t>
            </a:r>
            <a:r>
              <a:rPr lang="en-CA" sz="2800" dirty="0">
                <a:cs typeface="Arial" panose="020B0604020202020204" pitchFamily="34" charset="0"/>
              </a:rPr>
              <a:t>Participants have a shared vision for change, a common understanding of the problem, and a joint approach to solving it through agreed upon actions</a:t>
            </a:r>
          </a:p>
          <a:p>
            <a:pPr marL="285750" indent="-285750">
              <a:spcAft>
                <a:spcPts val="0"/>
              </a:spcAft>
              <a:buClrTx/>
              <a:buFont typeface="+mj-lt"/>
              <a:buAutoNum type="arabicPeriod"/>
              <a:defRPr/>
            </a:pPr>
            <a:r>
              <a:rPr lang="en-CA" sz="2800" b="1" dirty="0">
                <a:cs typeface="Arial" panose="020B0604020202020204" pitchFamily="34" charset="0"/>
              </a:rPr>
              <a:t>Shared Measurement: </a:t>
            </a:r>
            <a:r>
              <a:rPr lang="en-CA" sz="2800" dirty="0">
                <a:cs typeface="Arial" panose="020B0604020202020204" pitchFamily="34" charset="0"/>
              </a:rPr>
              <a:t>Collecting the data and measuring results consistently across all participants ensures efforts remain aligned and participants hold each other accountable</a:t>
            </a:r>
          </a:p>
          <a:p>
            <a:pPr marL="285750" indent="-285750">
              <a:spcAft>
                <a:spcPts val="0"/>
              </a:spcAft>
              <a:buClrTx/>
              <a:buFont typeface="+mj-lt"/>
              <a:buAutoNum type="arabicPeriod"/>
              <a:defRPr/>
            </a:pPr>
            <a:r>
              <a:rPr lang="en-CA" sz="2800" b="1" dirty="0">
                <a:cs typeface="Arial" panose="020B0604020202020204" pitchFamily="34" charset="0"/>
              </a:rPr>
              <a:t>Mutually Reinforcing Activities: </a:t>
            </a:r>
            <a:r>
              <a:rPr lang="en-CA" sz="2800" dirty="0">
                <a:cs typeface="Arial" panose="020B0604020202020204" pitchFamily="34" charset="0"/>
              </a:rPr>
              <a:t>Participant activities must be differentiated while still being coordinated through a mutually reinforcing plan of action</a:t>
            </a:r>
          </a:p>
          <a:p>
            <a:pPr marL="285750" indent="-285750">
              <a:spcAft>
                <a:spcPts val="0"/>
              </a:spcAft>
              <a:buClrTx/>
              <a:buFont typeface="+mj-lt"/>
              <a:buAutoNum type="arabicPeriod"/>
              <a:defRPr/>
            </a:pPr>
            <a:r>
              <a:rPr lang="en-CA" sz="2800" b="1" dirty="0">
                <a:cs typeface="Arial" panose="020B0604020202020204" pitchFamily="34" charset="0"/>
              </a:rPr>
              <a:t>Continuous Communication: </a:t>
            </a:r>
            <a:r>
              <a:rPr lang="en-CA" sz="2800" dirty="0">
                <a:cs typeface="Arial" panose="020B0604020202020204" pitchFamily="34" charset="0"/>
              </a:rPr>
              <a:t>Consistent and open communication is needed across the many players to build trust, assure mutual objectives, and create common motivation</a:t>
            </a:r>
          </a:p>
          <a:p>
            <a:pPr marL="285750" indent="-285750">
              <a:spcAft>
                <a:spcPts val="0"/>
              </a:spcAft>
              <a:buClrTx/>
              <a:buFont typeface="+mj-lt"/>
              <a:buAutoNum type="arabicPeriod"/>
              <a:defRPr/>
            </a:pPr>
            <a:r>
              <a:rPr lang="en-CA" sz="2800" b="1" dirty="0">
                <a:cs typeface="Arial" panose="020B0604020202020204" pitchFamily="34" charset="0"/>
              </a:rPr>
              <a:t>Backbone Organization: </a:t>
            </a:r>
            <a:r>
              <a:rPr lang="en-CA" sz="2800" dirty="0">
                <a:cs typeface="Arial" panose="020B0604020202020204" pitchFamily="34" charset="0"/>
              </a:rPr>
              <a:t>A separate organization to serve as the backbone for the entire initiative and coordinate participating </a:t>
            </a:r>
            <a:r>
              <a:rPr lang="en-CA" sz="2800" dirty="0" smtClean="0">
                <a:cs typeface="Arial" panose="020B0604020202020204" pitchFamily="34" charset="0"/>
              </a:rPr>
              <a:t>players</a:t>
            </a:r>
          </a:p>
          <a:p>
            <a:pPr marL="0" indent="0">
              <a:spcAft>
                <a:spcPts val="0"/>
              </a:spcAft>
              <a:buClrTx/>
              <a:buNone/>
              <a:defRPr/>
            </a:pPr>
            <a:endParaRPr lang="en-CA" sz="2800" dirty="0" smtClean="0">
              <a:latin typeface="Arial" panose="020B0604020202020204" pitchFamily="34" charset="0"/>
              <a:cs typeface="Arial" panose="020B0604020202020204" pitchFamily="34" charset="0"/>
            </a:endParaRPr>
          </a:p>
          <a:p>
            <a:pPr marL="2686050" lvl="6" indent="0">
              <a:buNone/>
              <a:defRPr/>
            </a:pPr>
            <a:r>
              <a:rPr lang="en-CA" dirty="0" smtClean="0">
                <a:latin typeface="Arial" panose="020B0604020202020204" pitchFamily="34" charset="0"/>
                <a:cs typeface="Arial" panose="020B0604020202020204" pitchFamily="34" charset="0"/>
              </a:rPr>
              <a:t>Source:  </a:t>
            </a:r>
            <a:r>
              <a:rPr lang="en-CA" dirty="0" err="1" smtClean="0">
                <a:latin typeface="Arial" panose="020B0604020202020204" pitchFamily="34" charset="0"/>
                <a:cs typeface="Arial" panose="020B0604020202020204" pitchFamily="34" charset="0"/>
              </a:rPr>
              <a:t>Hanleybrown</a:t>
            </a:r>
            <a:r>
              <a:rPr lang="en-CA" dirty="0" smtClean="0">
                <a:latin typeface="Arial" panose="020B0604020202020204" pitchFamily="34" charset="0"/>
                <a:cs typeface="Arial" panose="020B0604020202020204" pitchFamily="34" charset="0"/>
              </a:rPr>
              <a:t> et al.  Channeling Change:  Making Collective Impact Work.  Stanford Social Innovation Review, 2012.   </a:t>
            </a:r>
            <a:endParaRPr lang="en-CA"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7825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720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CA" sz="2400" dirty="0"/>
              <a:t>Inequities intersect – Obesity</a:t>
            </a:r>
          </a:p>
        </p:txBody>
      </p:sp>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5870" r="3410" b="4150"/>
          <a:stretch/>
        </p:blipFill>
        <p:spPr>
          <a:xfrm>
            <a:off x="4935531" y="1566084"/>
            <a:ext cx="3978477" cy="5266160"/>
          </a:xfrm>
          <a:prstGeom prst="rect">
            <a:avLst/>
          </a:prstGeom>
        </p:spPr>
      </p:pic>
      <p:sp>
        <p:nvSpPr>
          <p:cNvPr id="9" name="TextBox 8"/>
          <p:cNvSpPr txBox="1"/>
          <p:nvPr/>
        </p:nvSpPr>
        <p:spPr>
          <a:xfrm>
            <a:off x="5652118" y="1196752"/>
            <a:ext cx="2448273" cy="369332"/>
          </a:xfrm>
          <a:prstGeom prst="rect">
            <a:avLst/>
          </a:prstGeom>
          <a:noFill/>
        </p:spPr>
        <p:txBody>
          <a:bodyPr wrap="square" rtlCol="0">
            <a:spAutoFit/>
          </a:bodyPr>
          <a:lstStyle/>
          <a:p>
            <a:r>
              <a:rPr lang="en-CA" sz="1800" b="1" dirty="0" smtClean="0">
                <a:latin typeface="+mn-lt"/>
              </a:rPr>
              <a:t>Body mass index ≥ 30</a:t>
            </a:r>
            <a:endParaRPr lang="en-CA" sz="1800" b="1" dirty="0">
              <a:latin typeface="+mn-lt"/>
            </a:endParaRPr>
          </a:p>
        </p:txBody>
      </p:sp>
      <p:sp>
        <p:nvSpPr>
          <p:cNvPr id="10" name="TextBox 9"/>
          <p:cNvSpPr txBox="1"/>
          <p:nvPr/>
        </p:nvSpPr>
        <p:spPr>
          <a:xfrm>
            <a:off x="6593426" y="4546305"/>
            <a:ext cx="1440160" cy="523220"/>
          </a:xfrm>
          <a:prstGeom prst="rect">
            <a:avLst/>
          </a:prstGeom>
          <a:noFill/>
        </p:spPr>
        <p:txBody>
          <a:bodyPr wrap="square" rtlCol="0">
            <a:spAutoFit/>
          </a:bodyPr>
          <a:lstStyle/>
          <a:p>
            <a:r>
              <a:rPr lang="en-CA" sz="2800" dirty="0" smtClean="0">
                <a:solidFill>
                  <a:srgbClr val="002060"/>
                </a:solidFill>
                <a:latin typeface="+mn-lt"/>
              </a:rPr>
              <a:t>Surrey</a:t>
            </a:r>
            <a:endParaRPr lang="en-CA" sz="2800" dirty="0">
              <a:solidFill>
                <a:srgbClr val="002060"/>
              </a:solidFill>
              <a:latin typeface="+mn-lt"/>
            </a:endParaRPr>
          </a:p>
        </p:txBody>
      </p:sp>
      <p:pic>
        <p:nvPicPr>
          <p:cNvPr id="12" name="Content Placeholder 3" descr="Screen Clipping"/>
          <p:cNvPicPr>
            <a:picLocks noGrp="1" noChangeAspect="1"/>
          </p:cNvPicPr>
          <p:nvPr>
            <p:ph idx="1"/>
          </p:nvPr>
        </p:nvPicPr>
        <p:blipFill rotWithShape="1">
          <a:blip r:embed="rId4">
            <a:extLst>
              <a:ext uri="{28A0092B-C50C-407E-A947-70E740481C1C}">
                <a14:useLocalDpi xmlns:a14="http://schemas.microsoft.com/office/drawing/2010/main" val="0"/>
              </a:ext>
            </a:extLst>
          </a:blip>
          <a:srcRect l="4328" b="4649"/>
          <a:stretch/>
        </p:blipFill>
        <p:spPr>
          <a:xfrm>
            <a:off x="1907704" y="1189890"/>
            <a:ext cx="2088232" cy="2803014"/>
          </a:xfrm>
        </p:spPr>
      </p:pic>
      <p:pic>
        <p:nvPicPr>
          <p:cNvPr id="13" name="Picture 12" descr="Screen Clipping"/>
          <p:cNvPicPr>
            <a:picLocks noChangeAspect="1"/>
          </p:cNvPicPr>
          <p:nvPr/>
        </p:nvPicPr>
        <p:blipFill rotWithShape="1">
          <a:blip r:embed="rId5">
            <a:extLst>
              <a:ext uri="{28A0092B-C50C-407E-A947-70E740481C1C}">
                <a14:useLocalDpi xmlns:a14="http://schemas.microsoft.com/office/drawing/2010/main" val="0"/>
              </a:ext>
            </a:extLst>
          </a:blip>
          <a:srcRect l="8548" r="4454" b="5030"/>
          <a:stretch/>
        </p:blipFill>
        <p:spPr>
          <a:xfrm>
            <a:off x="1907704" y="4070209"/>
            <a:ext cx="2088232" cy="2762035"/>
          </a:xfrm>
          <a:prstGeom prst="rect">
            <a:avLst/>
          </a:prstGeom>
        </p:spPr>
      </p:pic>
      <p:sp>
        <p:nvSpPr>
          <p:cNvPr id="14" name="TextBox 13"/>
          <p:cNvSpPr txBox="1"/>
          <p:nvPr/>
        </p:nvSpPr>
        <p:spPr>
          <a:xfrm>
            <a:off x="681209" y="2035728"/>
            <a:ext cx="1440160" cy="830997"/>
          </a:xfrm>
          <a:prstGeom prst="rect">
            <a:avLst/>
          </a:prstGeom>
          <a:noFill/>
        </p:spPr>
        <p:txBody>
          <a:bodyPr wrap="square" rtlCol="0">
            <a:spAutoFit/>
          </a:bodyPr>
          <a:lstStyle/>
          <a:p>
            <a:r>
              <a:rPr lang="en-CA" sz="1600" b="1" dirty="0" smtClean="0">
                <a:latin typeface="+mn-lt"/>
              </a:rPr>
              <a:t>Education – Bachelor's or more</a:t>
            </a:r>
            <a:endParaRPr lang="en-CA" sz="1600" b="1" dirty="0">
              <a:latin typeface="+mn-lt"/>
            </a:endParaRPr>
          </a:p>
        </p:txBody>
      </p:sp>
      <p:sp>
        <p:nvSpPr>
          <p:cNvPr id="15" name="TextBox 14"/>
          <p:cNvSpPr txBox="1"/>
          <p:nvPr/>
        </p:nvSpPr>
        <p:spPr>
          <a:xfrm>
            <a:off x="681209" y="4665136"/>
            <a:ext cx="1512168" cy="830997"/>
          </a:xfrm>
          <a:prstGeom prst="rect">
            <a:avLst/>
          </a:prstGeom>
          <a:noFill/>
        </p:spPr>
        <p:txBody>
          <a:bodyPr wrap="square" rtlCol="0">
            <a:spAutoFit/>
          </a:bodyPr>
          <a:lstStyle/>
          <a:p>
            <a:r>
              <a:rPr lang="en-CA" sz="1600" b="1" dirty="0" smtClean="0">
                <a:latin typeface="+mn-lt"/>
              </a:rPr>
              <a:t>Household Income -$100,000+</a:t>
            </a:r>
            <a:endParaRPr lang="en-CA" sz="1600" b="1" dirty="0">
              <a:latin typeface="+mn-lt"/>
            </a:endParaRPr>
          </a:p>
        </p:txBody>
      </p:sp>
      <p:sp>
        <p:nvSpPr>
          <p:cNvPr id="16" name="TextBox 15"/>
          <p:cNvSpPr txBox="1"/>
          <p:nvPr/>
        </p:nvSpPr>
        <p:spPr>
          <a:xfrm>
            <a:off x="2193377" y="1512417"/>
            <a:ext cx="792088" cy="307777"/>
          </a:xfrm>
          <a:prstGeom prst="rect">
            <a:avLst/>
          </a:prstGeom>
          <a:noFill/>
        </p:spPr>
        <p:txBody>
          <a:bodyPr wrap="square" rtlCol="0">
            <a:spAutoFit/>
          </a:bodyPr>
          <a:lstStyle/>
          <a:p>
            <a:r>
              <a:rPr lang="en-CA" sz="1400" dirty="0" smtClean="0">
                <a:latin typeface="+mn-lt"/>
              </a:rPr>
              <a:t>Surrey</a:t>
            </a:r>
            <a:endParaRPr lang="en-CA" sz="1400" dirty="0">
              <a:latin typeface="+mn-lt"/>
            </a:endParaRPr>
          </a:p>
        </p:txBody>
      </p:sp>
      <p:sp>
        <p:nvSpPr>
          <p:cNvPr id="17" name="TextBox 16"/>
          <p:cNvSpPr txBox="1"/>
          <p:nvPr/>
        </p:nvSpPr>
        <p:spPr>
          <a:xfrm>
            <a:off x="2193377" y="4546296"/>
            <a:ext cx="792088" cy="307777"/>
          </a:xfrm>
          <a:prstGeom prst="rect">
            <a:avLst/>
          </a:prstGeom>
          <a:noFill/>
        </p:spPr>
        <p:txBody>
          <a:bodyPr wrap="square" rtlCol="0">
            <a:spAutoFit/>
          </a:bodyPr>
          <a:lstStyle/>
          <a:p>
            <a:r>
              <a:rPr lang="en-CA" sz="1400" dirty="0" smtClean="0">
                <a:latin typeface="+mn-lt"/>
              </a:rPr>
              <a:t>Surrey</a:t>
            </a:r>
            <a:endParaRPr lang="en-CA" sz="1400" dirty="0">
              <a:latin typeface="+mn-lt"/>
            </a:endParaRPr>
          </a:p>
        </p:txBody>
      </p:sp>
      <p:grpSp>
        <p:nvGrpSpPr>
          <p:cNvPr id="18" name="Group 17"/>
          <p:cNvGrpSpPr/>
          <p:nvPr/>
        </p:nvGrpSpPr>
        <p:grpSpPr>
          <a:xfrm>
            <a:off x="3964705" y="5346510"/>
            <a:ext cx="1043232" cy="1241851"/>
            <a:chOff x="3964705" y="4104659"/>
            <a:chExt cx="1187248" cy="1241851"/>
          </a:xfrm>
        </p:grpSpPr>
        <p:pic>
          <p:nvPicPr>
            <p:cNvPr id="19" name="Picture 18" descr="Screen Clipping"/>
            <p:cNvPicPr>
              <a:picLocks noChangeAspect="1"/>
            </p:cNvPicPr>
            <p:nvPr/>
          </p:nvPicPr>
          <p:blipFill rotWithShape="1">
            <a:blip r:embed="rId6">
              <a:extLst>
                <a:ext uri="{28A0092B-C50C-407E-A947-70E740481C1C}">
                  <a14:useLocalDpi xmlns:a14="http://schemas.microsoft.com/office/drawing/2010/main" val="0"/>
                </a:ext>
              </a:extLst>
            </a:blip>
            <a:srcRect r="66626"/>
            <a:stretch/>
          </p:blipFill>
          <p:spPr>
            <a:xfrm>
              <a:off x="3964705" y="4104660"/>
              <a:ext cx="317565" cy="1241850"/>
            </a:xfrm>
            <a:prstGeom prst="rect">
              <a:avLst/>
            </a:prstGeom>
          </p:spPr>
        </p:pic>
        <p:sp>
          <p:nvSpPr>
            <p:cNvPr id="20" name="TextBox 19"/>
            <p:cNvSpPr txBox="1"/>
            <p:nvPr/>
          </p:nvSpPr>
          <p:spPr>
            <a:xfrm>
              <a:off x="4264014" y="4104659"/>
              <a:ext cx="767360" cy="307777"/>
            </a:xfrm>
            <a:prstGeom prst="rect">
              <a:avLst/>
            </a:prstGeom>
            <a:noFill/>
          </p:spPr>
          <p:txBody>
            <a:bodyPr wrap="square" rtlCol="0">
              <a:spAutoFit/>
            </a:bodyPr>
            <a:lstStyle/>
            <a:p>
              <a:r>
                <a:rPr lang="en-CA" sz="1400" b="1" dirty="0" smtClean="0">
                  <a:latin typeface="+mn-lt"/>
                </a:rPr>
                <a:t>Q1</a:t>
              </a:r>
              <a:endParaRPr lang="en-CA" sz="1400" b="1" dirty="0">
                <a:latin typeface="+mn-lt"/>
              </a:endParaRPr>
            </a:p>
          </p:txBody>
        </p:sp>
        <p:sp>
          <p:nvSpPr>
            <p:cNvPr id="21" name="TextBox 20"/>
            <p:cNvSpPr txBox="1"/>
            <p:nvPr/>
          </p:nvSpPr>
          <p:spPr>
            <a:xfrm>
              <a:off x="4240577" y="4412436"/>
              <a:ext cx="767360" cy="307777"/>
            </a:xfrm>
            <a:prstGeom prst="rect">
              <a:avLst/>
            </a:prstGeom>
            <a:noFill/>
          </p:spPr>
          <p:txBody>
            <a:bodyPr wrap="square" rtlCol="0">
              <a:spAutoFit/>
            </a:bodyPr>
            <a:lstStyle/>
            <a:p>
              <a:r>
                <a:rPr lang="en-CA" sz="1400" b="1" dirty="0" smtClean="0">
                  <a:latin typeface="+mn-lt"/>
                </a:rPr>
                <a:t>Q2</a:t>
              </a:r>
              <a:endParaRPr lang="en-CA" sz="1400" b="1" dirty="0">
                <a:latin typeface="+mn-lt"/>
              </a:endParaRPr>
            </a:p>
          </p:txBody>
        </p:sp>
        <p:sp>
          <p:nvSpPr>
            <p:cNvPr id="22" name="TextBox 21"/>
            <p:cNvSpPr txBox="1"/>
            <p:nvPr/>
          </p:nvSpPr>
          <p:spPr>
            <a:xfrm>
              <a:off x="4240577" y="5038733"/>
              <a:ext cx="911376" cy="307777"/>
            </a:xfrm>
            <a:prstGeom prst="rect">
              <a:avLst/>
            </a:prstGeom>
            <a:noFill/>
          </p:spPr>
          <p:txBody>
            <a:bodyPr wrap="square" rtlCol="0">
              <a:spAutoFit/>
            </a:bodyPr>
            <a:lstStyle/>
            <a:p>
              <a:r>
                <a:rPr lang="en-CA" sz="1400" b="1" dirty="0" smtClean="0">
                  <a:latin typeface="+mn-lt"/>
                </a:rPr>
                <a:t>No Data</a:t>
              </a:r>
              <a:endParaRPr lang="en-CA" sz="1400" b="1" dirty="0">
                <a:latin typeface="+mn-lt"/>
              </a:endParaRPr>
            </a:p>
          </p:txBody>
        </p:sp>
        <p:sp>
          <p:nvSpPr>
            <p:cNvPr id="23" name="TextBox 22"/>
            <p:cNvSpPr txBox="1"/>
            <p:nvPr/>
          </p:nvSpPr>
          <p:spPr>
            <a:xfrm>
              <a:off x="4240577" y="4730955"/>
              <a:ext cx="911376" cy="307777"/>
            </a:xfrm>
            <a:prstGeom prst="rect">
              <a:avLst/>
            </a:prstGeom>
            <a:noFill/>
          </p:spPr>
          <p:txBody>
            <a:bodyPr wrap="square" rtlCol="0">
              <a:spAutoFit/>
            </a:bodyPr>
            <a:lstStyle/>
            <a:p>
              <a:r>
                <a:rPr lang="en-CA" sz="1400" b="1" dirty="0" smtClean="0">
                  <a:latin typeface="+mn-lt"/>
                </a:rPr>
                <a:t>Q3</a:t>
              </a:r>
              <a:endParaRPr lang="en-CA" sz="1400" b="1" dirty="0">
                <a:latin typeface="+mn-lt"/>
              </a:endParaRPr>
            </a:p>
          </p:txBody>
        </p:sp>
      </p:grpSp>
    </p:spTree>
    <p:extLst>
      <p:ext uri="{BB962C8B-B14F-4D97-AF65-F5344CB8AC3E}">
        <p14:creationId xmlns:p14="http://schemas.microsoft.com/office/powerpoint/2010/main" val="339680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720000"/>
          </a:xfrm>
        </p:spPr>
        <p:txBody>
          <a:bodyPr/>
          <a:lstStyle/>
          <a:p>
            <a:r>
              <a:rPr lang="en-CA" sz="2400" dirty="0"/>
              <a:t>Inequities intersect – </a:t>
            </a:r>
            <a:r>
              <a:rPr lang="en-CA" sz="2400" dirty="0" smtClean="0"/>
              <a:t>Self-reported health</a:t>
            </a:r>
            <a:endParaRPr lang="en-CA" sz="2400" dirty="0"/>
          </a:p>
        </p:txBody>
      </p:sp>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2599" b="2735"/>
          <a:stretch/>
        </p:blipFill>
        <p:spPr>
          <a:xfrm>
            <a:off x="5015793" y="1628799"/>
            <a:ext cx="3925878" cy="5203445"/>
          </a:xfrm>
          <a:prstGeom prst="rect">
            <a:avLst/>
          </a:prstGeom>
        </p:spPr>
      </p:pic>
      <p:sp>
        <p:nvSpPr>
          <p:cNvPr id="9" name="TextBox 8"/>
          <p:cNvSpPr txBox="1"/>
          <p:nvPr/>
        </p:nvSpPr>
        <p:spPr>
          <a:xfrm>
            <a:off x="5496694" y="1196752"/>
            <a:ext cx="2952329" cy="369332"/>
          </a:xfrm>
          <a:prstGeom prst="rect">
            <a:avLst/>
          </a:prstGeom>
          <a:noFill/>
        </p:spPr>
        <p:txBody>
          <a:bodyPr wrap="square" rtlCol="0">
            <a:spAutoFit/>
          </a:bodyPr>
          <a:lstStyle/>
          <a:p>
            <a:r>
              <a:rPr lang="en-CA" sz="1800" b="1" dirty="0" smtClean="0">
                <a:latin typeface="+mn-lt"/>
              </a:rPr>
              <a:t>Excellent or very good health</a:t>
            </a:r>
            <a:endParaRPr lang="en-CA" sz="1800" b="1" dirty="0">
              <a:latin typeface="+mn-lt"/>
            </a:endParaRPr>
          </a:p>
        </p:txBody>
      </p:sp>
      <p:sp>
        <p:nvSpPr>
          <p:cNvPr id="10" name="TextBox 9"/>
          <p:cNvSpPr txBox="1"/>
          <p:nvPr/>
        </p:nvSpPr>
        <p:spPr>
          <a:xfrm>
            <a:off x="6252778" y="2189616"/>
            <a:ext cx="1440160" cy="523220"/>
          </a:xfrm>
          <a:prstGeom prst="rect">
            <a:avLst/>
          </a:prstGeom>
          <a:noFill/>
        </p:spPr>
        <p:txBody>
          <a:bodyPr wrap="square" rtlCol="0">
            <a:spAutoFit/>
          </a:bodyPr>
          <a:lstStyle/>
          <a:p>
            <a:r>
              <a:rPr lang="en-CA" sz="2800" dirty="0" smtClean="0">
                <a:solidFill>
                  <a:srgbClr val="002060"/>
                </a:solidFill>
                <a:latin typeface="+mn-lt"/>
              </a:rPr>
              <a:t>Surrey</a:t>
            </a:r>
            <a:endParaRPr lang="en-CA" sz="2800" dirty="0">
              <a:solidFill>
                <a:srgbClr val="002060"/>
              </a:solidFill>
              <a:latin typeface="+mn-lt"/>
            </a:endParaRPr>
          </a:p>
        </p:txBody>
      </p:sp>
      <p:pic>
        <p:nvPicPr>
          <p:cNvPr id="12" name="Content Placeholder 3" descr="Screen Clipping"/>
          <p:cNvPicPr>
            <a:picLocks noGrp="1" noChangeAspect="1"/>
          </p:cNvPicPr>
          <p:nvPr>
            <p:ph idx="1"/>
          </p:nvPr>
        </p:nvPicPr>
        <p:blipFill rotWithShape="1">
          <a:blip r:embed="rId4">
            <a:extLst>
              <a:ext uri="{28A0092B-C50C-407E-A947-70E740481C1C}">
                <a14:useLocalDpi xmlns:a14="http://schemas.microsoft.com/office/drawing/2010/main" val="0"/>
              </a:ext>
            </a:extLst>
          </a:blip>
          <a:srcRect l="4328" b="4649"/>
          <a:stretch/>
        </p:blipFill>
        <p:spPr>
          <a:xfrm>
            <a:off x="1907704" y="1189890"/>
            <a:ext cx="2088232" cy="2803014"/>
          </a:xfrm>
        </p:spPr>
      </p:pic>
      <p:pic>
        <p:nvPicPr>
          <p:cNvPr id="13" name="Picture 12" descr="Screen Clipping"/>
          <p:cNvPicPr>
            <a:picLocks noChangeAspect="1"/>
          </p:cNvPicPr>
          <p:nvPr/>
        </p:nvPicPr>
        <p:blipFill rotWithShape="1">
          <a:blip r:embed="rId5">
            <a:extLst>
              <a:ext uri="{28A0092B-C50C-407E-A947-70E740481C1C}">
                <a14:useLocalDpi xmlns:a14="http://schemas.microsoft.com/office/drawing/2010/main" val="0"/>
              </a:ext>
            </a:extLst>
          </a:blip>
          <a:srcRect l="8548" r="4454" b="5030"/>
          <a:stretch/>
        </p:blipFill>
        <p:spPr>
          <a:xfrm>
            <a:off x="1907704" y="4070209"/>
            <a:ext cx="2088232" cy="2762035"/>
          </a:xfrm>
          <a:prstGeom prst="rect">
            <a:avLst/>
          </a:prstGeom>
        </p:spPr>
      </p:pic>
      <p:sp>
        <p:nvSpPr>
          <p:cNvPr id="14" name="TextBox 13"/>
          <p:cNvSpPr txBox="1"/>
          <p:nvPr/>
        </p:nvSpPr>
        <p:spPr>
          <a:xfrm>
            <a:off x="681209" y="2035728"/>
            <a:ext cx="1440160" cy="830997"/>
          </a:xfrm>
          <a:prstGeom prst="rect">
            <a:avLst/>
          </a:prstGeom>
          <a:noFill/>
        </p:spPr>
        <p:txBody>
          <a:bodyPr wrap="square" rtlCol="0">
            <a:spAutoFit/>
          </a:bodyPr>
          <a:lstStyle/>
          <a:p>
            <a:r>
              <a:rPr lang="en-CA" sz="1600" b="1" dirty="0" smtClean="0">
                <a:latin typeface="+mn-lt"/>
              </a:rPr>
              <a:t>Education – Bachelor's or more</a:t>
            </a:r>
            <a:endParaRPr lang="en-CA" sz="1600" b="1" dirty="0">
              <a:latin typeface="+mn-lt"/>
            </a:endParaRPr>
          </a:p>
        </p:txBody>
      </p:sp>
      <p:sp>
        <p:nvSpPr>
          <p:cNvPr id="15" name="TextBox 14"/>
          <p:cNvSpPr txBox="1"/>
          <p:nvPr/>
        </p:nvSpPr>
        <p:spPr>
          <a:xfrm>
            <a:off x="681209" y="4665136"/>
            <a:ext cx="1512168" cy="830997"/>
          </a:xfrm>
          <a:prstGeom prst="rect">
            <a:avLst/>
          </a:prstGeom>
          <a:noFill/>
        </p:spPr>
        <p:txBody>
          <a:bodyPr wrap="square" rtlCol="0">
            <a:spAutoFit/>
          </a:bodyPr>
          <a:lstStyle/>
          <a:p>
            <a:r>
              <a:rPr lang="en-CA" sz="1600" b="1" dirty="0" smtClean="0">
                <a:latin typeface="+mn-lt"/>
              </a:rPr>
              <a:t>Household Income -$100,000+</a:t>
            </a:r>
            <a:endParaRPr lang="en-CA" sz="1600" b="1" dirty="0">
              <a:latin typeface="+mn-lt"/>
            </a:endParaRPr>
          </a:p>
        </p:txBody>
      </p:sp>
      <p:sp>
        <p:nvSpPr>
          <p:cNvPr id="16" name="TextBox 15"/>
          <p:cNvSpPr txBox="1"/>
          <p:nvPr/>
        </p:nvSpPr>
        <p:spPr>
          <a:xfrm>
            <a:off x="2193377" y="1512417"/>
            <a:ext cx="792088" cy="307777"/>
          </a:xfrm>
          <a:prstGeom prst="rect">
            <a:avLst/>
          </a:prstGeom>
          <a:noFill/>
        </p:spPr>
        <p:txBody>
          <a:bodyPr wrap="square" rtlCol="0">
            <a:spAutoFit/>
          </a:bodyPr>
          <a:lstStyle/>
          <a:p>
            <a:r>
              <a:rPr lang="en-CA" sz="1400" dirty="0" smtClean="0">
                <a:latin typeface="+mn-lt"/>
              </a:rPr>
              <a:t>Surrey</a:t>
            </a:r>
            <a:endParaRPr lang="en-CA" sz="1400" dirty="0">
              <a:latin typeface="+mn-lt"/>
            </a:endParaRPr>
          </a:p>
        </p:txBody>
      </p:sp>
      <p:sp>
        <p:nvSpPr>
          <p:cNvPr id="17" name="TextBox 16"/>
          <p:cNvSpPr txBox="1"/>
          <p:nvPr/>
        </p:nvSpPr>
        <p:spPr>
          <a:xfrm>
            <a:off x="2193377" y="4546296"/>
            <a:ext cx="792088" cy="307777"/>
          </a:xfrm>
          <a:prstGeom prst="rect">
            <a:avLst/>
          </a:prstGeom>
          <a:noFill/>
        </p:spPr>
        <p:txBody>
          <a:bodyPr wrap="square" rtlCol="0">
            <a:spAutoFit/>
          </a:bodyPr>
          <a:lstStyle/>
          <a:p>
            <a:r>
              <a:rPr lang="en-CA" sz="1400" dirty="0" smtClean="0">
                <a:latin typeface="+mn-lt"/>
              </a:rPr>
              <a:t>Surrey</a:t>
            </a:r>
            <a:endParaRPr lang="en-CA" sz="1400" dirty="0">
              <a:latin typeface="+mn-lt"/>
            </a:endParaRPr>
          </a:p>
        </p:txBody>
      </p:sp>
      <p:grpSp>
        <p:nvGrpSpPr>
          <p:cNvPr id="18" name="Group 17"/>
          <p:cNvGrpSpPr/>
          <p:nvPr/>
        </p:nvGrpSpPr>
        <p:grpSpPr>
          <a:xfrm>
            <a:off x="3964705" y="5346510"/>
            <a:ext cx="1043232" cy="1241851"/>
            <a:chOff x="3964705" y="4104659"/>
            <a:chExt cx="1187248" cy="1241851"/>
          </a:xfrm>
        </p:grpSpPr>
        <p:pic>
          <p:nvPicPr>
            <p:cNvPr id="19" name="Picture 18" descr="Screen Clipping"/>
            <p:cNvPicPr>
              <a:picLocks noChangeAspect="1"/>
            </p:cNvPicPr>
            <p:nvPr/>
          </p:nvPicPr>
          <p:blipFill rotWithShape="1">
            <a:blip r:embed="rId6">
              <a:extLst>
                <a:ext uri="{28A0092B-C50C-407E-A947-70E740481C1C}">
                  <a14:useLocalDpi xmlns:a14="http://schemas.microsoft.com/office/drawing/2010/main" val="0"/>
                </a:ext>
              </a:extLst>
            </a:blip>
            <a:srcRect r="66626"/>
            <a:stretch/>
          </p:blipFill>
          <p:spPr>
            <a:xfrm>
              <a:off x="3964705" y="4104660"/>
              <a:ext cx="317565" cy="1241850"/>
            </a:xfrm>
            <a:prstGeom prst="rect">
              <a:avLst/>
            </a:prstGeom>
          </p:spPr>
        </p:pic>
        <p:sp>
          <p:nvSpPr>
            <p:cNvPr id="20" name="TextBox 19"/>
            <p:cNvSpPr txBox="1"/>
            <p:nvPr/>
          </p:nvSpPr>
          <p:spPr>
            <a:xfrm>
              <a:off x="4264014" y="4104659"/>
              <a:ext cx="767360" cy="307777"/>
            </a:xfrm>
            <a:prstGeom prst="rect">
              <a:avLst/>
            </a:prstGeom>
            <a:noFill/>
          </p:spPr>
          <p:txBody>
            <a:bodyPr wrap="square" rtlCol="0">
              <a:spAutoFit/>
            </a:bodyPr>
            <a:lstStyle/>
            <a:p>
              <a:r>
                <a:rPr lang="en-CA" sz="1400" b="1" dirty="0" smtClean="0">
                  <a:latin typeface="+mn-lt"/>
                </a:rPr>
                <a:t>Q1</a:t>
              </a:r>
              <a:endParaRPr lang="en-CA" sz="1400" b="1" dirty="0">
                <a:latin typeface="+mn-lt"/>
              </a:endParaRPr>
            </a:p>
          </p:txBody>
        </p:sp>
        <p:sp>
          <p:nvSpPr>
            <p:cNvPr id="21" name="TextBox 20"/>
            <p:cNvSpPr txBox="1"/>
            <p:nvPr/>
          </p:nvSpPr>
          <p:spPr>
            <a:xfrm>
              <a:off x="4240577" y="4412436"/>
              <a:ext cx="767360" cy="307777"/>
            </a:xfrm>
            <a:prstGeom prst="rect">
              <a:avLst/>
            </a:prstGeom>
            <a:noFill/>
          </p:spPr>
          <p:txBody>
            <a:bodyPr wrap="square" rtlCol="0">
              <a:spAutoFit/>
            </a:bodyPr>
            <a:lstStyle/>
            <a:p>
              <a:r>
                <a:rPr lang="en-CA" sz="1400" b="1" dirty="0" smtClean="0">
                  <a:latin typeface="+mn-lt"/>
                </a:rPr>
                <a:t>Q2</a:t>
              </a:r>
              <a:endParaRPr lang="en-CA" sz="1400" b="1" dirty="0">
                <a:latin typeface="+mn-lt"/>
              </a:endParaRPr>
            </a:p>
          </p:txBody>
        </p:sp>
        <p:sp>
          <p:nvSpPr>
            <p:cNvPr id="22" name="TextBox 21"/>
            <p:cNvSpPr txBox="1"/>
            <p:nvPr/>
          </p:nvSpPr>
          <p:spPr>
            <a:xfrm>
              <a:off x="4240577" y="5038733"/>
              <a:ext cx="911376" cy="307777"/>
            </a:xfrm>
            <a:prstGeom prst="rect">
              <a:avLst/>
            </a:prstGeom>
            <a:noFill/>
          </p:spPr>
          <p:txBody>
            <a:bodyPr wrap="square" rtlCol="0">
              <a:spAutoFit/>
            </a:bodyPr>
            <a:lstStyle/>
            <a:p>
              <a:r>
                <a:rPr lang="en-CA" sz="1400" b="1" dirty="0" smtClean="0">
                  <a:latin typeface="+mn-lt"/>
                </a:rPr>
                <a:t>No Data</a:t>
              </a:r>
              <a:endParaRPr lang="en-CA" sz="1400" b="1" dirty="0">
                <a:latin typeface="+mn-lt"/>
              </a:endParaRPr>
            </a:p>
          </p:txBody>
        </p:sp>
        <p:sp>
          <p:nvSpPr>
            <p:cNvPr id="23" name="TextBox 22"/>
            <p:cNvSpPr txBox="1"/>
            <p:nvPr/>
          </p:nvSpPr>
          <p:spPr>
            <a:xfrm>
              <a:off x="4240577" y="4730955"/>
              <a:ext cx="911376" cy="307777"/>
            </a:xfrm>
            <a:prstGeom prst="rect">
              <a:avLst/>
            </a:prstGeom>
            <a:noFill/>
          </p:spPr>
          <p:txBody>
            <a:bodyPr wrap="square" rtlCol="0">
              <a:spAutoFit/>
            </a:bodyPr>
            <a:lstStyle/>
            <a:p>
              <a:r>
                <a:rPr lang="en-CA" sz="1400" b="1" dirty="0" smtClean="0">
                  <a:latin typeface="+mn-lt"/>
                </a:rPr>
                <a:t>Q3</a:t>
              </a:r>
              <a:endParaRPr lang="en-CA" sz="1400" b="1" dirty="0">
                <a:latin typeface="+mn-lt"/>
              </a:endParaRPr>
            </a:p>
          </p:txBody>
        </p:sp>
      </p:grpSp>
    </p:spTree>
    <p:extLst>
      <p:ext uri="{BB962C8B-B14F-4D97-AF65-F5344CB8AC3E}">
        <p14:creationId xmlns:p14="http://schemas.microsoft.com/office/powerpoint/2010/main" val="2339523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94121"/>
            <a:ext cx="7056784" cy="4536504"/>
          </a:xfrm>
          <a:prstGeom prst="rect">
            <a:avLst/>
          </a:prstGeom>
          <a:noFill/>
          <a:ln>
            <a:noFill/>
          </a:ln>
        </p:spPr>
      </p:pic>
      <p:sp>
        <p:nvSpPr>
          <p:cNvPr id="5" name="Title 4"/>
          <p:cNvSpPr>
            <a:spLocks noGrp="1"/>
          </p:cNvSpPr>
          <p:nvPr>
            <p:ph type="title"/>
          </p:nvPr>
        </p:nvSpPr>
        <p:spPr>
          <a:xfrm>
            <a:off x="755576" y="1439662"/>
            <a:ext cx="3240360" cy="508918"/>
          </a:xfrm>
        </p:spPr>
        <p:txBody>
          <a:bodyPr>
            <a:normAutofit/>
          </a:bodyPr>
          <a:lstStyle/>
          <a:p>
            <a:pPr algn="l"/>
            <a:r>
              <a:rPr lang="en-US" sz="2400" dirty="0" smtClean="0"/>
              <a:t>Deprivation Map (2006)</a:t>
            </a:r>
            <a:endParaRPr lang="en-US" sz="2400" dirty="0"/>
          </a:p>
        </p:txBody>
      </p:sp>
      <p:sp>
        <p:nvSpPr>
          <p:cNvPr id="9" name="Rectangle 8"/>
          <p:cNvSpPr/>
          <p:nvPr/>
        </p:nvSpPr>
        <p:spPr>
          <a:xfrm>
            <a:off x="1043608" y="6230625"/>
            <a:ext cx="7056784" cy="261610"/>
          </a:xfrm>
          <a:prstGeom prst="rect">
            <a:avLst/>
          </a:prstGeom>
        </p:spPr>
        <p:txBody>
          <a:bodyPr wrap="square">
            <a:spAutoFit/>
          </a:bodyPr>
          <a:lstStyle/>
          <a:p>
            <a:r>
              <a:rPr lang="en-CA" sz="1100" dirty="0"/>
              <a:t>From “Fraser Health Population Health Analysis” by M. Hayes &amp; O. </a:t>
            </a:r>
            <a:r>
              <a:rPr lang="en-CA" sz="1100" dirty="0" err="1"/>
              <a:t>Amram</a:t>
            </a:r>
            <a:r>
              <a:rPr lang="en-CA" sz="1100" dirty="0"/>
              <a:t>, p. 8. </a:t>
            </a:r>
            <a:endParaRPr lang="en-US" sz="1100" dirty="0"/>
          </a:p>
        </p:txBody>
      </p:sp>
      <p:sp>
        <p:nvSpPr>
          <p:cNvPr id="2" name="TextBox 1"/>
          <p:cNvSpPr txBox="1"/>
          <p:nvPr/>
        </p:nvSpPr>
        <p:spPr>
          <a:xfrm>
            <a:off x="1043608" y="260648"/>
            <a:ext cx="7704856" cy="769441"/>
          </a:xfrm>
          <a:prstGeom prst="rect">
            <a:avLst/>
          </a:prstGeom>
          <a:noFill/>
        </p:spPr>
        <p:txBody>
          <a:bodyPr wrap="square" rtlCol="0">
            <a:spAutoFit/>
          </a:bodyPr>
          <a:lstStyle/>
          <a:p>
            <a:pPr algn="ctr"/>
            <a:r>
              <a:rPr lang="en-CA" sz="4400" b="1" dirty="0" smtClean="0">
                <a:solidFill>
                  <a:srgbClr val="FF9900"/>
                </a:solidFill>
                <a:latin typeface="Calibri" panose="020F0502020204030204" pitchFamily="34" charset="0"/>
              </a:rPr>
              <a:t>Health Equity Deprivation Index</a:t>
            </a:r>
            <a:endParaRPr lang="en-CA" sz="4400" b="1" dirty="0">
              <a:solidFill>
                <a:srgbClr val="FF9900"/>
              </a:solidFill>
              <a:latin typeface="Calibri" panose="020F0502020204030204" pitchFamily="34" charset="0"/>
            </a:endParaRPr>
          </a:p>
        </p:txBody>
      </p:sp>
    </p:spTree>
    <p:extLst>
      <p:ext uri="{BB962C8B-B14F-4D97-AF65-F5344CB8AC3E}">
        <p14:creationId xmlns:p14="http://schemas.microsoft.com/office/powerpoint/2010/main" val="2156210341"/>
      </p:ext>
    </p:extLst>
  </p:cSld>
  <p:clrMapOvr>
    <a:masterClrMapping/>
  </p:clrMapOvr>
  <p:transition advTm="3271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health?</a:t>
            </a:r>
            <a:endParaRPr lang="en-US" sz="4400" dirty="0"/>
          </a:p>
        </p:txBody>
      </p:sp>
      <p:sp>
        <p:nvSpPr>
          <p:cNvPr id="3" name="Content Placeholder 2"/>
          <p:cNvSpPr>
            <a:spLocks noGrp="1"/>
          </p:cNvSpPr>
          <p:nvPr>
            <p:ph idx="1"/>
          </p:nvPr>
        </p:nvSpPr>
        <p:spPr/>
        <p:txBody>
          <a:bodyPr>
            <a:normAutofit/>
          </a:bodyPr>
          <a:lstStyle/>
          <a:p>
            <a:r>
              <a:rPr lang="en-US" dirty="0" smtClean="0"/>
              <a:t>“A state of complete physical, mental and social well-being and not merely the absence of disease or infirmity”</a:t>
            </a:r>
          </a:p>
          <a:p>
            <a:pPr lvl="1"/>
            <a:r>
              <a:rPr lang="en-US" dirty="0" smtClean="0"/>
              <a:t>Preamble to the Constitution of the World Health Organization 1948</a:t>
            </a:r>
          </a:p>
          <a:p>
            <a:r>
              <a:rPr lang="en-US" dirty="0" smtClean="0"/>
              <a:t>“A state of moral, mental and physical well-being that enables a person to face any crisis in life with the utmost grace and facility”</a:t>
            </a:r>
          </a:p>
          <a:p>
            <a:pPr lvl="1"/>
            <a:r>
              <a:rPr lang="en-US" dirty="0" smtClean="0"/>
              <a:t>Pericles 495-429 BC</a:t>
            </a:r>
            <a:endParaRPr lang="en-US" dirty="0"/>
          </a:p>
        </p:txBody>
      </p:sp>
    </p:spTree>
    <p:extLst>
      <p:ext uri="{BB962C8B-B14F-4D97-AF65-F5344CB8AC3E}">
        <p14:creationId xmlns:p14="http://schemas.microsoft.com/office/powerpoint/2010/main" val="355221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t>What affects our health?</a:t>
            </a:r>
            <a:endParaRPr lang="en-US" sz="4400" dirty="0"/>
          </a:p>
        </p:txBody>
      </p:sp>
      <p:sp>
        <p:nvSpPr>
          <p:cNvPr id="18435" name="Content Placeholder 2"/>
          <p:cNvSpPr>
            <a:spLocks noGrp="1"/>
          </p:cNvSpPr>
          <p:nvPr>
            <p:ph idx="1"/>
          </p:nvPr>
        </p:nvSpPr>
        <p:spPr/>
        <p:txBody>
          <a:bodyPr>
            <a:normAutofit/>
          </a:bodyPr>
          <a:lstStyle/>
          <a:p>
            <a:r>
              <a:rPr lang="en-US" altLang="en-US" dirty="0" smtClean="0"/>
              <a:t>Good health starts long before we visit doctors.  </a:t>
            </a:r>
            <a:r>
              <a:rPr lang="en-US" altLang="en-US" b="1" dirty="0" smtClean="0"/>
              <a:t>It starts in childhood, in our homes, in our schools, our work places and our communities</a:t>
            </a:r>
          </a:p>
          <a:p>
            <a:r>
              <a:rPr lang="en-US" altLang="en-US" dirty="0" smtClean="0"/>
              <a:t>The factors that influence health lie, for the most part, outside of the health sector</a:t>
            </a:r>
          </a:p>
          <a:p>
            <a:r>
              <a:rPr lang="en-US" altLang="en-US" i="1" dirty="0" smtClean="0"/>
              <a:t>Public Health is Everyone’s Business – Ontario CMOH Annual Report 2009</a:t>
            </a:r>
            <a:endParaRPr lang="en-US" altLang="en-US" b="1" dirty="0" smtClean="0"/>
          </a:p>
        </p:txBody>
      </p:sp>
    </p:spTree>
    <p:extLst>
      <p:ext uri="{BB962C8B-B14F-4D97-AF65-F5344CB8AC3E}">
        <p14:creationId xmlns:p14="http://schemas.microsoft.com/office/powerpoint/2010/main" val="380415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CA" b="1" dirty="0" smtClean="0">
                <a:solidFill>
                  <a:srgbClr val="FF9900"/>
                </a:solidFill>
              </a:rPr>
              <a:t>What Affects Our Health?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2515949"/>
              </p:ext>
            </p:extLst>
          </p:nvPr>
        </p:nvGraphicFramePr>
        <p:xfrm>
          <a:off x="1905000" y="1556792"/>
          <a:ext cx="6934200" cy="4343858"/>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540296">
                <a:tc gridSpan="2">
                  <a:txBody>
                    <a:bodyPr/>
                    <a:lstStyle/>
                    <a:p>
                      <a:pPr algn="ctr"/>
                      <a:r>
                        <a:rPr lang="en-CA" sz="2000" dirty="0" smtClean="0"/>
                        <a:t>Determinants of Health</a:t>
                      </a:r>
                      <a:endParaRPr lang="en-CA" sz="2000" dirty="0"/>
                    </a:p>
                  </a:txBody>
                  <a:tcPr/>
                </a:tc>
                <a:tc hMerge="1">
                  <a:txBody>
                    <a:bodyPr/>
                    <a:lstStyle/>
                    <a:p>
                      <a:endParaRPr lang="en-CA" dirty="0"/>
                    </a:p>
                  </a:txBody>
                  <a:tcPr/>
                </a:tc>
                <a:extLst>
                  <a:ext uri="{0D108BD9-81ED-4DB2-BD59-A6C34878D82A}">
                    <a16:rowId xmlns:a16="http://schemas.microsoft.com/office/drawing/2014/main" val="10000"/>
                  </a:ext>
                </a:extLst>
              </a:tr>
              <a:tr h="540296">
                <a:tc>
                  <a:txBody>
                    <a:bodyPr/>
                    <a:lstStyle/>
                    <a:p>
                      <a:r>
                        <a:rPr lang="en-CA" sz="2000" dirty="0" smtClean="0"/>
                        <a:t>Income and Social</a:t>
                      </a:r>
                      <a:r>
                        <a:rPr lang="en-CA" sz="2000" baseline="0" dirty="0" smtClean="0"/>
                        <a:t> Status</a:t>
                      </a:r>
                      <a:endParaRPr lang="en-CA" sz="2000" dirty="0"/>
                    </a:p>
                  </a:txBody>
                  <a:tcPr/>
                </a:tc>
                <a:tc>
                  <a:txBody>
                    <a:bodyPr/>
                    <a:lstStyle/>
                    <a:p>
                      <a:r>
                        <a:rPr lang="en-CA" sz="2000" dirty="0" smtClean="0"/>
                        <a:t>Physical Environments</a:t>
                      </a:r>
                      <a:endParaRPr lang="en-CA" sz="2000" dirty="0"/>
                    </a:p>
                  </a:txBody>
                  <a:tcPr/>
                </a:tc>
                <a:extLst>
                  <a:ext uri="{0D108BD9-81ED-4DB2-BD59-A6C34878D82A}">
                    <a16:rowId xmlns:a16="http://schemas.microsoft.com/office/drawing/2014/main" val="10001"/>
                  </a:ext>
                </a:extLst>
              </a:tr>
              <a:tr h="932569">
                <a:tc>
                  <a:txBody>
                    <a:bodyPr/>
                    <a:lstStyle/>
                    <a:p>
                      <a:r>
                        <a:rPr lang="en-CA" sz="2000" dirty="0" smtClean="0"/>
                        <a:t>Social</a:t>
                      </a:r>
                      <a:r>
                        <a:rPr lang="en-CA" sz="2000" baseline="0" dirty="0" smtClean="0"/>
                        <a:t> Support Networks</a:t>
                      </a:r>
                      <a:endParaRPr lang="en-CA" sz="2000" dirty="0"/>
                    </a:p>
                  </a:txBody>
                  <a:tcPr/>
                </a:tc>
                <a:tc>
                  <a:txBody>
                    <a:bodyPr/>
                    <a:lstStyle/>
                    <a:p>
                      <a:r>
                        <a:rPr lang="en-CA" sz="2000" dirty="0" smtClean="0"/>
                        <a:t>Personal Health Care Practices &amp; Coping Skills</a:t>
                      </a:r>
                      <a:endParaRPr lang="en-CA" sz="2000" dirty="0"/>
                    </a:p>
                  </a:txBody>
                  <a:tcPr/>
                </a:tc>
                <a:extLst>
                  <a:ext uri="{0D108BD9-81ED-4DB2-BD59-A6C34878D82A}">
                    <a16:rowId xmlns:a16="http://schemas.microsoft.com/office/drawing/2014/main" val="10002"/>
                  </a:ext>
                </a:extLst>
              </a:tr>
              <a:tr h="540296">
                <a:tc>
                  <a:txBody>
                    <a:bodyPr/>
                    <a:lstStyle/>
                    <a:p>
                      <a:r>
                        <a:rPr lang="en-CA" sz="2000" dirty="0" smtClean="0"/>
                        <a:t>Education</a:t>
                      </a:r>
                      <a:endParaRPr lang="en-CA" sz="2000" dirty="0"/>
                    </a:p>
                  </a:txBody>
                  <a:tcPr/>
                </a:tc>
                <a:tc>
                  <a:txBody>
                    <a:bodyPr/>
                    <a:lstStyle/>
                    <a:p>
                      <a:r>
                        <a:rPr lang="en-CA" sz="2000" dirty="0" smtClean="0"/>
                        <a:t>Healthy</a:t>
                      </a:r>
                      <a:r>
                        <a:rPr lang="en-CA" sz="2000" baseline="0" dirty="0" smtClean="0"/>
                        <a:t> Child Development</a:t>
                      </a:r>
                      <a:endParaRPr lang="en-CA" sz="2000" dirty="0"/>
                    </a:p>
                  </a:txBody>
                  <a:tcPr/>
                </a:tc>
                <a:extLst>
                  <a:ext uri="{0D108BD9-81ED-4DB2-BD59-A6C34878D82A}">
                    <a16:rowId xmlns:a16="http://schemas.microsoft.com/office/drawing/2014/main" val="10003"/>
                  </a:ext>
                </a:extLst>
              </a:tr>
              <a:tr h="709809">
                <a:tc>
                  <a:txBody>
                    <a:bodyPr/>
                    <a:lstStyle/>
                    <a:p>
                      <a:r>
                        <a:rPr lang="en-CA" sz="2000" dirty="0" smtClean="0"/>
                        <a:t>Employment/Working Conditions</a:t>
                      </a:r>
                      <a:endParaRPr lang="en-CA" sz="2000" dirty="0"/>
                    </a:p>
                  </a:txBody>
                  <a:tcPr/>
                </a:tc>
                <a:tc>
                  <a:txBody>
                    <a:bodyPr/>
                    <a:lstStyle/>
                    <a:p>
                      <a:r>
                        <a:rPr lang="en-CA" sz="2000" dirty="0" smtClean="0"/>
                        <a:t>Biological</a:t>
                      </a:r>
                      <a:r>
                        <a:rPr lang="en-CA" sz="2000" baseline="0" dirty="0" smtClean="0"/>
                        <a:t> and Genetic Endowment</a:t>
                      </a:r>
                      <a:endParaRPr lang="en-CA" sz="2000" dirty="0"/>
                    </a:p>
                  </a:txBody>
                  <a:tcPr/>
                </a:tc>
                <a:extLst>
                  <a:ext uri="{0D108BD9-81ED-4DB2-BD59-A6C34878D82A}">
                    <a16:rowId xmlns:a16="http://schemas.microsoft.com/office/drawing/2014/main" val="10004"/>
                  </a:ext>
                </a:extLst>
              </a:tr>
              <a:tr h="540296">
                <a:tc>
                  <a:txBody>
                    <a:bodyPr/>
                    <a:lstStyle/>
                    <a:p>
                      <a:r>
                        <a:rPr lang="en-CA" sz="2000" dirty="0" smtClean="0"/>
                        <a:t>Social Environments</a:t>
                      </a:r>
                      <a:endParaRPr lang="en-CA" sz="2000" dirty="0"/>
                    </a:p>
                  </a:txBody>
                  <a:tcPr/>
                </a:tc>
                <a:tc>
                  <a:txBody>
                    <a:bodyPr/>
                    <a:lstStyle/>
                    <a:p>
                      <a:r>
                        <a:rPr lang="en-CA" sz="2000" dirty="0" smtClean="0"/>
                        <a:t>Health</a:t>
                      </a:r>
                      <a:r>
                        <a:rPr lang="en-CA" sz="2000" baseline="0" dirty="0" smtClean="0"/>
                        <a:t> Services</a:t>
                      </a:r>
                      <a:endParaRPr lang="en-CA" sz="2000" dirty="0"/>
                    </a:p>
                  </a:txBody>
                  <a:tcPr/>
                </a:tc>
                <a:extLst>
                  <a:ext uri="{0D108BD9-81ED-4DB2-BD59-A6C34878D82A}">
                    <a16:rowId xmlns:a16="http://schemas.microsoft.com/office/drawing/2014/main" val="10005"/>
                  </a:ext>
                </a:extLst>
              </a:tr>
              <a:tr h="540296">
                <a:tc>
                  <a:txBody>
                    <a:bodyPr/>
                    <a:lstStyle/>
                    <a:p>
                      <a:r>
                        <a:rPr lang="en-CA" sz="2000" dirty="0" smtClean="0"/>
                        <a:t>Gender</a:t>
                      </a:r>
                      <a:endParaRPr lang="en-CA" sz="2000" dirty="0"/>
                    </a:p>
                  </a:txBody>
                  <a:tcPr/>
                </a:tc>
                <a:tc>
                  <a:txBody>
                    <a:bodyPr/>
                    <a:lstStyle/>
                    <a:p>
                      <a:endParaRPr lang="en-CA" sz="2000" dirty="0"/>
                    </a:p>
                  </a:txBody>
                  <a:tcPr/>
                </a:tc>
                <a:extLst>
                  <a:ext uri="{0D108BD9-81ED-4DB2-BD59-A6C34878D82A}">
                    <a16:rowId xmlns:a16="http://schemas.microsoft.com/office/drawing/2014/main" val="10006"/>
                  </a:ext>
                </a:extLst>
              </a:tr>
            </a:tbl>
          </a:graphicData>
        </a:graphic>
      </p:graphicFrame>
      <p:pic>
        <p:nvPicPr>
          <p:cNvPr id="34843" name="Picture 3"/>
          <p:cNvPicPr>
            <a:picLocks noChangeAspect="1" noChangeArrowheads="1"/>
          </p:cNvPicPr>
          <p:nvPr/>
        </p:nvPicPr>
        <p:blipFill>
          <a:blip r:embed="rId3" cstate="print"/>
          <a:srcRect/>
          <a:stretch>
            <a:fillRect/>
          </a:stretch>
        </p:blipFill>
        <p:spPr bwMode="auto">
          <a:xfrm>
            <a:off x="411436" y="1556792"/>
            <a:ext cx="1403350" cy="1981200"/>
          </a:xfrm>
          <a:prstGeom prst="rect">
            <a:avLst/>
          </a:prstGeom>
          <a:noFill/>
          <a:ln w="9525">
            <a:noFill/>
            <a:miter lim="800000"/>
            <a:headEnd/>
            <a:tailEnd/>
          </a:ln>
        </p:spPr>
      </p:pic>
      <p:sp>
        <p:nvSpPr>
          <p:cNvPr id="7" name="TextBox 6"/>
          <p:cNvSpPr txBox="1"/>
          <p:nvPr/>
        </p:nvSpPr>
        <p:spPr>
          <a:xfrm>
            <a:off x="1835696" y="5846662"/>
            <a:ext cx="7162800" cy="338137"/>
          </a:xfrm>
          <a:prstGeom prst="rect">
            <a:avLst/>
          </a:prstGeom>
          <a:noFill/>
        </p:spPr>
        <p:txBody>
          <a:bodyPr>
            <a:spAutoFit/>
          </a:bodyPr>
          <a:lstStyle/>
          <a:p>
            <a:pPr eaLnBrk="0" hangingPunct="0">
              <a:defRPr/>
            </a:pPr>
            <a:r>
              <a:rPr lang="en-CA" sz="1600" dirty="0">
                <a:latin typeface="+mn-lt"/>
              </a:rPr>
              <a:t>PHAC, What Makes Canadians Healthy or Unhealthy, 2003 </a:t>
            </a:r>
          </a:p>
        </p:txBody>
      </p:sp>
    </p:spTree>
    <p:extLst>
      <p:ext uri="{BB962C8B-B14F-4D97-AF65-F5344CB8AC3E}">
        <p14:creationId xmlns:p14="http://schemas.microsoft.com/office/powerpoint/2010/main" val="4232285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Relative Impacts of the Determinants of Health </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9991841"/>
              </p:ext>
            </p:extLst>
          </p:nvPr>
        </p:nvGraphicFramePr>
        <p:xfrm>
          <a:off x="838200" y="1752600"/>
          <a:ext cx="8001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5008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b="1" dirty="0" smtClean="0">
                <a:solidFill>
                  <a:srgbClr val="FF9900"/>
                </a:solidFill>
              </a:rPr>
              <a:t>Health Impact Pyramid</a:t>
            </a:r>
            <a:endParaRPr lang="en-US" sz="4400" b="1" dirty="0">
              <a:solidFill>
                <a:srgbClr val="FF9900"/>
              </a:solidFill>
            </a:endParaRPr>
          </a:p>
        </p:txBody>
      </p:sp>
      <p:pic>
        <p:nvPicPr>
          <p:cNvPr id="6" name="Content Placeholder 5"/>
          <p:cNvPicPr>
            <a:picLocks noGrp="1"/>
          </p:cNvPicPr>
          <p:nvPr>
            <p:ph idx="1"/>
          </p:nvPr>
        </p:nvPicPr>
        <p:blipFill>
          <a:blip r:embed="rId3">
            <a:extLst/>
          </a:blip>
          <a:stretch>
            <a:fillRect/>
          </a:stretch>
        </p:blipFill>
        <p:spPr bwMode="auto">
          <a:xfrm>
            <a:off x="696167" y="1196752"/>
            <a:ext cx="7692257" cy="4929411"/>
          </a:xfrm>
          <a:prstGeom prst="rect">
            <a:avLst/>
          </a:prstGeom>
          <a:noFill/>
          <a:ln>
            <a:noFill/>
          </a:ln>
          <a:effectLst>
            <a:outerShdw dist="38100" dir="2700000" algn="tl" rotWithShape="0">
              <a:srgbClr val="000000">
                <a:alpha val="42999"/>
              </a:srgbClr>
            </a:outerShdw>
          </a:effectLst>
        </p:spPr>
      </p:pic>
      <p:sp>
        <p:nvSpPr>
          <p:cNvPr id="8" name="Rectangle 7"/>
          <p:cNvSpPr/>
          <p:nvPr/>
        </p:nvSpPr>
        <p:spPr>
          <a:xfrm>
            <a:off x="397446" y="6167045"/>
            <a:ext cx="8766720" cy="646331"/>
          </a:xfrm>
          <a:prstGeom prst="rect">
            <a:avLst/>
          </a:prstGeom>
        </p:spPr>
        <p:txBody>
          <a:bodyPr wrap="square">
            <a:spAutoFit/>
          </a:bodyPr>
          <a:lstStyle/>
          <a:p>
            <a:r>
              <a:rPr lang="en-CA" sz="1200" dirty="0"/>
              <a:t>From “Investing in prevention: Improving health and creating sustainability: The Provincial Health Officer’s special report” by P. Kendall, p. 41. BC. Office of the Provincial Health Officer. Adapted from “A framework for public health action: The health impact pyramid,” by T. R. </a:t>
            </a:r>
            <a:r>
              <a:rPr lang="en-CA" sz="1200" dirty="0" err="1"/>
              <a:t>Frieden</a:t>
            </a:r>
            <a:r>
              <a:rPr lang="en-CA" sz="1200" dirty="0"/>
              <a:t>, p. 591. </a:t>
            </a:r>
            <a:r>
              <a:rPr lang="en-CA" sz="1200" i="1" dirty="0"/>
              <a:t>American Journal of Public Health</a:t>
            </a:r>
            <a:r>
              <a:rPr lang="en-CA" sz="1200" dirty="0"/>
              <a:t>.</a:t>
            </a:r>
            <a:endParaRPr lang="en-US" sz="1200" dirty="0"/>
          </a:p>
        </p:txBody>
      </p:sp>
    </p:spTree>
    <p:extLst>
      <p:ext uri="{BB962C8B-B14F-4D97-AF65-F5344CB8AC3E}">
        <p14:creationId xmlns:p14="http://schemas.microsoft.com/office/powerpoint/2010/main" val="298002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560840" cy="662136"/>
          </a:xfrm>
        </p:spPr>
        <p:txBody>
          <a:bodyPr>
            <a:noAutofit/>
          </a:bodyPr>
          <a:lstStyle/>
          <a:p>
            <a:r>
              <a:rPr lang="en-CA" sz="4400" dirty="0" smtClean="0">
                <a:solidFill>
                  <a:schemeClr val="tx1"/>
                </a:solidFill>
              </a:rPr>
              <a:t> Public Health</a:t>
            </a:r>
            <a:endParaRPr lang="en-CA" sz="4400" dirty="0">
              <a:solidFill>
                <a:schemeClr val="tx1"/>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5DC3F240-94CD-46BC-AE38-4A759EB4E0AC}" type="slidenum">
              <a:rPr lang="en-US" smtClean="0">
                <a:solidFill>
                  <a:srgbClr val="000000"/>
                </a:solidFill>
              </a:rPr>
              <a:pPr>
                <a:defRPr/>
              </a:pPr>
              <a:t>8</a:t>
            </a:fld>
            <a:endParaRPr lang="en-US">
              <a:solidFill>
                <a:srgbClr val="000000"/>
              </a:solidFill>
            </a:endParaRPr>
          </a:p>
        </p:txBody>
      </p:sp>
      <p:sp>
        <p:nvSpPr>
          <p:cNvPr id="14" name="Text Box 35"/>
          <p:cNvSpPr txBox="1">
            <a:spLocks noChangeArrowheads="1"/>
          </p:cNvSpPr>
          <p:nvPr/>
        </p:nvSpPr>
        <p:spPr bwMode="auto">
          <a:xfrm>
            <a:off x="1691680" y="5323350"/>
            <a:ext cx="6192688" cy="69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L="0" marR="0">
              <a:lnSpc>
                <a:spcPct val="115000"/>
              </a:lnSpc>
              <a:spcBef>
                <a:spcPts val="0"/>
              </a:spcBef>
              <a:spcAft>
                <a:spcPts val="1000"/>
              </a:spcAft>
            </a:pPr>
            <a:r>
              <a:rPr lang="en-GB" sz="1800" b="1" dirty="0">
                <a:solidFill>
                  <a:srgbClr val="000000"/>
                </a:solidFill>
                <a:effectLst/>
                <a:latin typeface="Garamond"/>
                <a:ea typeface="?????? Pro W3"/>
                <a:cs typeface="Times New Roman"/>
              </a:rPr>
              <a:t>Determinants of health – social, economic, </a:t>
            </a:r>
            <a:r>
              <a:rPr lang="en-GB" sz="1800" b="1" dirty="0" smtClean="0">
                <a:solidFill>
                  <a:srgbClr val="000000"/>
                </a:solidFill>
                <a:effectLst/>
                <a:latin typeface="Garamond"/>
                <a:ea typeface="?????? Pro W3"/>
                <a:cs typeface="Times New Roman"/>
              </a:rPr>
              <a:t>environmental</a:t>
            </a:r>
          </a:p>
          <a:p>
            <a:pPr marL="0" marR="0">
              <a:lnSpc>
                <a:spcPct val="115000"/>
              </a:lnSpc>
              <a:spcBef>
                <a:spcPts val="0"/>
              </a:spcBef>
              <a:spcAft>
                <a:spcPts val="1000"/>
              </a:spcAft>
            </a:pPr>
            <a:r>
              <a:rPr lang="en-GB" sz="1400" dirty="0" smtClean="0">
                <a:solidFill>
                  <a:srgbClr val="000000"/>
                </a:solidFill>
                <a:latin typeface="Garamond"/>
                <a:ea typeface="?????? Pro W3"/>
                <a:cs typeface="Times New Roman"/>
              </a:rPr>
              <a:t>Source:  Make No Little Plans:  Ontario’s Public Health Sector Strategic Plan.  2013.  </a:t>
            </a:r>
            <a:endParaRPr lang="en-CA" sz="1400" dirty="0">
              <a:solidFill>
                <a:srgbClr val="000000"/>
              </a:solidFill>
              <a:effectLst/>
              <a:latin typeface="Garamond"/>
              <a:ea typeface="?????? Pro W3"/>
              <a:cs typeface="Times New Roman"/>
            </a:endParaRPr>
          </a:p>
        </p:txBody>
      </p:sp>
      <p:cxnSp>
        <p:nvCxnSpPr>
          <p:cNvPr id="15" name="Line 36"/>
          <p:cNvCxnSpPr>
            <a:cxnSpLocks noChangeShapeType="1"/>
          </p:cNvCxnSpPr>
          <p:nvPr/>
        </p:nvCxnSpPr>
        <p:spPr bwMode="auto">
          <a:xfrm>
            <a:off x="2570720" y="5229200"/>
            <a:ext cx="4289648" cy="0"/>
          </a:xfrm>
          <a:prstGeom prst="line">
            <a:avLst/>
          </a:prstGeom>
          <a:noFill/>
          <a:ln w="15875">
            <a:solidFill>
              <a:sysClr val="windowText" lastClr="000000">
                <a:lumMod val="100000"/>
                <a:lumOff val="0"/>
              </a:sysClr>
            </a:solidFill>
            <a:round/>
            <a:headEnd/>
            <a:tailEnd/>
          </a:ln>
          <a:effectLst>
            <a:outerShdw dist="25400" dir="5400000" algn="ctr" rotWithShape="0">
              <a:srgbClr val="808080">
                <a:alpha val="35001"/>
              </a:srgbClr>
            </a:outerShdw>
          </a:effectLst>
          <a:extLst>
            <a:ext uri="{909E8E84-426E-40DD-AFC4-6F175D3DCCD1}">
              <a14:hiddenFill xmlns:a14="http://schemas.microsoft.com/office/drawing/2010/main">
                <a:noFill/>
              </a14:hiddenFill>
            </a:ext>
          </a:extLst>
        </p:spPr>
      </p:cxnSp>
      <p:sp>
        <p:nvSpPr>
          <p:cNvPr id="16" name="TextBox 15"/>
          <p:cNvSpPr txBox="1"/>
          <p:nvPr/>
        </p:nvSpPr>
        <p:spPr>
          <a:xfrm>
            <a:off x="107504" y="4797152"/>
            <a:ext cx="2376632" cy="646331"/>
          </a:xfrm>
          <a:prstGeom prst="rect">
            <a:avLst/>
          </a:prstGeom>
          <a:noFill/>
        </p:spPr>
        <p:txBody>
          <a:bodyPr wrap="square" rtlCol="0">
            <a:spAutoFit/>
          </a:bodyPr>
          <a:lstStyle/>
          <a:p>
            <a:r>
              <a:rPr lang="en-CA" sz="900" b="1" dirty="0" smtClean="0"/>
              <a:t>Please note that the Venn diagram is not meant to list all partners/organizations. </a:t>
            </a:r>
          </a:p>
          <a:p>
            <a:r>
              <a:rPr lang="en-CA" sz="900" b="1" dirty="0" smtClean="0"/>
              <a:t>Those included are identified as examples</a:t>
            </a:r>
            <a:r>
              <a:rPr lang="en-CA" sz="900" dirty="0" smtClean="0"/>
              <a:t>.</a:t>
            </a:r>
          </a:p>
          <a:p>
            <a:r>
              <a:rPr lang="en-CA" sz="900" dirty="0" smtClean="0"/>
              <a:t> </a:t>
            </a:r>
            <a:endParaRPr lang="en-CA" sz="900" dirty="0"/>
          </a:p>
        </p:txBody>
      </p:sp>
      <p:graphicFrame>
        <p:nvGraphicFramePr>
          <p:cNvPr id="9" name="Diagram 8"/>
          <p:cNvGraphicFramePr/>
          <p:nvPr>
            <p:extLst>
              <p:ext uri="{D42A27DB-BD31-4B8C-83A1-F6EECF244321}">
                <p14:modId xmlns:p14="http://schemas.microsoft.com/office/powerpoint/2010/main" val="2626762676"/>
              </p:ext>
            </p:extLst>
          </p:nvPr>
        </p:nvGraphicFramePr>
        <p:xfrm>
          <a:off x="1364208" y="1357562"/>
          <a:ext cx="6248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554732460"/>
              </p:ext>
            </p:extLst>
          </p:nvPr>
        </p:nvGraphicFramePr>
        <p:xfrm>
          <a:off x="1524000" y="1372176"/>
          <a:ext cx="62484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Oval 4"/>
          <p:cNvSpPr/>
          <p:nvPr/>
        </p:nvSpPr>
        <p:spPr>
          <a:xfrm>
            <a:off x="4291208" y="2819399"/>
            <a:ext cx="685800" cy="102706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mbria"/>
                <a:ea typeface="+mn-ea"/>
                <a:cs typeface="+mn-cs"/>
              </a:rPr>
              <a:t>Public </a:t>
            </a:r>
            <a:r>
              <a:rPr kumimoji="0" lang="en-US" sz="1400" b="1" i="0" u="none" strike="noStrike" kern="1200" cap="none" spc="0" normalizeH="0" baseline="0" noProof="0" dirty="0" smtClean="0">
                <a:ln>
                  <a:noFill/>
                </a:ln>
                <a:solidFill>
                  <a:sysClr val="windowText" lastClr="000000"/>
                </a:solidFill>
                <a:effectLst/>
                <a:uLnTx/>
                <a:uFillTx/>
                <a:latin typeface="Cambria"/>
                <a:ea typeface="+mn-ea"/>
                <a:cs typeface="+mn-cs"/>
              </a:rPr>
              <a:t/>
            </a:r>
            <a:br>
              <a:rPr kumimoji="0" lang="en-US" sz="1400" b="1" i="0" u="none" strike="noStrike" kern="1200" cap="none" spc="0" normalizeH="0" baseline="0" noProof="0" dirty="0" smtClean="0">
                <a:ln>
                  <a:noFill/>
                </a:ln>
                <a:solidFill>
                  <a:sysClr val="windowText" lastClr="000000"/>
                </a:solidFill>
                <a:effectLst/>
                <a:uLnTx/>
                <a:uFillTx/>
                <a:latin typeface="Cambria"/>
                <a:ea typeface="+mn-ea"/>
                <a:cs typeface="+mn-cs"/>
              </a:rPr>
            </a:br>
            <a:r>
              <a:rPr kumimoji="0" lang="en-US" sz="1400" b="1" i="0" u="none" strike="noStrike" kern="1200" cap="none" spc="0" normalizeH="0" baseline="0" noProof="0" dirty="0" smtClean="0">
                <a:ln>
                  <a:noFill/>
                </a:ln>
                <a:solidFill>
                  <a:sysClr val="windowText" lastClr="000000"/>
                </a:solidFill>
                <a:effectLst/>
                <a:uLnTx/>
                <a:uFillTx/>
                <a:latin typeface="Cambria"/>
                <a:ea typeface="+mn-ea"/>
                <a:cs typeface="+mn-cs"/>
              </a:rPr>
              <a:t>Health </a:t>
            </a:r>
            <a:br>
              <a:rPr kumimoji="0" lang="en-US" sz="1400" b="1" i="0" u="none" strike="noStrike" kern="1200" cap="none" spc="0" normalizeH="0" baseline="0" noProof="0" dirty="0" smtClean="0">
                <a:ln>
                  <a:noFill/>
                </a:ln>
                <a:solidFill>
                  <a:sysClr val="windowText" lastClr="000000"/>
                </a:solidFill>
                <a:effectLst/>
                <a:uLnTx/>
                <a:uFillTx/>
                <a:latin typeface="Cambria"/>
                <a:ea typeface="+mn-ea"/>
                <a:cs typeface="+mn-cs"/>
              </a:rPr>
            </a:br>
            <a:r>
              <a:rPr kumimoji="0" lang="en-US" sz="1400" b="1" i="0" u="none" strike="noStrike" kern="1200" cap="none" spc="0" normalizeH="0" baseline="0" noProof="0" dirty="0" smtClean="0">
                <a:ln>
                  <a:noFill/>
                </a:ln>
                <a:solidFill>
                  <a:sysClr val="windowText" lastClr="000000"/>
                </a:solidFill>
                <a:effectLst/>
                <a:uLnTx/>
                <a:uFillTx/>
                <a:latin typeface="Cambria"/>
                <a:ea typeface="+mn-ea"/>
                <a:cs typeface="+mn-cs"/>
              </a:rPr>
              <a:t>Sector </a:t>
            </a:r>
            <a:endParaRPr kumimoji="0" lang="en-US" sz="1400" b="1" i="0" u="none" strike="noStrike" kern="1200" cap="none" spc="0" normalizeH="0" baseline="0" noProof="0" dirty="0">
              <a:ln>
                <a:noFill/>
              </a:ln>
              <a:solidFill>
                <a:sysClr val="windowText" lastClr="000000"/>
              </a:solidFill>
              <a:effectLst/>
              <a:uLnTx/>
              <a:uFillTx/>
              <a:latin typeface="Cambria"/>
              <a:ea typeface="+mn-ea"/>
              <a:cs typeface="+mn-cs"/>
            </a:endParaRPr>
          </a:p>
        </p:txBody>
      </p:sp>
    </p:spTree>
    <p:extLst>
      <p:ext uri="{BB962C8B-B14F-4D97-AF65-F5344CB8AC3E}">
        <p14:creationId xmlns:p14="http://schemas.microsoft.com/office/powerpoint/2010/main" val="1097158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smtClean="0"/>
              <a:t>Roles of Public Health </a:t>
            </a:r>
            <a:r>
              <a:rPr lang="en-CA" sz="4400" dirty="0"/>
              <a:t>-</a:t>
            </a:r>
            <a:r>
              <a:rPr lang="en-CA" sz="4400" dirty="0" smtClean="0"/>
              <a:t> Social Determinants of Health</a:t>
            </a:r>
            <a:endParaRPr lang="en-CA" sz="4400" dirty="0"/>
          </a:p>
        </p:txBody>
      </p:sp>
      <p:sp>
        <p:nvSpPr>
          <p:cNvPr id="3" name="Content Placeholder 2"/>
          <p:cNvSpPr>
            <a:spLocks noGrp="1"/>
          </p:cNvSpPr>
          <p:nvPr>
            <p:ph idx="1"/>
          </p:nvPr>
        </p:nvSpPr>
        <p:spPr/>
        <p:txBody>
          <a:bodyPr/>
          <a:lstStyle/>
          <a:p>
            <a:r>
              <a:rPr lang="en-CA" dirty="0" smtClean="0"/>
              <a:t>Creating and using data to inform</a:t>
            </a:r>
          </a:p>
          <a:p>
            <a:pPr lvl="1"/>
            <a:r>
              <a:rPr lang="en-CA" dirty="0"/>
              <a:t>a</a:t>
            </a:r>
            <a:r>
              <a:rPr lang="en-CA" dirty="0" smtClean="0"/>
              <a:t> collective understanding of the DH</a:t>
            </a:r>
          </a:p>
          <a:p>
            <a:pPr lvl="1"/>
            <a:r>
              <a:rPr lang="en-CA" dirty="0" smtClean="0"/>
              <a:t>To highlight inequities</a:t>
            </a:r>
          </a:p>
          <a:p>
            <a:pPr lvl="1"/>
            <a:r>
              <a:rPr lang="en-CA" dirty="0" smtClean="0"/>
              <a:t>To frame problems</a:t>
            </a:r>
          </a:p>
          <a:p>
            <a:r>
              <a:rPr lang="en-CA" dirty="0" smtClean="0"/>
              <a:t>Engaging in meaningful partnerships to seek policy change and improvements in service delivery</a:t>
            </a:r>
          </a:p>
          <a:p>
            <a:pPr lvl="1"/>
            <a:r>
              <a:rPr lang="en-CA" dirty="0" smtClean="0"/>
              <a:t>Achieving collective impact</a:t>
            </a:r>
          </a:p>
          <a:p>
            <a:endParaRPr lang="en-CA" dirty="0"/>
          </a:p>
        </p:txBody>
      </p:sp>
    </p:spTree>
    <p:extLst>
      <p:ext uri="{BB962C8B-B14F-4D97-AF65-F5344CB8AC3E}">
        <p14:creationId xmlns:p14="http://schemas.microsoft.com/office/powerpoint/2010/main" val="255413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blue sidebar">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DE96A6E96570429CC627C41AE75E6C" ma:contentTypeVersion="0" ma:contentTypeDescription="Create a new document." ma:contentTypeScope="" ma:versionID="862573a0e93b9a8ceafdc74675513a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AC90F3-13A5-430B-9296-1E38737D7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C3B2004-FC46-4533-AB77-84B840B380FA}">
  <ds:schemaRefs>
    <ds:schemaRef ds:uri="http://schemas.microsoft.com/sharepoint/v3/contenttype/forms"/>
  </ds:schemaRefs>
</ds:datastoreItem>
</file>

<file path=customXml/itemProps3.xml><?xml version="1.0" encoding="utf-8"?>
<ds:datastoreItem xmlns:ds="http://schemas.openxmlformats.org/officeDocument/2006/customXml" ds:itemID="{EBFF6F6D-7DFD-43A0-A0EF-2AA94979EF3F}">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Orange blue sidebar</Template>
  <TotalTime>5755</TotalTime>
  <Words>3653</Words>
  <Application>Microsoft Office PowerPoint</Application>
  <PresentationFormat>On-screen Show (4:3)</PresentationFormat>
  <Paragraphs>398</Paragraphs>
  <Slides>26</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 Pro W3</vt:lpstr>
      <vt:lpstr>Arial</vt:lpstr>
      <vt:lpstr>Calibri</vt:lpstr>
      <vt:lpstr>Cambria</vt:lpstr>
      <vt:lpstr>Garamond</vt:lpstr>
      <vt:lpstr>Tahoma</vt:lpstr>
      <vt:lpstr>Times</vt:lpstr>
      <vt:lpstr>Times New Roman</vt:lpstr>
      <vt:lpstr>Verdana</vt:lpstr>
      <vt:lpstr>Wingdings</vt:lpstr>
      <vt:lpstr>Orange blue sidebar</vt:lpstr>
      <vt:lpstr>1_Default Design</vt:lpstr>
      <vt:lpstr>What’s Going on in BC Now – The Public Health Perspective</vt:lpstr>
      <vt:lpstr>Overview</vt:lpstr>
      <vt:lpstr>What is health?</vt:lpstr>
      <vt:lpstr>What affects our health?</vt:lpstr>
      <vt:lpstr>What Affects Our Health?</vt:lpstr>
      <vt:lpstr>Relative Impacts of the Determinants of Health </vt:lpstr>
      <vt:lpstr>Health Impact Pyramid</vt:lpstr>
      <vt:lpstr> Public Health</vt:lpstr>
      <vt:lpstr>Roles of Public Health - Social Determinants of Health</vt:lpstr>
      <vt:lpstr>Creating and Using Data:  My Health My Community </vt:lpstr>
      <vt:lpstr>Higher Income, Better Health</vt:lpstr>
      <vt:lpstr>Higher Education, Better Health</vt:lpstr>
      <vt:lpstr>Income Inequity and Chronic Diseases</vt:lpstr>
      <vt:lpstr>Health Equity</vt:lpstr>
      <vt:lpstr>Housing and High Health Risk Populations</vt:lpstr>
      <vt:lpstr>Housing - Current work</vt:lpstr>
      <vt:lpstr>PowerPoint Presentation</vt:lpstr>
      <vt:lpstr>PowerPoint Presentation</vt:lpstr>
      <vt:lpstr>PowerPoint Presentation</vt:lpstr>
      <vt:lpstr>PowerPoint Presentation</vt:lpstr>
      <vt:lpstr>Systems Level Interventions  – Thank You!  </vt:lpstr>
      <vt:lpstr>Acknowledgements</vt:lpstr>
      <vt:lpstr>Appendix:  Achieving Collective Impact</vt:lpstr>
      <vt:lpstr>Inequities intersect – Obesity</vt:lpstr>
      <vt:lpstr>Inequities intersect – Self-reported health</vt:lpstr>
      <vt:lpstr>Deprivation Map (2006)</vt:lpstr>
    </vt:vector>
  </TitlesOfParts>
  <Company>Health Shared Services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Klar, Salman</dc:creator>
  <cp:lastModifiedBy>Murphy, Hayley</cp:lastModifiedBy>
  <cp:revision>86</cp:revision>
  <cp:lastPrinted>2004-03-11T22:22:52Z</cp:lastPrinted>
  <dcterms:created xsi:type="dcterms:W3CDTF">2015-10-01T17:38:02Z</dcterms:created>
  <dcterms:modified xsi:type="dcterms:W3CDTF">2019-08-19T21:50:08Z</dcterms:modified>
</cp:coreProperties>
</file>